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2"/>
  </p:notesMasterIdLst>
  <p:sldIdLst>
    <p:sldId id="256" r:id="rId2"/>
    <p:sldId id="306" r:id="rId3"/>
    <p:sldId id="308" r:id="rId4"/>
    <p:sldId id="267" r:id="rId5"/>
    <p:sldId id="261" r:id="rId6"/>
    <p:sldId id="259" r:id="rId7"/>
    <p:sldId id="257" r:id="rId8"/>
    <p:sldId id="264" r:id="rId9"/>
    <p:sldId id="262" r:id="rId10"/>
    <p:sldId id="263" r:id="rId11"/>
    <p:sldId id="268" r:id="rId12"/>
    <p:sldId id="265" r:id="rId13"/>
    <p:sldId id="266" r:id="rId14"/>
    <p:sldId id="270" r:id="rId15"/>
    <p:sldId id="269" r:id="rId16"/>
    <p:sldId id="271" r:id="rId17"/>
    <p:sldId id="295" r:id="rId18"/>
    <p:sldId id="296" r:id="rId19"/>
    <p:sldId id="273" r:id="rId20"/>
    <p:sldId id="305" r:id="rId21"/>
    <p:sldId id="274" r:id="rId22"/>
    <p:sldId id="275" r:id="rId23"/>
    <p:sldId id="272" r:id="rId24"/>
    <p:sldId id="367" r:id="rId25"/>
    <p:sldId id="276" r:id="rId26"/>
    <p:sldId id="277" r:id="rId27"/>
    <p:sldId id="278" r:id="rId28"/>
    <p:sldId id="279" r:id="rId29"/>
    <p:sldId id="280" r:id="rId30"/>
    <p:sldId id="281" r:id="rId31"/>
    <p:sldId id="283" r:id="rId32"/>
    <p:sldId id="285" r:id="rId33"/>
    <p:sldId id="286" r:id="rId34"/>
    <p:sldId id="282" r:id="rId35"/>
    <p:sldId id="288" r:id="rId36"/>
    <p:sldId id="289" r:id="rId37"/>
    <p:sldId id="290" r:id="rId38"/>
    <p:sldId id="291" r:id="rId39"/>
    <p:sldId id="287" r:id="rId40"/>
    <p:sldId id="307" r:id="rId41"/>
    <p:sldId id="309" r:id="rId42"/>
    <p:sldId id="370" r:id="rId43"/>
    <p:sldId id="371" r:id="rId44"/>
    <p:sldId id="372" r:id="rId45"/>
    <p:sldId id="373" r:id="rId46"/>
    <p:sldId id="375" r:id="rId47"/>
    <p:sldId id="376" r:id="rId48"/>
    <p:sldId id="377" r:id="rId49"/>
    <p:sldId id="378" r:id="rId50"/>
    <p:sldId id="365" r:id="rId51"/>
    <p:sldId id="379" r:id="rId52"/>
    <p:sldId id="380" r:id="rId53"/>
    <p:sldId id="390" r:id="rId54"/>
    <p:sldId id="382" r:id="rId55"/>
    <p:sldId id="381" r:id="rId56"/>
    <p:sldId id="383" r:id="rId57"/>
    <p:sldId id="391" r:id="rId58"/>
    <p:sldId id="384" r:id="rId59"/>
    <p:sldId id="387" r:id="rId60"/>
    <p:sldId id="392" r:id="rId61"/>
    <p:sldId id="396" r:id="rId62"/>
    <p:sldId id="385" r:id="rId63"/>
    <p:sldId id="386" r:id="rId64"/>
    <p:sldId id="388" r:id="rId65"/>
    <p:sldId id="389" r:id="rId66"/>
    <p:sldId id="393" r:id="rId67"/>
    <p:sldId id="394" r:id="rId68"/>
    <p:sldId id="397" r:id="rId69"/>
    <p:sldId id="398" r:id="rId70"/>
    <p:sldId id="400" r:id="rId71"/>
    <p:sldId id="399" r:id="rId72"/>
    <p:sldId id="310" r:id="rId73"/>
    <p:sldId id="350" r:id="rId74"/>
    <p:sldId id="351" r:id="rId75"/>
    <p:sldId id="352" r:id="rId76"/>
    <p:sldId id="348" r:id="rId77"/>
    <p:sldId id="321" r:id="rId78"/>
    <p:sldId id="322" r:id="rId79"/>
    <p:sldId id="323" r:id="rId80"/>
    <p:sldId id="324" r:id="rId81"/>
    <p:sldId id="325" r:id="rId82"/>
    <p:sldId id="326" r:id="rId83"/>
    <p:sldId id="327" r:id="rId84"/>
    <p:sldId id="328" r:id="rId85"/>
    <p:sldId id="329" r:id="rId86"/>
    <p:sldId id="331" r:id="rId87"/>
    <p:sldId id="366" r:id="rId88"/>
    <p:sldId id="332" r:id="rId89"/>
    <p:sldId id="333" r:id="rId90"/>
    <p:sldId id="335" r:id="rId91"/>
    <p:sldId id="336" r:id="rId92"/>
    <p:sldId id="337" r:id="rId93"/>
    <p:sldId id="338" r:id="rId94"/>
    <p:sldId id="339" r:id="rId95"/>
    <p:sldId id="340" r:id="rId96"/>
    <p:sldId id="343" r:id="rId97"/>
    <p:sldId id="347" r:id="rId98"/>
    <p:sldId id="341" r:id="rId99"/>
    <p:sldId id="342" r:id="rId100"/>
    <p:sldId id="363" r:id="rId101"/>
    <p:sldId id="360" r:id="rId102"/>
    <p:sldId id="353" r:id="rId103"/>
    <p:sldId id="355" r:id="rId104"/>
    <p:sldId id="356" r:id="rId105"/>
    <p:sldId id="357" r:id="rId106"/>
    <p:sldId id="358" r:id="rId107"/>
    <p:sldId id="260" r:id="rId108"/>
    <p:sldId id="293" r:id="rId109"/>
    <p:sldId id="292" r:id="rId110"/>
    <p:sldId id="364" r:id="rId1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FF"/>
    <a:srgbClr val="BC5806"/>
    <a:srgbClr val="A40000"/>
    <a:srgbClr val="5302A3"/>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08" autoAdjust="0"/>
    <p:restoredTop sz="81089" autoAdjust="0"/>
  </p:normalViewPr>
  <p:slideViewPr>
    <p:cSldViewPr snapToGrid="0" snapToObjects="1">
      <p:cViewPr>
        <p:scale>
          <a:sx n="100" d="100"/>
          <a:sy n="100" d="100"/>
        </p:scale>
        <p:origin x="-272" y="-2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19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notesMaster" Target="notesMasters/notes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949671-B619-174F-B457-99D9E1B67C5E}" type="datetimeFigureOut">
              <a:rPr lang="en-US" smtClean="0"/>
              <a:t>3/12/15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E5D43B-F70A-344C-A762-7E5CE542DD69}" type="slidenum">
              <a:rPr lang="en-US" smtClean="0"/>
              <a:t>‹#›</a:t>
            </a:fld>
            <a:endParaRPr lang="en-US"/>
          </a:p>
        </p:txBody>
      </p:sp>
    </p:spTree>
    <p:extLst>
      <p:ext uri="{BB962C8B-B14F-4D97-AF65-F5344CB8AC3E}">
        <p14:creationId xmlns:p14="http://schemas.microsoft.com/office/powerpoint/2010/main" val="15681234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2</a:t>
            </a:fld>
            <a:endParaRPr lang="en-US"/>
          </a:p>
        </p:txBody>
      </p:sp>
    </p:spTree>
    <p:extLst>
      <p:ext uri="{BB962C8B-B14F-4D97-AF65-F5344CB8AC3E}">
        <p14:creationId xmlns:p14="http://schemas.microsoft.com/office/powerpoint/2010/main" val="2660515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alpha, you</a:t>
            </a:r>
            <a:r>
              <a:rPr lang="en-US" baseline="0" dirty="0" smtClean="0"/>
              <a:t> should notice two things, the stronger the alpha the more quickly the optima is reached and there is lower variance around that optima. </a:t>
            </a:r>
            <a:endParaRPr lang="en-US" dirty="0" smtClean="0"/>
          </a:p>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26</a:t>
            </a:fld>
            <a:endParaRPr lang="en-US"/>
          </a:p>
        </p:txBody>
      </p:sp>
    </p:spTree>
    <p:extLst>
      <p:ext uri="{BB962C8B-B14F-4D97-AF65-F5344CB8AC3E}">
        <p14:creationId xmlns:p14="http://schemas.microsoft.com/office/powerpoint/2010/main" val="2261916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happens when we increase sigma? You are increasing the variance around the optima. So what happens when we increase both sigma and alpha?</a:t>
            </a:r>
            <a:endParaRPr lang="en-US" dirty="0" smtClean="0"/>
          </a:p>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27</a:t>
            </a:fld>
            <a:endParaRPr lang="en-US"/>
          </a:p>
        </p:txBody>
      </p:sp>
    </p:spTree>
    <p:extLst>
      <p:ext uri="{BB962C8B-B14F-4D97-AF65-F5344CB8AC3E}">
        <p14:creationId xmlns:p14="http://schemas.microsoft.com/office/powerpoint/2010/main" val="2261916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Reach</a:t>
            </a:r>
            <a:r>
              <a:rPr lang="en-US" baseline="0" dirty="0" smtClean="0"/>
              <a:t> the optima more rapidly and variance is intermediate, so under the flexible OU model the variance in the trait is due to both alpha and sigma. But remember we are estimating these rates using the variance of the trait on the tips of the tree – so are alpha and sigma identifiable?</a:t>
            </a:r>
          </a:p>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28</a:t>
            </a:fld>
            <a:endParaRPr lang="en-US"/>
          </a:p>
        </p:txBody>
      </p:sp>
    </p:spTree>
    <p:extLst>
      <p:ext uri="{BB962C8B-B14F-4D97-AF65-F5344CB8AC3E}">
        <p14:creationId xmlns:p14="http://schemas.microsoft.com/office/powerpoint/2010/main" val="1350232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42</a:t>
            </a:fld>
            <a:endParaRPr lang="en-US"/>
          </a:p>
        </p:txBody>
      </p:sp>
    </p:spTree>
    <p:extLst>
      <p:ext uri="{BB962C8B-B14F-4D97-AF65-F5344CB8AC3E}">
        <p14:creationId xmlns:p14="http://schemas.microsoft.com/office/powerpoint/2010/main" val="3853168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43</a:t>
            </a:fld>
            <a:endParaRPr lang="en-US"/>
          </a:p>
        </p:txBody>
      </p:sp>
    </p:spTree>
    <p:extLst>
      <p:ext uri="{BB962C8B-B14F-4D97-AF65-F5344CB8AC3E}">
        <p14:creationId xmlns:p14="http://schemas.microsoft.com/office/powerpoint/2010/main" val="3853168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44</a:t>
            </a:fld>
            <a:endParaRPr lang="en-US"/>
          </a:p>
        </p:txBody>
      </p:sp>
    </p:spTree>
    <p:extLst>
      <p:ext uri="{BB962C8B-B14F-4D97-AF65-F5344CB8AC3E}">
        <p14:creationId xmlns:p14="http://schemas.microsoft.com/office/powerpoint/2010/main" val="3853168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45</a:t>
            </a:fld>
            <a:endParaRPr lang="en-US"/>
          </a:p>
        </p:txBody>
      </p:sp>
    </p:spTree>
    <p:extLst>
      <p:ext uri="{BB962C8B-B14F-4D97-AF65-F5344CB8AC3E}">
        <p14:creationId xmlns:p14="http://schemas.microsoft.com/office/powerpoint/2010/main" val="3853168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46</a:t>
            </a:fld>
            <a:endParaRPr lang="en-US"/>
          </a:p>
        </p:txBody>
      </p:sp>
    </p:spTree>
    <p:extLst>
      <p:ext uri="{BB962C8B-B14F-4D97-AF65-F5344CB8AC3E}">
        <p14:creationId xmlns:p14="http://schemas.microsoft.com/office/powerpoint/2010/main" val="3853168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go down the tree we are using more and</a:t>
            </a:r>
            <a:r>
              <a:rPr lang="en-US" baseline="0" dirty="0" smtClean="0"/>
              <a:t> more inferred values and thus we want to devalue, this is done by lengthening the branches leading to internal nodes</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47</a:t>
            </a:fld>
            <a:endParaRPr lang="en-US"/>
          </a:p>
        </p:txBody>
      </p:sp>
    </p:spTree>
    <p:extLst>
      <p:ext uri="{BB962C8B-B14F-4D97-AF65-F5344CB8AC3E}">
        <p14:creationId xmlns:p14="http://schemas.microsoft.com/office/powerpoint/2010/main" val="3853168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go down the tree we are using more and</a:t>
            </a:r>
            <a:r>
              <a:rPr lang="en-US" baseline="0" dirty="0" smtClean="0"/>
              <a:t> more inferred values and thus we want to devalue, this is done by lengthening the branches leading to internal nodes</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48</a:t>
            </a:fld>
            <a:endParaRPr lang="en-US"/>
          </a:p>
        </p:txBody>
      </p:sp>
    </p:spTree>
    <p:extLst>
      <p:ext uri="{BB962C8B-B14F-4D97-AF65-F5344CB8AC3E}">
        <p14:creationId xmlns:p14="http://schemas.microsoft.com/office/powerpoint/2010/main" val="385316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simulate this most simple case in R. How do we</a:t>
            </a:r>
            <a:r>
              <a:rPr lang="en-US" baseline="0" dirty="0" smtClean="0"/>
              <a:t> simulate Brownian motion sampling the trajectory of a trait at 100 equidistant points?</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7</a:t>
            </a:fld>
            <a:endParaRPr lang="en-US"/>
          </a:p>
        </p:txBody>
      </p:sp>
    </p:spTree>
    <p:extLst>
      <p:ext uri="{BB962C8B-B14F-4D97-AF65-F5344CB8AC3E}">
        <p14:creationId xmlns:p14="http://schemas.microsoft.com/office/powerpoint/2010/main" val="1708237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go down the tree we are using more and</a:t>
            </a:r>
            <a:r>
              <a:rPr lang="en-US" baseline="0" dirty="0" smtClean="0"/>
              <a:t> more inferred values and thus we want to devalue, this is done by lengthening the branches leading to internal nodes</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49</a:t>
            </a:fld>
            <a:endParaRPr lang="en-US"/>
          </a:p>
        </p:txBody>
      </p:sp>
    </p:spTree>
    <p:extLst>
      <p:ext uri="{BB962C8B-B14F-4D97-AF65-F5344CB8AC3E}">
        <p14:creationId xmlns:p14="http://schemas.microsoft.com/office/powerpoint/2010/main" val="3853168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solidFill>
                <a:latin typeface="Arial"/>
                <a:cs typeface="Arial"/>
              </a:rPr>
              <a:t>(BM)</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51</a:t>
            </a:fld>
            <a:endParaRPr lang="en-US"/>
          </a:p>
        </p:txBody>
      </p:sp>
    </p:spTree>
    <p:extLst>
      <p:ext uri="{BB962C8B-B14F-4D97-AF65-F5344CB8AC3E}">
        <p14:creationId xmlns:p14="http://schemas.microsoft.com/office/powerpoint/2010/main" val="2242092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solidFill>
                <a:latin typeface="Arial"/>
                <a:cs typeface="Arial"/>
              </a:rPr>
              <a:t>(OU)</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54</a:t>
            </a:fld>
            <a:endParaRPr lang="en-US"/>
          </a:p>
        </p:txBody>
      </p:sp>
    </p:spTree>
    <p:extLst>
      <p:ext uri="{BB962C8B-B14F-4D97-AF65-F5344CB8AC3E}">
        <p14:creationId xmlns:p14="http://schemas.microsoft.com/office/powerpoint/2010/main" val="2104876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56</a:t>
            </a:fld>
            <a:endParaRPr lang="en-US"/>
          </a:p>
        </p:txBody>
      </p:sp>
    </p:spTree>
    <p:extLst>
      <p:ext uri="{BB962C8B-B14F-4D97-AF65-F5344CB8AC3E}">
        <p14:creationId xmlns:p14="http://schemas.microsoft.com/office/powerpoint/2010/main" val="190514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solidFill>
                <a:latin typeface="Arial"/>
                <a:cs typeface="Arial"/>
              </a:rPr>
              <a:t>(EB)</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58</a:t>
            </a:fld>
            <a:endParaRPr lang="en-US"/>
          </a:p>
        </p:txBody>
      </p:sp>
    </p:spTree>
    <p:extLst>
      <p:ext uri="{BB962C8B-B14F-4D97-AF65-F5344CB8AC3E}">
        <p14:creationId xmlns:p14="http://schemas.microsoft.com/office/powerpoint/2010/main" val="2972379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solidFill>
                <a:latin typeface="Arial"/>
                <a:cs typeface="Arial"/>
              </a:rPr>
              <a:t>(LB)</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61</a:t>
            </a:fld>
            <a:endParaRPr lang="en-US"/>
          </a:p>
        </p:txBody>
      </p:sp>
    </p:spTree>
    <p:extLst>
      <p:ext uri="{BB962C8B-B14F-4D97-AF65-F5344CB8AC3E}">
        <p14:creationId xmlns:p14="http://schemas.microsoft.com/office/powerpoint/2010/main" val="2327601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62</a:t>
            </a:fld>
            <a:endParaRPr lang="en-US"/>
          </a:p>
        </p:txBody>
      </p:sp>
    </p:spTree>
    <p:extLst>
      <p:ext uri="{BB962C8B-B14F-4D97-AF65-F5344CB8AC3E}">
        <p14:creationId xmlns:p14="http://schemas.microsoft.com/office/powerpoint/2010/main" val="2327601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solidFill>
                <a:latin typeface="Arial"/>
                <a:cs typeface="Arial"/>
              </a:rPr>
              <a:t>(BM)</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65</a:t>
            </a:fld>
            <a:endParaRPr lang="en-US"/>
          </a:p>
        </p:txBody>
      </p:sp>
    </p:spTree>
    <p:extLst>
      <p:ext uri="{BB962C8B-B14F-4D97-AF65-F5344CB8AC3E}">
        <p14:creationId xmlns:p14="http://schemas.microsoft.com/office/powerpoint/2010/main" val="2549428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can infer BM, if we wanted to be sure we could simulate</a:t>
            </a:r>
            <a:r>
              <a:rPr lang="en-US" baseline="0" dirty="0" smtClean="0"/>
              <a:t> under the various models and compare the parameter estimates we get </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66</a:t>
            </a:fld>
            <a:endParaRPr lang="en-US"/>
          </a:p>
        </p:txBody>
      </p:sp>
    </p:spTree>
    <p:extLst>
      <p:ext uri="{BB962C8B-B14F-4D97-AF65-F5344CB8AC3E}">
        <p14:creationId xmlns:p14="http://schemas.microsoft.com/office/powerpoint/2010/main" val="2131817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67</a:t>
            </a:fld>
            <a:endParaRPr lang="en-US"/>
          </a:p>
        </p:txBody>
      </p:sp>
    </p:spTree>
    <p:extLst>
      <p:ext uri="{BB962C8B-B14F-4D97-AF65-F5344CB8AC3E}">
        <p14:creationId xmlns:p14="http://schemas.microsoft.com/office/powerpoint/2010/main" val="402228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10</a:t>
            </a:fld>
            <a:endParaRPr lang="en-US"/>
          </a:p>
        </p:txBody>
      </p:sp>
    </p:spTree>
    <p:extLst>
      <p:ext uri="{BB962C8B-B14F-4D97-AF65-F5344CB8AC3E}">
        <p14:creationId xmlns:p14="http://schemas.microsoft.com/office/powerpoint/2010/main" val="1632537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68</a:t>
            </a:fld>
            <a:endParaRPr lang="en-US"/>
          </a:p>
        </p:txBody>
      </p:sp>
    </p:spTree>
    <p:extLst>
      <p:ext uri="{BB962C8B-B14F-4D97-AF65-F5344CB8AC3E}">
        <p14:creationId xmlns:p14="http://schemas.microsoft.com/office/powerpoint/2010/main" val="4022288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69</a:t>
            </a:fld>
            <a:endParaRPr lang="en-US"/>
          </a:p>
        </p:txBody>
      </p:sp>
    </p:spTree>
    <p:extLst>
      <p:ext uri="{BB962C8B-B14F-4D97-AF65-F5344CB8AC3E}">
        <p14:creationId xmlns:p14="http://schemas.microsoft.com/office/powerpoint/2010/main" val="4022288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can infer BM, if we wanted to be sure we could simulate</a:t>
            </a:r>
            <a:r>
              <a:rPr lang="en-US" baseline="0" dirty="0" smtClean="0"/>
              <a:t> under the various models and compare the parameter estimates we get </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70</a:t>
            </a:fld>
            <a:endParaRPr lang="en-US"/>
          </a:p>
        </p:txBody>
      </p:sp>
    </p:spTree>
    <p:extLst>
      <p:ext uri="{BB962C8B-B14F-4D97-AF65-F5344CB8AC3E}">
        <p14:creationId xmlns:p14="http://schemas.microsoft.com/office/powerpoint/2010/main" val="2131817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can infer BM, if we wanted to be sure we could simulate</a:t>
            </a:r>
            <a:r>
              <a:rPr lang="en-US" baseline="0" dirty="0" smtClean="0"/>
              <a:t> under the various models and compare the parameter estimates we get </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71</a:t>
            </a:fld>
            <a:endParaRPr lang="en-US"/>
          </a:p>
        </p:txBody>
      </p:sp>
    </p:spTree>
    <p:extLst>
      <p:ext uri="{BB962C8B-B14F-4D97-AF65-F5344CB8AC3E}">
        <p14:creationId xmlns:p14="http://schemas.microsoft.com/office/powerpoint/2010/main" val="2131817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approach has been used to answer questions as varied as </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73</a:t>
            </a:fld>
            <a:endParaRPr lang="en-US"/>
          </a:p>
        </p:txBody>
      </p:sp>
    </p:spTree>
    <p:extLst>
      <p:ext uri="{BB962C8B-B14F-4D97-AF65-F5344CB8AC3E}">
        <p14:creationId xmlns:p14="http://schemas.microsoft.com/office/powerpoint/2010/main" val="523682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approach has been used to answer questions as varied as </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74</a:t>
            </a:fld>
            <a:endParaRPr lang="en-US"/>
          </a:p>
        </p:txBody>
      </p:sp>
    </p:spTree>
    <p:extLst>
      <p:ext uri="{BB962C8B-B14F-4D97-AF65-F5344CB8AC3E}">
        <p14:creationId xmlns:p14="http://schemas.microsoft.com/office/powerpoint/2010/main" val="52368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am guessing that many of you have questions like this in your </a:t>
            </a:r>
            <a:r>
              <a:rPr lang="en-US" dirty="0" err="1" smtClean="0"/>
              <a:t>favourite</a:t>
            </a:r>
            <a:r>
              <a:rPr lang="en-US" dirty="0" smtClean="0"/>
              <a:t> clades.</a:t>
            </a:r>
            <a:r>
              <a:rPr lang="en-US" baseline="0" dirty="0" smtClean="0"/>
              <a:t> In general we can think about a change</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75</a:t>
            </a:fld>
            <a:endParaRPr lang="en-US"/>
          </a:p>
        </p:txBody>
      </p:sp>
    </p:spTree>
    <p:extLst>
      <p:ext uri="{BB962C8B-B14F-4D97-AF65-F5344CB8AC3E}">
        <p14:creationId xmlns:p14="http://schemas.microsoft.com/office/powerpoint/2010/main" val="523682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am guessing that many of you have questions like this in your </a:t>
            </a:r>
            <a:r>
              <a:rPr lang="en-US" dirty="0" err="1" smtClean="0"/>
              <a:t>favourite</a:t>
            </a:r>
            <a:r>
              <a:rPr lang="en-US" dirty="0" smtClean="0"/>
              <a:t> clades.</a:t>
            </a:r>
            <a:r>
              <a:rPr lang="en-US" baseline="0" dirty="0" smtClean="0"/>
              <a:t> In general we can think about a change</a:t>
            </a:r>
            <a:endParaRPr lang="en-US" dirty="0"/>
          </a:p>
        </p:txBody>
      </p:sp>
      <p:sp>
        <p:nvSpPr>
          <p:cNvPr id="4" name="Slide Number Placeholder 3"/>
          <p:cNvSpPr>
            <a:spLocks noGrp="1"/>
          </p:cNvSpPr>
          <p:nvPr>
            <p:ph type="sldNum" sz="quarter" idx="10"/>
          </p:nvPr>
        </p:nvSpPr>
        <p:spPr/>
        <p:txBody>
          <a:bodyPr/>
          <a:lstStyle/>
          <a:p>
            <a:fld id="{71913EEB-3286-074D-B2E9-925A6AF68D13}" type="slidenum">
              <a:rPr lang="en-US" smtClean="0"/>
              <a:t>76</a:t>
            </a:fld>
            <a:endParaRPr lang="en-US"/>
          </a:p>
        </p:txBody>
      </p:sp>
    </p:spTree>
    <p:extLst>
      <p:ext uri="{BB962C8B-B14F-4D97-AF65-F5344CB8AC3E}">
        <p14:creationId xmlns:p14="http://schemas.microsoft.com/office/powerpoint/2010/main" val="1741462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t>
            </a:r>
            <a:r>
              <a:rPr lang="en-US" baseline="0" dirty="0" smtClean="0"/>
              <a:t> work through this on your own or grab a </a:t>
            </a:r>
            <a:r>
              <a:rPr lang="en-US" baseline="0" smtClean="0"/>
              <a:t>coffee etc. </a:t>
            </a:r>
            <a:endParaRPr lang="en-US"/>
          </a:p>
        </p:txBody>
      </p:sp>
      <p:sp>
        <p:nvSpPr>
          <p:cNvPr id="4" name="Slide Number Placeholder 3"/>
          <p:cNvSpPr>
            <a:spLocks noGrp="1"/>
          </p:cNvSpPr>
          <p:nvPr>
            <p:ph type="sldNum" sz="quarter" idx="10"/>
          </p:nvPr>
        </p:nvSpPr>
        <p:spPr/>
        <p:txBody>
          <a:bodyPr/>
          <a:lstStyle/>
          <a:p>
            <a:fld id="{49FC1789-F046-134E-8F9B-FB0FF64A96B3}" type="slidenum">
              <a:rPr lang="en-US" smtClean="0"/>
              <a:t>101</a:t>
            </a:fld>
            <a:endParaRPr lang="en-US"/>
          </a:p>
        </p:txBody>
      </p:sp>
    </p:spTree>
    <p:extLst>
      <p:ext uri="{BB962C8B-B14F-4D97-AF65-F5344CB8AC3E}">
        <p14:creationId xmlns:p14="http://schemas.microsoft.com/office/powerpoint/2010/main" val="2226547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means that we</a:t>
            </a:r>
            <a:r>
              <a:rPr lang="en-US" baseline="0" dirty="0" smtClean="0"/>
              <a:t> really need to start thinking about experimental design for macroevolution - so if you have a clade that you love your vipers or climbing palms then depending on the number of species and the distribution of the traits on the tree there may well be questions you cannot answer with them no matter how much you want to and you may just have to take a deep breath and accept that. </a:t>
            </a:r>
            <a:endParaRPr lang="en-US" dirty="0"/>
          </a:p>
        </p:txBody>
      </p:sp>
      <p:sp>
        <p:nvSpPr>
          <p:cNvPr id="4" name="Slide Number Placeholder 3"/>
          <p:cNvSpPr>
            <a:spLocks noGrp="1"/>
          </p:cNvSpPr>
          <p:nvPr>
            <p:ph type="sldNum" sz="quarter" idx="10"/>
          </p:nvPr>
        </p:nvSpPr>
        <p:spPr/>
        <p:txBody>
          <a:bodyPr/>
          <a:lstStyle/>
          <a:p>
            <a:fld id="{71913EEB-3286-074D-B2E9-925A6AF68D13}" type="slidenum">
              <a:rPr lang="en-US" smtClean="0"/>
              <a:t>106</a:t>
            </a:fld>
            <a:endParaRPr lang="en-US"/>
          </a:p>
        </p:txBody>
      </p:sp>
    </p:spTree>
    <p:extLst>
      <p:ext uri="{BB962C8B-B14F-4D97-AF65-F5344CB8AC3E}">
        <p14:creationId xmlns:p14="http://schemas.microsoft.com/office/powerpoint/2010/main" val="356835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grizzly</a:t>
            </a:r>
            <a:r>
              <a:rPr lang="en-US" baseline="0" dirty="0" smtClean="0"/>
              <a:t> and polar bears share 4 million years share 4 million years of common evolutionary history following exactly the same BM trajectory but 1 million years ago they split and followed independent BM trajectories (with the same mean and rate), this means they have only had 1 million years to accumulate any trait differences. Compare this scenario to that between grizzlies and spectacled bears which last shared a common ancestor ~5 million years ago so the trait of interest is likely to take very different values between these two species as more time has elapsed allowing for more changes to accrue. </a:t>
            </a:r>
          </a:p>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11</a:t>
            </a:fld>
            <a:endParaRPr lang="en-US"/>
          </a:p>
        </p:txBody>
      </p:sp>
    </p:spTree>
    <p:extLst>
      <p:ext uri="{BB962C8B-B14F-4D97-AF65-F5344CB8AC3E}">
        <p14:creationId xmlns:p14="http://schemas.microsoft.com/office/powerpoint/2010/main" val="346983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grizzly</a:t>
            </a:r>
            <a:r>
              <a:rPr lang="en-US" baseline="0" dirty="0" smtClean="0"/>
              <a:t> and polar bears share 4 million years share 4 million years of common evolutionary history following exactly the same BM trajectory but 1 million years ago they split and followed independent BM trajectories (with the same mean and rate), this means they have only had 1 million years to accumulate any trait differences. Compare this scenario to that between grizzlies and spectacled bears which last shared a common ancestor ~5 million years ago so the trait of interest is likely to take very different values between these two species as more time has elapsed allowing for more changes to accrue. </a:t>
            </a:r>
          </a:p>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12</a:t>
            </a:fld>
            <a:endParaRPr lang="en-US"/>
          </a:p>
        </p:txBody>
      </p:sp>
    </p:spTree>
    <p:extLst>
      <p:ext uri="{BB962C8B-B14F-4D97-AF65-F5344CB8AC3E}">
        <p14:creationId xmlns:p14="http://schemas.microsoft.com/office/powerpoint/2010/main" val="346983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this equation</a:t>
            </a:r>
            <a:r>
              <a:rPr lang="en-US" baseline="0" dirty="0" smtClean="0"/>
              <a:t> should look familiar – A change in trait X over time increment t is described by 3 parameters – theta the optimal trait value, alpha the pull towards the optima and sigma which is the stochastic Brownian rate. You can see that the strength of selection is proportional to the distance of the current trait value X(t) from the optimum – so sometimes alpha is called the rubber band parameter the more you stretch the more it wants to pull back to the middle.  What is the primary optimum? It is a theoretical value if multiple independent populations from same ancestor were allowed infinite time to evolve under the same selective regime it is the average adaptive optimum reached by these populations – it </a:t>
            </a:r>
            <a:r>
              <a:rPr lang="en-US" baseline="0" dirty="0" err="1" smtClean="0"/>
              <a:t>relfects</a:t>
            </a:r>
            <a:r>
              <a:rPr lang="en-US" baseline="0" dirty="0" smtClean="0"/>
              <a:t> the influence of the selective factor against a maximally randomized background. </a:t>
            </a:r>
            <a:endParaRPr lang="en-US" dirty="0" smtClean="0"/>
          </a:p>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22</a:t>
            </a:fld>
            <a:endParaRPr lang="en-US"/>
          </a:p>
        </p:txBody>
      </p:sp>
    </p:spTree>
    <p:extLst>
      <p:ext uri="{BB962C8B-B14F-4D97-AF65-F5344CB8AC3E}">
        <p14:creationId xmlns:p14="http://schemas.microsoft.com/office/powerpoint/2010/main" val="172577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a:t>
            </a:r>
            <a:r>
              <a:rPr lang="en-US" baseline="0" dirty="0" smtClean="0"/>
              <a:t> can also see that when the pull towards the peak is 0 you default to simple Brownian motion, so it is a special case of OU. </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23</a:t>
            </a:fld>
            <a:endParaRPr lang="en-US"/>
          </a:p>
        </p:txBody>
      </p:sp>
    </p:spTree>
    <p:extLst>
      <p:ext uri="{BB962C8B-B14F-4D97-AF65-F5344CB8AC3E}">
        <p14:creationId xmlns:p14="http://schemas.microsoft.com/office/powerpoint/2010/main" val="313609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a:t>
            </a:r>
            <a:r>
              <a:rPr lang="en-US" baseline="0" dirty="0" smtClean="0"/>
              <a:t> can also see that when the pull towards the peak is 0 you default to simple Brownian motion, so it is a special case of OU. </a:t>
            </a:r>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24</a:t>
            </a:fld>
            <a:endParaRPr lang="en-US"/>
          </a:p>
        </p:txBody>
      </p:sp>
    </p:spTree>
    <p:extLst>
      <p:ext uri="{BB962C8B-B14F-4D97-AF65-F5344CB8AC3E}">
        <p14:creationId xmlns:p14="http://schemas.microsoft.com/office/powerpoint/2010/main" val="313609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about when alpha is greater than 0? </a:t>
            </a:r>
            <a:r>
              <a:rPr lang="en-US" dirty="0" smtClean="0"/>
              <a:t>So</a:t>
            </a:r>
            <a:r>
              <a:rPr lang="en-US" baseline="0" dirty="0" smtClean="0"/>
              <a:t> theta is really simple as that is the optima so the trait starts at zero and is then pulled towards it fairly rapidly, once it has reached it it moves stochastically around the optima each time if it goes to far getting pulled back in. </a:t>
            </a:r>
            <a:endParaRPr lang="en-US" dirty="0" smtClean="0"/>
          </a:p>
          <a:p>
            <a:endParaRPr lang="en-US" dirty="0"/>
          </a:p>
        </p:txBody>
      </p:sp>
      <p:sp>
        <p:nvSpPr>
          <p:cNvPr id="4" name="Slide Number Placeholder 3"/>
          <p:cNvSpPr>
            <a:spLocks noGrp="1"/>
          </p:cNvSpPr>
          <p:nvPr>
            <p:ph type="sldNum" sz="quarter" idx="10"/>
          </p:nvPr>
        </p:nvSpPr>
        <p:spPr/>
        <p:txBody>
          <a:bodyPr/>
          <a:lstStyle/>
          <a:p>
            <a:fld id="{4AE5D43B-F70A-344C-A762-7E5CE542DD69}" type="slidenum">
              <a:rPr lang="en-US" smtClean="0"/>
              <a:t>25</a:t>
            </a:fld>
            <a:endParaRPr lang="en-US"/>
          </a:p>
        </p:txBody>
      </p:sp>
    </p:spTree>
    <p:extLst>
      <p:ext uri="{BB962C8B-B14F-4D97-AF65-F5344CB8AC3E}">
        <p14:creationId xmlns:p14="http://schemas.microsoft.com/office/powerpoint/2010/main" val="226191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C8AAEB-F6E5-A042-83D5-EDDB06DD7921}" type="datetimeFigureOut">
              <a:rPr lang="en-US" smtClean="0"/>
              <a:t>3/12/15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187389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8AAEB-F6E5-A042-83D5-EDDB06DD7921}" type="datetimeFigureOut">
              <a:rPr lang="en-US" smtClean="0"/>
              <a:t>3/12/15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246736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8AAEB-F6E5-A042-83D5-EDDB06DD7921}" type="datetimeFigureOut">
              <a:rPr lang="en-US" smtClean="0"/>
              <a:t>3/12/15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98918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8AAEB-F6E5-A042-83D5-EDDB06DD7921}" type="datetimeFigureOut">
              <a:rPr lang="en-US" smtClean="0"/>
              <a:t>3/12/15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249967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C8AAEB-F6E5-A042-83D5-EDDB06DD7921}" type="datetimeFigureOut">
              <a:rPr lang="en-US" smtClean="0"/>
              <a:t>3/12/15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312668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C8AAEB-F6E5-A042-83D5-EDDB06DD7921}" type="datetimeFigureOut">
              <a:rPr lang="en-US" smtClean="0"/>
              <a:t>3/12/15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269600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C8AAEB-F6E5-A042-83D5-EDDB06DD7921}" type="datetimeFigureOut">
              <a:rPr lang="en-US" smtClean="0"/>
              <a:t>3/12/15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2874702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C8AAEB-F6E5-A042-83D5-EDDB06DD7921}" type="datetimeFigureOut">
              <a:rPr lang="en-US" smtClean="0"/>
              <a:t>3/12/15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283874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8AAEB-F6E5-A042-83D5-EDDB06DD7921}" type="datetimeFigureOut">
              <a:rPr lang="en-US" smtClean="0"/>
              <a:t>3/12/15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250998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8AAEB-F6E5-A042-83D5-EDDB06DD7921}" type="datetimeFigureOut">
              <a:rPr lang="en-US" smtClean="0"/>
              <a:t>3/12/15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199837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8AAEB-F6E5-A042-83D5-EDDB06DD7921}" type="datetimeFigureOut">
              <a:rPr lang="en-US" smtClean="0"/>
              <a:t>3/12/15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05EA0-2C35-EA43-8477-0C620EB0D032}" type="slidenum">
              <a:rPr lang="en-US" smtClean="0"/>
              <a:t>‹#›</a:t>
            </a:fld>
            <a:endParaRPr lang="en-US"/>
          </a:p>
        </p:txBody>
      </p:sp>
    </p:spTree>
    <p:extLst>
      <p:ext uri="{BB962C8B-B14F-4D97-AF65-F5344CB8AC3E}">
        <p14:creationId xmlns:p14="http://schemas.microsoft.com/office/powerpoint/2010/main" val="29503719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8AAEB-F6E5-A042-83D5-EDDB06DD7921}" type="datetimeFigureOut">
              <a:rPr lang="en-US" smtClean="0"/>
              <a:t>3/12/15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05EA0-2C35-EA43-8477-0C620EB0D032}" type="slidenum">
              <a:rPr lang="en-US" smtClean="0"/>
              <a:t>‹#›</a:t>
            </a:fld>
            <a:endParaRPr lang="en-US"/>
          </a:p>
        </p:txBody>
      </p:sp>
    </p:spTree>
    <p:extLst>
      <p:ext uri="{BB962C8B-B14F-4D97-AF65-F5344CB8AC3E}">
        <p14:creationId xmlns:p14="http://schemas.microsoft.com/office/powerpoint/2010/main" val="1755747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00.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3" Type="http://schemas.openxmlformats.org/officeDocument/2006/relationships/image" Target="../media/image81.png"/><Relationship Id="rId14" Type="http://schemas.openxmlformats.org/officeDocument/2006/relationships/image" Target="../media/image82.png"/><Relationship Id="rId15" Type="http://schemas.openxmlformats.org/officeDocument/2006/relationships/image" Target="../media/image83.png"/><Relationship Id="rId16" Type="http://schemas.openxmlformats.org/officeDocument/2006/relationships/image" Target="../media/image84.png"/><Relationship Id="rId17"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file://localhost/Users/samprice/Desktop/jobs/2010/ECU/ECU_interview/BM1_sim.mp4" TargetMode="External"/><Relationship Id="rId2" Type="http://schemas.openxmlformats.org/officeDocument/2006/relationships/video" Target="file://localhost/Users/samprice/Desktop/jobs/2010/ECU/ECU_interview/BM1_sim.mp4"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2.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8.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9.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 Id="rId3" Type="http://schemas.openxmlformats.org/officeDocument/2006/relationships/image" Target="../media/image60.emf"/></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 Id="rId3" Type="http://schemas.openxmlformats.org/officeDocument/2006/relationships/image" Target="../media/image64.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 Id="rId3" Type="http://schemas.openxmlformats.org/officeDocument/2006/relationships/image" Target="../media/image66.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 Id="rId3" Type="http://schemas.openxmlformats.org/officeDocument/2006/relationships/image" Target="../media/image67.emf"/></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5338"/>
            <a:ext cx="7772400" cy="1952921"/>
          </a:xfrm>
        </p:spPr>
        <p:txBody>
          <a:bodyPr>
            <a:normAutofit/>
          </a:bodyPr>
          <a:lstStyle/>
          <a:p>
            <a:r>
              <a:rPr lang="en-US" sz="4000" b="1" dirty="0" smtClean="0">
                <a:solidFill>
                  <a:schemeClr val="accent4">
                    <a:lumMod val="20000"/>
                    <a:lumOff val="80000"/>
                  </a:schemeClr>
                </a:solidFill>
                <a:latin typeface="Arial"/>
                <a:cs typeface="Arial"/>
              </a:rPr>
              <a:t>Continuous Trait Evolution </a:t>
            </a:r>
            <a:endParaRPr lang="en-US" sz="3200" b="1" dirty="0">
              <a:solidFill>
                <a:schemeClr val="accent4">
                  <a:lumMod val="20000"/>
                  <a:lumOff val="80000"/>
                </a:schemeClr>
              </a:solidFill>
              <a:latin typeface="Arial"/>
              <a:cs typeface="Arial"/>
            </a:endParaRPr>
          </a:p>
        </p:txBody>
      </p:sp>
      <p:sp>
        <p:nvSpPr>
          <p:cNvPr id="3" name="Subtitle 2"/>
          <p:cNvSpPr>
            <a:spLocks noGrp="1"/>
          </p:cNvSpPr>
          <p:nvPr>
            <p:ph type="subTitle" idx="1"/>
          </p:nvPr>
        </p:nvSpPr>
        <p:spPr>
          <a:xfrm>
            <a:off x="1371600" y="5026222"/>
            <a:ext cx="6400800" cy="1465067"/>
          </a:xfrm>
        </p:spPr>
        <p:txBody>
          <a:bodyPr>
            <a:normAutofit/>
          </a:bodyPr>
          <a:lstStyle/>
          <a:p>
            <a:r>
              <a:rPr lang="en-US" sz="2400" b="1" dirty="0" smtClean="0">
                <a:solidFill>
                  <a:schemeClr val="accent5">
                    <a:lumMod val="40000"/>
                    <a:lumOff val="60000"/>
                  </a:schemeClr>
                </a:solidFill>
                <a:latin typeface="Arial"/>
                <a:cs typeface="Arial"/>
              </a:rPr>
              <a:t>Samantha Price</a:t>
            </a:r>
          </a:p>
          <a:p>
            <a:r>
              <a:rPr lang="en-US" sz="2400" dirty="0" smtClean="0">
                <a:solidFill>
                  <a:schemeClr val="accent6">
                    <a:lumMod val="75000"/>
                  </a:schemeClr>
                </a:solidFill>
                <a:latin typeface="Arial"/>
                <a:cs typeface="Arial"/>
              </a:rPr>
              <a:t>Bodega Applied </a:t>
            </a:r>
            <a:r>
              <a:rPr lang="en-US" sz="2400" dirty="0" err="1" smtClean="0">
                <a:solidFill>
                  <a:schemeClr val="accent6">
                    <a:lumMod val="75000"/>
                  </a:schemeClr>
                </a:solidFill>
                <a:latin typeface="Arial"/>
                <a:cs typeface="Arial"/>
              </a:rPr>
              <a:t>Phylogenetics</a:t>
            </a:r>
            <a:r>
              <a:rPr lang="en-US" sz="2400" dirty="0" smtClean="0">
                <a:solidFill>
                  <a:schemeClr val="accent6">
                    <a:lumMod val="75000"/>
                  </a:schemeClr>
                </a:solidFill>
                <a:latin typeface="Arial"/>
                <a:cs typeface="Arial"/>
              </a:rPr>
              <a:t> Workshop 2015</a:t>
            </a:r>
            <a:endParaRPr lang="en-US" sz="2400" dirty="0">
              <a:solidFill>
                <a:schemeClr val="accent6">
                  <a:lumMod val="75000"/>
                </a:schemeClr>
              </a:solidFill>
              <a:latin typeface="Arial"/>
              <a:cs typeface="Arial"/>
            </a:endParaRPr>
          </a:p>
        </p:txBody>
      </p:sp>
      <p:pic>
        <p:nvPicPr>
          <p:cNvPr id="5" name="Picture 4" descr="theta1alpha0.8sigma0.1.pdf"/>
          <p:cNvPicPr>
            <a:picLocks noChangeAspect="1"/>
          </p:cNvPicPr>
          <p:nvPr/>
        </p:nvPicPr>
        <p:blipFill rotWithShape="1">
          <a:blip r:embed="rId2">
            <a:extLst>
              <a:ext uri="{28A0092B-C50C-407E-A947-70E740481C1C}">
                <a14:useLocalDpi xmlns:a14="http://schemas.microsoft.com/office/drawing/2010/main" val="0"/>
              </a:ext>
            </a:extLst>
          </a:blip>
          <a:srcRect l="11091" t="10428" r="5763" b="14161"/>
          <a:stretch/>
        </p:blipFill>
        <p:spPr>
          <a:xfrm>
            <a:off x="6561656" y="2925231"/>
            <a:ext cx="2161180" cy="1960035"/>
          </a:xfrm>
          <a:prstGeom prst="rect">
            <a:avLst/>
          </a:prstGeom>
          <a:noFill/>
        </p:spPr>
      </p:pic>
      <p:pic>
        <p:nvPicPr>
          <p:cNvPr id="6" name="Picture 5" descr="BMsigma5.pdf"/>
          <p:cNvPicPr>
            <a:picLocks noChangeAspect="1"/>
          </p:cNvPicPr>
          <p:nvPr/>
        </p:nvPicPr>
        <p:blipFill rotWithShape="1">
          <a:blip r:embed="rId3">
            <a:extLst>
              <a:ext uri="{28A0092B-C50C-407E-A947-70E740481C1C}">
                <a14:useLocalDpi xmlns:a14="http://schemas.microsoft.com/office/drawing/2010/main" val="0"/>
              </a:ext>
            </a:extLst>
          </a:blip>
          <a:srcRect l="11207" t="10613" r="5893" b="13713"/>
          <a:stretch/>
        </p:blipFill>
        <p:spPr>
          <a:xfrm>
            <a:off x="2398187" y="2925231"/>
            <a:ext cx="2147150" cy="1960035"/>
          </a:xfrm>
          <a:prstGeom prst="rect">
            <a:avLst/>
          </a:prstGeom>
          <a:noFill/>
        </p:spPr>
      </p:pic>
      <p:pic>
        <p:nvPicPr>
          <p:cNvPr id="8" name="Picture 7" descr="EBLB.pdf"/>
          <p:cNvPicPr>
            <a:picLocks noChangeAspect="1"/>
          </p:cNvPicPr>
          <p:nvPr/>
        </p:nvPicPr>
        <p:blipFill rotWithShape="1">
          <a:blip r:embed="rId4">
            <a:extLst>
              <a:ext uri="{28A0092B-C50C-407E-A947-70E740481C1C}">
                <a14:useLocalDpi xmlns:a14="http://schemas.microsoft.com/office/drawing/2010/main" val="0"/>
              </a:ext>
            </a:extLst>
          </a:blip>
          <a:srcRect l="56648" t="13133" r="3116" b="16442"/>
          <a:stretch/>
        </p:blipFill>
        <p:spPr>
          <a:xfrm>
            <a:off x="376777" y="2925232"/>
            <a:ext cx="2120018" cy="1927290"/>
          </a:xfrm>
          <a:prstGeom prst="rect">
            <a:avLst/>
          </a:prstGeom>
        </p:spPr>
      </p:pic>
      <p:sp>
        <p:nvSpPr>
          <p:cNvPr id="4" name="TextBox 3"/>
          <p:cNvSpPr txBox="1"/>
          <p:nvPr/>
        </p:nvSpPr>
        <p:spPr>
          <a:xfrm>
            <a:off x="0" y="2001332"/>
            <a:ext cx="9143999" cy="461665"/>
          </a:xfrm>
          <a:prstGeom prst="rect">
            <a:avLst/>
          </a:prstGeom>
          <a:noFill/>
        </p:spPr>
        <p:txBody>
          <a:bodyPr wrap="square" rtlCol="0">
            <a:spAutoFit/>
          </a:bodyPr>
          <a:lstStyle/>
          <a:p>
            <a:pPr algn="ctr"/>
            <a:r>
              <a:rPr lang="en-US" sz="2400" b="1" dirty="0">
                <a:solidFill>
                  <a:srgbClr val="E6E0EC"/>
                </a:solidFill>
                <a:latin typeface="Arial"/>
                <a:cs typeface="Arial"/>
              </a:rPr>
              <a:t>Brownian motion, Ornstein-</a:t>
            </a:r>
            <a:r>
              <a:rPr lang="en-US" sz="2400" b="1" dirty="0" err="1">
                <a:solidFill>
                  <a:srgbClr val="E6E0EC"/>
                </a:solidFill>
                <a:latin typeface="Arial"/>
                <a:cs typeface="Arial"/>
              </a:rPr>
              <a:t>Ulhenbeck</a:t>
            </a:r>
            <a:r>
              <a:rPr lang="en-US" sz="2400" b="1" dirty="0">
                <a:solidFill>
                  <a:srgbClr val="E6E0EC"/>
                </a:solidFill>
                <a:latin typeface="Arial"/>
                <a:cs typeface="Arial"/>
              </a:rPr>
              <a:t> and their derivatives</a:t>
            </a:r>
            <a:endParaRPr lang="en-US" sz="2400" dirty="0">
              <a:solidFill>
                <a:srgbClr val="E6E0EC"/>
              </a:solidFill>
            </a:endParaRPr>
          </a:p>
        </p:txBody>
      </p:sp>
      <p:pic>
        <p:nvPicPr>
          <p:cNvPr id="9" name="Picture 8" descr="Rplotbmtr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101" y="2823643"/>
            <a:ext cx="2434156" cy="2434156"/>
          </a:xfrm>
          <a:prstGeom prst="rect">
            <a:avLst/>
          </a:prstGeom>
        </p:spPr>
      </p:pic>
    </p:spTree>
    <p:extLst>
      <p:ext uri="{BB962C8B-B14F-4D97-AF65-F5344CB8AC3E}">
        <p14:creationId xmlns:p14="http://schemas.microsoft.com/office/powerpoint/2010/main" val="31777568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Brownian motion</a:t>
            </a:r>
            <a:endParaRPr lang="en-US" b="1" dirty="0">
              <a:solidFill>
                <a:schemeClr val="bg1"/>
              </a:solidFill>
              <a:latin typeface="Arial"/>
              <a:cs typeface="Arial"/>
            </a:endParaRPr>
          </a:p>
        </p:txBody>
      </p:sp>
      <p:sp>
        <p:nvSpPr>
          <p:cNvPr id="3" name="Text Box 5"/>
          <p:cNvSpPr txBox="1">
            <a:spLocks noChangeArrowheads="1"/>
          </p:cNvSpPr>
          <p:nvPr/>
        </p:nvSpPr>
        <p:spPr bwMode="auto">
          <a:xfrm>
            <a:off x="1646083" y="1496979"/>
            <a:ext cx="5711673"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4800" b="1" dirty="0" err="1">
                <a:latin typeface="Arial"/>
                <a:cs typeface="Arial"/>
              </a:rPr>
              <a:t>dX</a:t>
            </a:r>
            <a:r>
              <a:rPr lang="en-US" sz="4800" b="1" baseline="-25000" dirty="0">
                <a:latin typeface="Arial"/>
                <a:cs typeface="Arial"/>
              </a:rPr>
              <a:t>(t)   </a:t>
            </a:r>
            <a:r>
              <a:rPr lang="en-US" sz="4800" b="1" dirty="0">
                <a:latin typeface="Arial"/>
                <a:cs typeface="Arial"/>
              </a:rPr>
              <a:t>=   </a:t>
            </a:r>
            <a:r>
              <a:rPr lang="en-US" sz="4800" b="1" dirty="0">
                <a:latin typeface="Arial"/>
                <a:cs typeface="Arial"/>
                <a:sym typeface="Symbol" charset="0"/>
              </a:rPr>
              <a:t></a:t>
            </a:r>
            <a:r>
              <a:rPr lang="en-US" sz="4800" b="1" dirty="0">
                <a:latin typeface="Arial"/>
                <a:cs typeface="Arial"/>
              </a:rPr>
              <a:t> dB</a:t>
            </a:r>
            <a:r>
              <a:rPr lang="en-US" sz="4800" b="1" baseline="-25000" dirty="0">
                <a:latin typeface="Arial"/>
                <a:cs typeface="Arial"/>
              </a:rPr>
              <a:t>(t)</a:t>
            </a:r>
          </a:p>
        </p:txBody>
      </p:sp>
      <p:pic>
        <p:nvPicPr>
          <p:cNvPr id="6" name="Picture 5" descr="bm2_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495" y="2460944"/>
            <a:ext cx="3695829" cy="3754109"/>
          </a:xfrm>
          <a:prstGeom prst="rect">
            <a:avLst/>
          </a:prstGeom>
        </p:spPr>
      </p:pic>
      <p:pic>
        <p:nvPicPr>
          <p:cNvPr id="7" name="Picture 6" descr="BM_50tim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67" y="2460944"/>
            <a:ext cx="3700616" cy="3754109"/>
          </a:xfrm>
          <a:prstGeom prst="rect">
            <a:avLst/>
          </a:prstGeom>
        </p:spPr>
      </p:pic>
      <p:sp>
        <p:nvSpPr>
          <p:cNvPr id="8" name="Rectangle 7"/>
          <p:cNvSpPr/>
          <p:nvPr/>
        </p:nvSpPr>
        <p:spPr>
          <a:xfrm>
            <a:off x="1082551" y="3009946"/>
            <a:ext cx="715310" cy="369332"/>
          </a:xfrm>
          <a:prstGeom prst="rect">
            <a:avLst/>
          </a:prstGeom>
        </p:spPr>
        <p:txBody>
          <a:bodyPr wrap="none">
            <a:spAutoFit/>
          </a:bodyPr>
          <a:lstStyle/>
          <a:p>
            <a:r>
              <a:rPr lang="en-US" b="1" dirty="0" smtClean="0">
                <a:latin typeface="Arial"/>
                <a:cs typeface="Arial"/>
                <a:sym typeface="Symbol" charset="0"/>
              </a:rPr>
              <a:t> = 1</a:t>
            </a:r>
            <a:r>
              <a:rPr lang="en-US" b="1" dirty="0" smtClean="0">
                <a:latin typeface="Arial"/>
                <a:cs typeface="Arial"/>
              </a:rPr>
              <a:t> </a:t>
            </a:r>
            <a:endParaRPr lang="en-US" dirty="0"/>
          </a:p>
        </p:txBody>
      </p:sp>
      <p:sp>
        <p:nvSpPr>
          <p:cNvPr id="9" name="Rectangle 8"/>
          <p:cNvSpPr/>
          <p:nvPr/>
        </p:nvSpPr>
        <p:spPr>
          <a:xfrm>
            <a:off x="5132618" y="3015227"/>
            <a:ext cx="715310" cy="369332"/>
          </a:xfrm>
          <a:prstGeom prst="rect">
            <a:avLst/>
          </a:prstGeom>
        </p:spPr>
        <p:txBody>
          <a:bodyPr wrap="none">
            <a:spAutoFit/>
          </a:bodyPr>
          <a:lstStyle/>
          <a:p>
            <a:r>
              <a:rPr lang="en-US" b="1" dirty="0" smtClean="0">
                <a:latin typeface="Arial"/>
                <a:cs typeface="Arial"/>
                <a:sym typeface="Symbol" charset="0"/>
              </a:rPr>
              <a:t> = 2</a:t>
            </a:r>
            <a:r>
              <a:rPr lang="en-US" b="1" dirty="0" smtClean="0">
                <a:latin typeface="Arial"/>
                <a:cs typeface="Arial"/>
              </a:rPr>
              <a:t> </a:t>
            </a:r>
            <a:endParaRPr lang="en-US" dirty="0"/>
          </a:p>
        </p:txBody>
      </p:sp>
      <p:sp>
        <p:nvSpPr>
          <p:cNvPr id="10" name="TextBox 9"/>
          <p:cNvSpPr txBox="1"/>
          <p:nvPr/>
        </p:nvSpPr>
        <p:spPr>
          <a:xfrm>
            <a:off x="623167" y="5945651"/>
            <a:ext cx="7753157" cy="523220"/>
          </a:xfrm>
          <a:prstGeom prst="rect">
            <a:avLst/>
          </a:prstGeom>
          <a:solidFill>
            <a:schemeClr val="bg1"/>
          </a:solidFill>
        </p:spPr>
        <p:txBody>
          <a:bodyPr wrap="square" rtlCol="0">
            <a:spAutoFit/>
          </a:bodyPr>
          <a:lstStyle/>
          <a:p>
            <a:pPr algn="ctr"/>
            <a:r>
              <a:rPr lang="en-US" sz="2800" b="1" dirty="0" smtClean="0">
                <a:solidFill>
                  <a:schemeClr val="accent5">
                    <a:lumMod val="75000"/>
                  </a:schemeClr>
                </a:solidFill>
                <a:latin typeface="Arial"/>
                <a:cs typeface="Arial"/>
              </a:rPr>
              <a:t>Variance proportional to time and rate</a:t>
            </a:r>
          </a:p>
        </p:txBody>
      </p:sp>
    </p:spTree>
    <p:extLst>
      <p:ext uri="{BB962C8B-B14F-4D97-AF65-F5344CB8AC3E}">
        <p14:creationId xmlns:p14="http://schemas.microsoft.com/office/powerpoint/2010/main" val="1898179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1" y="540638"/>
            <a:ext cx="1894032" cy="1250061"/>
          </a:xfrm>
          <a:prstGeom prst="rect">
            <a:avLst/>
          </a:prstGeom>
        </p:spPr>
      </p:pic>
      <p:pic>
        <p:nvPicPr>
          <p:cNvPr id="20" name="Picture 19"/>
          <p:cNvPicPr>
            <a:picLocks noChangeAspect="1"/>
          </p:cNvPicPr>
          <p:nvPr/>
        </p:nvPicPr>
        <p:blipFill>
          <a:blip r:embed="rId3"/>
          <a:stretch>
            <a:fillRect/>
          </a:stretch>
        </p:blipFill>
        <p:spPr>
          <a:xfrm>
            <a:off x="2565401" y="540638"/>
            <a:ext cx="1934618" cy="1250061"/>
          </a:xfrm>
          <a:prstGeom prst="rect">
            <a:avLst/>
          </a:prstGeom>
        </p:spPr>
      </p:pic>
      <p:pic>
        <p:nvPicPr>
          <p:cNvPr id="21" name="Picture 20"/>
          <p:cNvPicPr>
            <a:picLocks noChangeAspect="1"/>
          </p:cNvPicPr>
          <p:nvPr/>
        </p:nvPicPr>
        <p:blipFill>
          <a:blip r:embed="rId4"/>
          <a:stretch>
            <a:fillRect/>
          </a:stretch>
        </p:blipFill>
        <p:spPr>
          <a:xfrm>
            <a:off x="4724401" y="540638"/>
            <a:ext cx="1842493" cy="1250061"/>
          </a:xfrm>
          <a:prstGeom prst="rect">
            <a:avLst/>
          </a:prstGeom>
          <a:ln>
            <a:noFill/>
          </a:ln>
        </p:spPr>
      </p:pic>
      <p:pic>
        <p:nvPicPr>
          <p:cNvPr id="22" name="Picture 21"/>
          <p:cNvPicPr>
            <a:picLocks noChangeAspect="1"/>
          </p:cNvPicPr>
          <p:nvPr/>
        </p:nvPicPr>
        <p:blipFill>
          <a:blip r:embed="rId5"/>
          <a:stretch>
            <a:fillRect/>
          </a:stretch>
        </p:blipFill>
        <p:spPr>
          <a:xfrm>
            <a:off x="6955862" y="368300"/>
            <a:ext cx="1307512" cy="1422399"/>
          </a:xfrm>
          <a:prstGeom prst="rect">
            <a:avLst/>
          </a:prstGeom>
          <a:ln>
            <a:noFill/>
          </a:ln>
        </p:spPr>
      </p:pic>
      <p:pic>
        <p:nvPicPr>
          <p:cNvPr id="23" name="Picture 22"/>
          <p:cNvPicPr>
            <a:picLocks noChangeAspect="1"/>
          </p:cNvPicPr>
          <p:nvPr/>
        </p:nvPicPr>
        <p:blipFill>
          <a:blip r:embed="rId6"/>
          <a:stretch>
            <a:fillRect/>
          </a:stretch>
        </p:blipFill>
        <p:spPr>
          <a:xfrm>
            <a:off x="486093" y="2039238"/>
            <a:ext cx="1801640" cy="1250061"/>
          </a:xfrm>
          <a:prstGeom prst="rect">
            <a:avLst/>
          </a:prstGeom>
        </p:spPr>
      </p:pic>
      <p:pic>
        <p:nvPicPr>
          <p:cNvPr id="24" name="Picture 23"/>
          <p:cNvPicPr>
            <a:picLocks noChangeAspect="1"/>
          </p:cNvPicPr>
          <p:nvPr/>
        </p:nvPicPr>
        <p:blipFill>
          <a:blip r:embed="rId7"/>
          <a:stretch>
            <a:fillRect/>
          </a:stretch>
        </p:blipFill>
        <p:spPr>
          <a:xfrm>
            <a:off x="2569694" y="2039238"/>
            <a:ext cx="1855113" cy="1250061"/>
          </a:xfrm>
          <a:prstGeom prst="rect">
            <a:avLst/>
          </a:prstGeom>
        </p:spPr>
      </p:pic>
      <p:pic>
        <p:nvPicPr>
          <p:cNvPr id="26" name="Picture 25"/>
          <p:cNvPicPr>
            <a:picLocks noChangeAspect="1"/>
          </p:cNvPicPr>
          <p:nvPr/>
        </p:nvPicPr>
        <p:blipFill>
          <a:blip r:embed="rId8"/>
          <a:stretch>
            <a:fillRect/>
          </a:stretch>
        </p:blipFill>
        <p:spPr>
          <a:xfrm>
            <a:off x="6739962" y="2039238"/>
            <a:ext cx="1923171" cy="1250061"/>
          </a:xfrm>
          <a:prstGeom prst="rect">
            <a:avLst/>
          </a:prstGeom>
          <a:ln>
            <a:noFill/>
          </a:ln>
        </p:spPr>
      </p:pic>
      <p:pic>
        <p:nvPicPr>
          <p:cNvPr id="27" name="Picture 26"/>
          <p:cNvPicPr>
            <a:picLocks noChangeAspect="1"/>
          </p:cNvPicPr>
          <p:nvPr/>
        </p:nvPicPr>
        <p:blipFill>
          <a:blip r:embed="rId9"/>
          <a:stretch>
            <a:fillRect/>
          </a:stretch>
        </p:blipFill>
        <p:spPr>
          <a:xfrm>
            <a:off x="4673601" y="2039238"/>
            <a:ext cx="1925449" cy="1250061"/>
          </a:xfrm>
          <a:prstGeom prst="rect">
            <a:avLst/>
          </a:prstGeom>
          <a:ln>
            <a:noFill/>
          </a:ln>
        </p:spPr>
      </p:pic>
      <p:pic>
        <p:nvPicPr>
          <p:cNvPr id="28" name="Picture 27"/>
          <p:cNvPicPr>
            <a:picLocks noChangeAspect="1"/>
          </p:cNvPicPr>
          <p:nvPr/>
        </p:nvPicPr>
        <p:blipFill>
          <a:blip r:embed="rId10"/>
          <a:stretch>
            <a:fillRect/>
          </a:stretch>
        </p:blipFill>
        <p:spPr>
          <a:xfrm>
            <a:off x="486093" y="3537838"/>
            <a:ext cx="1865140" cy="1265425"/>
          </a:xfrm>
          <a:prstGeom prst="rect">
            <a:avLst/>
          </a:prstGeom>
        </p:spPr>
      </p:pic>
      <p:pic>
        <p:nvPicPr>
          <p:cNvPr id="31" name="Picture 30"/>
          <p:cNvPicPr>
            <a:picLocks noChangeAspect="1"/>
          </p:cNvPicPr>
          <p:nvPr/>
        </p:nvPicPr>
        <p:blipFill>
          <a:blip r:embed="rId11"/>
          <a:stretch>
            <a:fillRect/>
          </a:stretch>
        </p:blipFill>
        <p:spPr>
          <a:xfrm>
            <a:off x="6739962" y="5125337"/>
            <a:ext cx="1955800" cy="1278793"/>
          </a:xfrm>
          <a:prstGeom prst="rect">
            <a:avLst/>
          </a:prstGeom>
        </p:spPr>
      </p:pic>
      <p:pic>
        <p:nvPicPr>
          <p:cNvPr id="32" name="Picture 31"/>
          <p:cNvPicPr>
            <a:picLocks noChangeAspect="1"/>
          </p:cNvPicPr>
          <p:nvPr/>
        </p:nvPicPr>
        <p:blipFill>
          <a:blip r:embed="rId12"/>
          <a:stretch>
            <a:fillRect/>
          </a:stretch>
        </p:blipFill>
        <p:spPr>
          <a:xfrm>
            <a:off x="4762501" y="3529711"/>
            <a:ext cx="1743756" cy="1258187"/>
          </a:xfrm>
          <a:prstGeom prst="rect">
            <a:avLst/>
          </a:prstGeom>
        </p:spPr>
      </p:pic>
      <p:pic>
        <p:nvPicPr>
          <p:cNvPr id="33" name="Picture 32"/>
          <p:cNvPicPr>
            <a:picLocks noChangeAspect="1"/>
          </p:cNvPicPr>
          <p:nvPr/>
        </p:nvPicPr>
        <p:blipFill>
          <a:blip r:embed="rId13"/>
          <a:stretch>
            <a:fillRect/>
          </a:stretch>
        </p:blipFill>
        <p:spPr>
          <a:xfrm>
            <a:off x="2565401" y="3537838"/>
            <a:ext cx="1934618" cy="1291730"/>
          </a:xfrm>
          <a:prstGeom prst="rect">
            <a:avLst/>
          </a:prstGeom>
        </p:spPr>
      </p:pic>
      <p:pic>
        <p:nvPicPr>
          <p:cNvPr id="35" name="Picture 34"/>
          <p:cNvPicPr>
            <a:picLocks noChangeAspect="1"/>
          </p:cNvPicPr>
          <p:nvPr/>
        </p:nvPicPr>
        <p:blipFill>
          <a:blip r:embed="rId14"/>
          <a:stretch>
            <a:fillRect/>
          </a:stretch>
        </p:blipFill>
        <p:spPr>
          <a:xfrm>
            <a:off x="4673601" y="5125338"/>
            <a:ext cx="1897750" cy="1278792"/>
          </a:xfrm>
          <a:prstGeom prst="rect">
            <a:avLst/>
          </a:prstGeom>
        </p:spPr>
      </p:pic>
      <p:pic>
        <p:nvPicPr>
          <p:cNvPr id="36" name="Picture 35"/>
          <p:cNvPicPr>
            <a:picLocks noChangeAspect="1"/>
          </p:cNvPicPr>
          <p:nvPr/>
        </p:nvPicPr>
        <p:blipFill>
          <a:blip r:embed="rId15"/>
          <a:stretch>
            <a:fillRect/>
          </a:stretch>
        </p:blipFill>
        <p:spPr>
          <a:xfrm>
            <a:off x="2565401" y="5125337"/>
            <a:ext cx="1902094" cy="1278793"/>
          </a:xfrm>
          <a:prstGeom prst="rect">
            <a:avLst/>
          </a:prstGeom>
        </p:spPr>
      </p:pic>
      <p:pic>
        <p:nvPicPr>
          <p:cNvPr id="37" name="Picture 36"/>
          <p:cNvPicPr>
            <a:picLocks noChangeAspect="1"/>
          </p:cNvPicPr>
          <p:nvPr/>
        </p:nvPicPr>
        <p:blipFill>
          <a:blip r:embed="rId16"/>
          <a:stretch>
            <a:fillRect/>
          </a:stretch>
        </p:blipFill>
        <p:spPr>
          <a:xfrm>
            <a:off x="486093" y="5125337"/>
            <a:ext cx="1919667" cy="1278793"/>
          </a:xfrm>
          <a:prstGeom prst="rect">
            <a:avLst/>
          </a:prstGeom>
        </p:spPr>
      </p:pic>
      <p:pic>
        <p:nvPicPr>
          <p:cNvPr id="39" name="Picture 38"/>
          <p:cNvPicPr>
            <a:picLocks noChangeAspect="1"/>
          </p:cNvPicPr>
          <p:nvPr/>
        </p:nvPicPr>
        <p:blipFill rotWithShape="1">
          <a:blip r:embed="rId17"/>
          <a:srcRect b="18362"/>
          <a:stretch/>
        </p:blipFill>
        <p:spPr>
          <a:xfrm>
            <a:off x="6755310" y="3529711"/>
            <a:ext cx="1940452" cy="1299857"/>
          </a:xfrm>
          <a:prstGeom prst="rect">
            <a:avLst/>
          </a:prstGeom>
          <a:ln>
            <a:noFill/>
          </a:ln>
        </p:spPr>
      </p:pic>
    </p:spTree>
    <p:extLst>
      <p:ext uri="{BB962C8B-B14F-4D97-AF65-F5344CB8AC3E}">
        <p14:creationId xmlns:p14="http://schemas.microsoft.com/office/powerpoint/2010/main" val="12636553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5100"/>
            <a:ext cx="8229600" cy="3421063"/>
          </a:xfrm>
        </p:spPr>
        <p:txBody>
          <a:bodyPr/>
          <a:lstStyle/>
          <a:p>
            <a:pPr marL="0" indent="0">
              <a:buNone/>
            </a:pPr>
            <a:r>
              <a:rPr lang="en-US" b="1" dirty="0" smtClean="0">
                <a:latin typeface="Arial"/>
                <a:cs typeface="Arial"/>
              </a:rPr>
              <a:t>If this hypothesis is true, predict</a:t>
            </a:r>
          </a:p>
          <a:p>
            <a:r>
              <a:rPr lang="en-US" dirty="0">
                <a:latin typeface="Arial"/>
                <a:cs typeface="Arial"/>
              </a:rPr>
              <a:t>W</a:t>
            </a:r>
            <a:r>
              <a:rPr lang="en-US" dirty="0" smtClean="0">
                <a:latin typeface="Arial"/>
                <a:cs typeface="Arial"/>
              </a:rPr>
              <a:t>hich parameters (</a:t>
            </a:r>
            <a:r>
              <a:rPr lang="en-US" dirty="0">
                <a:latin typeface="Arial"/>
                <a:cs typeface="Arial"/>
                <a:sym typeface="Symbol" charset="0"/>
              </a:rPr>
              <a:t>,  and/or </a:t>
            </a:r>
            <a:r>
              <a:rPr lang="en-US" dirty="0" smtClean="0">
                <a:latin typeface="Arial"/>
                <a:cs typeface="Arial"/>
                <a:sym typeface="Symbol" charset="0"/>
              </a:rPr>
              <a:t>) </a:t>
            </a:r>
            <a:r>
              <a:rPr lang="en-US" dirty="0" smtClean="0">
                <a:latin typeface="Arial"/>
                <a:cs typeface="Arial"/>
              </a:rPr>
              <a:t>you expect to be influenced and how? </a:t>
            </a:r>
          </a:p>
          <a:p>
            <a:r>
              <a:rPr lang="en-US" dirty="0" smtClean="0">
                <a:latin typeface="Arial"/>
                <a:cs typeface="Arial"/>
              </a:rPr>
              <a:t>Which models (BM1, OU1, BMS, OUM, OUMA, OUMV) will fit the data best?</a:t>
            </a:r>
            <a:endParaRPr lang="en-US" dirty="0">
              <a:latin typeface="Arial"/>
              <a:cs typeface="Arial"/>
            </a:endParaRPr>
          </a:p>
        </p:txBody>
      </p:sp>
      <p:sp>
        <p:nvSpPr>
          <p:cNvPr id="4" name="Title 1"/>
          <p:cNvSpPr>
            <a:spLocks noGrp="1"/>
          </p:cNvSpPr>
          <p:nvPr>
            <p:ph type="title"/>
          </p:nvPr>
        </p:nvSpPr>
        <p:spPr>
          <a:xfrm>
            <a:off x="457200" y="274638"/>
            <a:ext cx="8229600" cy="2011362"/>
          </a:xfrm>
          <a:solidFill>
            <a:srgbClr val="BC5806"/>
          </a:solidFill>
        </p:spPr>
        <p:txBody>
          <a:bodyPr>
            <a:normAutofit/>
          </a:bodyPr>
          <a:lstStyle/>
          <a:p>
            <a:r>
              <a:rPr lang="en-US" sz="3600" b="1" dirty="0" smtClean="0">
                <a:solidFill>
                  <a:schemeClr val="bg1"/>
                </a:solidFill>
                <a:latin typeface="Arial"/>
                <a:cs typeface="Arial"/>
              </a:rPr>
              <a:t>Hypothesis: Diet influences </a:t>
            </a:r>
            <a:r>
              <a:rPr lang="en-US" sz="3600" b="1" dirty="0">
                <a:solidFill>
                  <a:schemeClr val="bg1"/>
                </a:solidFill>
                <a:latin typeface="Arial"/>
                <a:cs typeface="Arial"/>
              </a:rPr>
              <a:t>body size </a:t>
            </a:r>
            <a:r>
              <a:rPr lang="en-US" sz="3600" b="1" dirty="0" smtClean="0">
                <a:solidFill>
                  <a:schemeClr val="bg1"/>
                </a:solidFill>
                <a:latin typeface="Arial"/>
                <a:cs typeface="Arial"/>
              </a:rPr>
              <a:t>evolution such that herbivores have the highest optimal mass</a:t>
            </a:r>
            <a:endParaRPr lang="en-US" sz="3600" b="1" dirty="0">
              <a:solidFill>
                <a:schemeClr val="bg1"/>
              </a:solidFill>
              <a:latin typeface="Arial"/>
              <a:cs typeface="Arial"/>
            </a:endParaRPr>
          </a:p>
        </p:txBody>
      </p:sp>
    </p:spTree>
    <p:extLst>
      <p:ext uri="{BB962C8B-B14F-4D97-AF65-F5344CB8AC3E}">
        <p14:creationId xmlns:p14="http://schemas.microsoft.com/office/powerpoint/2010/main" val="22431199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latin typeface="Arial"/>
                <a:cs typeface="Arial"/>
              </a:rPr>
              <a:t>Number of regimes/parameters estimated </a:t>
            </a:r>
            <a:r>
              <a:rPr lang="en-US" dirty="0" err="1" smtClean="0">
                <a:latin typeface="Arial"/>
                <a:cs typeface="Arial"/>
              </a:rPr>
              <a:t>vs</a:t>
            </a:r>
            <a:r>
              <a:rPr lang="en-US" dirty="0" smtClean="0">
                <a:latin typeface="Arial"/>
                <a:cs typeface="Arial"/>
              </a:rPr>
              <a:t> number taxa </a:t>
            </a:r>
          </a:p>
          <a:p>
            <a:pPr lvl="1"/>
            <a:r>
              <a:rPr lang="en-US" dirty="0" smtClean="0">
                <a:latin typeface="Arial"/>
                <a:cs typeface="Arial"/>
              </a:rPr>
              <a:t>Investigate this using parametric bootstrapping approaches (</a:t>
            </a:r>
            <a:r>
              <a:rPr lang="en-US" dirty="0" err="1" smtClean="0">
                <a:latin typeface="Arial"/>
                <a:cs typeface="Arial"/>
              </a:rPr>
              <a:t>Ouwie</a:t>
            </a:r>
            <a:r>
              <a:rPr lang="en-US" dirty="0" smtClean="0">
                <a:latin typeface="Arial"/>
                <a:cs typeface="Arial"/>
              </a:rPr>
              <a:t> has a simulation function that really helps with this).</a:t>
            </a:r>
            <a:endParaRPr lang="en-US" sz="1600" dirty="0" smtClean="0">
              <a:latin typeface="Arial"/>
              <a:cs typeface="Arial"/>
            </a:endParaRPr>
          </a:p>
          <a:p>
            <a:r>
              <a:rPr lang="en-US" dirty="0" smtClean="0">
                <a:latin typeface="Arial"/>
                <a:cs typeface="Arial"/>
              </a:rPr>
              <a:t>Evenness of species number in each regime</a:t>
            </a:r>
          </a:p>
          <a:p>
            <a:endParaRPr lang="en-US" dirty="0">
              <a:latin typeface="Arial"/>
              <a:cs typeface="Arial"/>
            </a:endParaRPr>
          </a:p>
        </p:txBody>
      </p:sp>
      <p:sp>
        <p:nvSpPr>
          <p:cNvPr id="4" name="Title 1"/>
          <p:cNvSpPr>
            <a:spLocks noGrp="1"/>
          </p:cNvSpPr>
          <p:nvPr>
            <p:ph type="title"/>
          </p:nvPr>
        </p:nvSpPr>
        <p:spPr>
          <a:xfrm>
            <a:off x="457200" y="274638"/>
            <a:ext cx="8229600" cy="1143000"/>
          </a:xfrm>
          <a:solidFill>
            <a:srgbClr val="BC5806"/>
          </a:solidFill>
        </p:spPr>
        <p:txBody>
          <a:bodyPr>
            <a:normAutofit/>
          </a:bodyPr>
          <a:lstStyle/>
          <a:p>
            <a:r>
              <a:rPr lang="en-US" b="1" dirty="0" smtClean="0">
                <a:solidFill>
                  <a:schemeClr val="bg1"/>
                </a:solidFill>
                <a:latin typeface="Arial"/>
                <a:cs typeface="Arial"/>
                <a:sym typeface="Symbol" charset="0"/>
              </a:rPr>
              <a:t>Practical Considerations</a:t>
            </a:r>
            <a:endParaRPr lang="en-US" b="1" dirty="0">
              <a:solidFill>
                <a:schemeClr val="bg1"/>
              </a:solidFill>
              <a:latin typeface="Arial"/>
              <a:cs typeface="Arial"/>
            </a:endParaRPr>
          </a:p>
        </p:txBody>
      </p:sp>
    </p:spTree>
    <p:extLst>
      <p:ext uri="{BB962C8B-B14F-4D97-AF65-F5344CB8AC3E}">
        <p14:creationId xmlns:p14="http://schemas.microsoft.com/office/powerpoint/2010/main" val="31605577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14900"/>
          </a:xfrm>
        </p:spPr>
        <p:txBody>
          <a:bodyPr>
            <a:normAutofit/>
          </a:bodyPr>
          <a:lstStyle/>
          <a:p>
            <a:r>
              <a:rPr lang="en-US" dirty="0" smtClean="0">
                <a:solidFill>
                  <a:srgbClr val="000000"/>
                </a:solidFill>
                <a:latin typeface="Arial"/>
                <a:cs typeface="Arial"/>
              </a:rPr>
              <a:t>Computational time: To run an analysis on a reasonably sized dataset with multiple character histories per tree topology can take many days</a:t>
            </a:r>
          </a:p>
          <a:p>
            <a:pPr lvl="1"/>
            <a:r>
              <a:rPr lang="en-US" dirty="0" smtClean="0">
                <a:solidFill>
                  <a:srgbClr val="000000"/>
                </a:solidFill>
                <a:latin typeface="Arial"/>
                <a:cs typeface="Arial"/>
              </a:rPr>
              <a:t>Access to high performance computing</a:t>
            </a:r>
          </a:p>
          <a:p>
            <a:pPr lvl="2"/>
            <a:r>
              <a:rPr lang="en-US" sz="2000" dirty="0" smtClean="0">
                <a:solidFill>
                  <a:srgbClr val="000000"/>
                </a:solidFill>
                <a:latin typeface="Arial"/>
                <a:cs typeface="Arial"/>
              </a:rPr>
              <a:t>Many universities have a cluster</a:t>
            </a:r>
          </a:p>
          <a:p>
            <a:pPr lvl="2"/>
            <a:r>
              <a:rPr lang="en-US" sz="2000" dirty="0" smtClean="0">
                <a:solidFill>
                  <a:srgbClr val="000000"/>
                </a:solidFill>
                <a:latin typeface="Arial"/>
                <a:cs typeface="Arial"/>
              </a:rPr>
              <a:t>Free online access to clusters for particular analyses/taxa e.g. </a:t>
            </a:r>
            <a:r>
              <a:rPr lang="en-US" sz="2000" dirty="0" err="1" smtClean="0">
                <a:solidFill>
                  <a:srgbClr val="000000"/>
                </a:solidFill>
                <a:latin typeface="Arial"/>
                <a:cs typeface="Arial"/>
              </a:rPr>
              <a:t>iplant</a:t>
            </a:r>
            <a:r>
              <a:rPr lang="en-US" sz="2000" dirty="0" smtClean="0">
                <a:solidFill>
                  <a:srgbClr val="000000"/>
                </a:solidFill>
                <a:latin typeface="Arial"/>
                <a:cs typeface="Arial"/>
              </a:rPr>
              <a:t> discovery environment</a:t>
            </a:r>
          </a:p>
          <a:p>
            <a:pPr lvl="2"/>
            <a:r>
              <a:rPr lang="en-US" sz="2000" dirty="0" smtClean="0">
                <a:solidFill>
                  <a:srgbClr val="000000"/>
                </a:solidFill>
                <a:latin typeface="Arial"/>
                <a:cs typeface="Arial"/>
                <a:sym typeface="Wingdings"/>
              </a:rPr>
              <a:t>Pay to use cloud computing e.g. Amazon EC2</a:t>
            </a:r>
            <a:endParaRPr lang="en-US" sz="2000" dirty="0" smtClean="0">
              <a:solidFill>
                <a:srgbClr val="000000"/>
              </a:solidFill>
              <a:latin typeface="Arial"/>
              <a:cs typeface="Arial"/>
            </a:endParaRPr>
          </a:p>
          <a:p>
            <a:pPr lvl="1"/>
            <a:r>
              <a:rPr lang="en-US" dirty="0" smtClean="0">
                <a:solidFill>
                  <a:srgbClr val="000000"/>
                </a:solidFill>
                <a:latin typeface="Arial"/>
                <a:cs typeface="Arial"/>
              </a:rPr>
              <a:t>Batch processing your analyses – running each tree/model on a different CPU.</a:t>
            </a:r>
            <a:endParaRPr lang="en-US" dirty="0">
              <a:solidFill>
                <a:srgbClr val="000000"/>
              </a:solidFill>
              <a:latin typeface="Arial"/>
              <a:cs typeface="Arial"/>
            </a:endParaRPr>
          </a:p>
        </p:txBody>
      </p:sp>
      <p:sp>
        <p:nvSpPr>
          <p:cNvPr id="5" name="Title 1"/>
          <p:cNvSpPr>
            <a:spLocks noGrp="1"/>
          </p:cNvSpPr>
          <p:nvPr>
            <p:ph type="title"/>
          </p:nvPr>
        </p:nvSpPr>
        <p:spPr>
          <a:xfrm>
            <a:off x="457200" y="274638"/>
            <a:ext cx="8229600" cy="1143000"/>
          </a:xfrm>
          <a:solidFill>
            <a:srgbClr val="BC5806"/>
          </a:solidFill>
        </p:spPr>
        <p:txBody>
          <a:bodyPr>
            <a:normAutofit/>
          </a:bodyPr>
          <a:lstStyle/>
          <a:p>
            <a:r>
              <a:rPr lang="en-US" b="1" dirty="0" smtClean="0">
                <a:solidFill>
                  <a:schemeClr val="bg1"/>
                </a:solidFill>
                <a:latin typeface="Arial"/>
                <a:cs typeface="Arial"/>
                <a:sym typeface="Symbol" charset="0"/>
              </a:rPr>
              <a:t>Practical Considerations</a:t>
            </a:r>
            <a:endParaRPr lang="en-US" b="1" dirty="0">
              <a:solidFill>
                <a:schemeClr val="bg1"/>
              </a:solidFill>
              <a:latin typeface="Arial"/>
              <a:cs typeface="Arial"/>
            </a:endParaRPr>
          </a:p>
        </p:txBody>
      </p:sp>
    </p:spTree>
    <p:extLst>
      <p:ext uri="{BB962C8B-B14F-4D97-AF65-F5344CB8AC3E}">
        <p14:creationId xmlns:p14="http://schemas.microsoft.com/office/powerpoint/2010/main" val="253643759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938"/>
            <a:ext cx="8229600" cy="1143000"/>
          </a:xfrm>
          <a:solidFill>
            <a:srgbClr val="BC5806"/>
          </a:solidFill>
        </p:spPr>
        <p:txBody>
          <a:bodyPr>
            <a:normAutofit fontScale="90000"/>
          </a:bodyPr>
          <a:lstStyle/>
          <a:p>
            <a:r>
              <a:rPr lang="en-US" b="1" dirty="0" smtClean="0">
                <a:solidFill>
                  <a:srgbClr val="FFFFFF"/>
                </a:solidFill>
                <a:latin typeface="Arial"/>
                <a:cs typeface="Arial"/>
              </a:rPr>
              <a:t>Additional methods</a:t>
            </a:r>
            <a:br>
              <a:rPr lang="en-US" b="1" dirty="0" smtClean="0">
                <a:solidFill>
                  <a:srgbClr val="FFFFFF"/>
                </a:solidFill>
                <a:latin typeface="Arial"/>
                <a:cs typeface="Arial"/>
              </a:rPr>
            </a:br>
            <a:r>
              <a:rPr lang="en-US" b="1" dirty="0" smtClean="0">
                <a:solidFill>
                  <a:srgbClr val="FFFFFF"/>
                </a:solidFill>
                <a:latin typeface="Arial"/>
                <a:cs typeface="Arial"/>
              </a:rPr>
              <a:t> NO </a:t>
            </a:r>
            <a:r>
              <a:rPr lang="en-US" b="1" i="1" dirty="0" smtClean="0">
                <a:solidFill>
                  <a:srgbClr val="FFFFFF"/>
                </a:solidFill>
                <a:latin typeface="Arial"/>
                <a:cs typeface="Arial"/>
              </a:rPr>
              <a:t>a priori </a:t>
            </a:r>
            <a:r>
              <a:rPr lang="en-US" b="1" dirty="0" smtClean="0">
                <a:solidFill>
                  <a:srgbClr val="FFFFFF"/>
                </a:solidFill>
                <a:latin typeface="Arial"/>
                <a:cs typeface="Arial"/>
              </a:rPr>
              <a:t>hypotheses needed</a:t>
            </a:r>
            <a:endParaRPr lang="en-US" b="1" dirty="0">
              <a:solidFill>
                <a:srgbClr val="FFFFFF"/>
              </a:solidFill>
              <a:latin typeface="Arial"/>
              <a:cs typeface="Arial"/>
            </a:endParaRPr>
          </a:p>
        </p:txBody>
      </p:sp>
      <p:sp>
        <p:nvSpPr>
          <p:cNvPr id="3" name="Content Placeholder 2"/>
          <p:cNvSpPr>
            <a:spLocks noGrp="1"/>
          </p:cNvSpPr>
          <p:nvPr>
            <p:ph idx="1"/>
          </p:nvPr>
        </p:nvSpPr>
        <p:spPr>
          <a:xfrm>
            <a:off x="457200" y="1917700"/>
            <a:ext cx="8229600" cy="4940300"/>
          </a:xfrm>
          <a:ln>
            <a:noFill/>
          </a:ln>
        </p:spPr>
        <p:txBody>
          <a:bodyPr>
            <a:normAutofit fontScale="92500" lnSpcReduction="20000"/>
          </a:bodyPr>
          <a:lstStyle/>
          <a:p>
            <a:pPr marL="514350" indent="-514350">
              <a:buFont typeface="+mj-lt"/>
              <a:buAutoNum type="arabicPeriod"/>
            </a:pPr>
            <a:r>
              <a:rPr lang="en-US" b="1" dirty="0" smtClean="0">
                <a:solidFill>
                  <a:srgbClr val="400080"/>
                </a:solidFill>
                <a:latin typeface="Arial"/>
                <a:cs typeface="Arial"/>
              </a:rPr>
              <a:t>Identifying BM </a:t>
            </a:r>
            <a:r>
              <a:rPr lang="en-US" b="1" dirty="0">
                <a:solidFill>
                  <a:srgbClr val="400080"/>
                </a:solidFill>
                <a:latin typeface="Arial"/>
                <a:cs typeface="Arial"/>
              </a:rPr>
              <a:t>rate shifts </a:t>
            </a:r>
            <a:endParaRPr lang="en-US" b="1" dirty="0" smtClean="0">
              <a:solidFill>
                <a:srgbClr val="400080"/>
              </a:solidFill>
              <a:latin typeface="Arial"/>
              <a:cs typeface="Arial"/>
            </a:endParaRPr>
          </a:p>
          <a:p>
            <a:pPr lvl="1">
              <a:lnSpc>
                <a:spcPct val="90000"/>
              </a:lnSpc>
              <a:defRPr/>
            </a:pPr>
            <a:r>
              <a:rPr lang="en-US" sz="2600" dirty="0" smtClean="0">
                <a:latin typeface="Arial" charset="0"/>
                <a:ea typeface="ＭＳ Ｐゴシック" charset="0"/>
                <a:cs typeface="ＭＳ Ｐゴシック" charset="0"/>
              </a:rPr>
              <a:t>Eastman et al. 2011: RJMCMC approach for fitting multiple shifts in rate class across the tree. </a:t>
            </a:r>
            <a:r>
              <a:rPr lang="en-US" sz="2600" dirty="0" err="1" smtClean="0">
                <a:solidFill>
                  <a:schemeClr val="accent6">
                    <a:lumMod val="75000"/>
                  </a:schemeClr>
                </a:solidFill>
                <a:latin typeface="Arial" charset="0"/>
                <a:ea typeface="ＭＳ Ｐゴシック" charset="0"/>
                <a:cs typeface="ＭＳ Ｐゴシック" charset="0"/>
              </a:rPr>
              <a:t>geiger</a:t>
            </a:r>
            <a:r>
              <a:rPr lang="en-US" sz="2600" dirty="0" smtClean="0">
                <a:solidFill>
                  <a:schemeClr val="accent6">
                    <a:lumMod val="75000"/>
                  </a:schemeClr>
                </a:solidFill>
                <a:latin typeface="Arial" charset="0"/>
                <a:ea typeface="ＭＳ Ｐゴシック" charset="0"/>
                <a:cs typeface="ＭＳ Ｐゴシック" charset="0"/>
              </a:rPr>
              <a:t> package in R (formally auteur)</a:t>
            </a:r>
          </a:p>
          <a:p>
            <a:pPr lvl="1">
              <a:lnSpc>
                <a:spcPct val="90000"/>
              </a:lnSpc>
              <a:defRPr/>
            </a:pPr>
            <a:r>
              <a:rPr lang="en-US" sz="2600" dirty="0" err="1" smtClean="0">
                <a:latin typeface="Arial" charset="0"/>
                <a:ea typeface="ＭＳ Ｐゴシック" charset="0"/>
                <a:cs typeface="ＭＳ Ｐゴシック" charset="0"/>
              </a:rPr>
              <a:t>Revell</a:t>
            </a:r>
            <a:r>
              <a:rPr lang="en-US" sz="2600" dirty="0" smtClean="0">
                <a:latin typeface="Arial" charset="0"/>
                <a:ea typeface="ＭＳ Ｐゴシック" charset="0"/>
                <a:cs typeface="ＭＳ Ｐゴシック" charset="0"/>
              </a:rPr>
              <a:t> </a:t>
            </a:r>
            <a:r>
              <a:rPr lang="en-US" sz="2600" dirty="0">
                <a:latin typeface="Arial" charset="0"/>
                <a:ea typeface="ＭＳ Ｐゴシック" charset="0"/>
                <a:cs typeface="ＭＳ Ｐゴシック" charset="0"/>
              </a:rPr>
              <a:t>et al. 2012: MCMC approach for fitting a single rate shift to a tree. </a:t>
            </a:r>
            <a:r>
              <a:rPr lang="en-US" sz="2600" dirty="0" err="1">
                <a:solidFill>
                  <a:srgbClr val="E46C0A"/>
                </a:solidFill>
                <a:latin typeface="Arial" charset="0"/>
                <a:ea typeface="ＭＳ Ｐゴシック" charset="0"/>
                <a:cs typeface="ＭＳ Ｐゴシック" charset="0"/>
              </a:rPr>
              <a:t>phytools</a:t>
            </a:r>
            <a:r>
              <a:rPr lang="en-US" sz="2600" dirty="0">
                <a:solidFill>
                  <a:srgbClr val="E46C0A"/>
                </a:solidFill>
                <a:latin typeface="Arial" charset="0"/>
                <a:ea typeface="ＭＳ Ｐゴシック" charset="0"/>
                <a:cs typeface="ＭＳ Ｐゴシック" charset="0"/>
              </a:rPr>
              <a:t> package in R.</a:t>
            </a:r>
          </a:p>
          <a:p>
            <a:pPr lvl="1">
              <a:lnSpc>
                <a:spcPct val="90000"/>
              </a:lnSpc>
              <a:defRPr/>
            </a:pPr>
            <a:r>
              <a:rPr lang="en-US" sz="2600" dirty="0">
                <a:latin typeface="Arial" charset="0"/>
                <a:ea typeface="ＭＳ Ｐゴシック" charset="0"/>
                <a:cs typeface="ＭＳ Ｐゴシック" charset="0"/>
              </a:rPr>
              <a:t>Thomas &amp; </a:t>
            </a:r>
            <a:r>
              <a:rPr lang="en-US" sz="2600" dirty="0" err="1">
                <a:latin typeface="Arial" charset="0"/>
                <a:ea typeface="ＭＳ Ｐゴシック" charset="0"/>
                <a:cs typeface="ＭＳ Ｐゴシック" charset="0"/>
              </a:rPr>
              <a:t>Freckleton</a:t>
            </a:r>
            <a:r>
              <a:rPr lang="en-US" sz="2600" dirty="0">
                <a:latin typeface="Arial" charset="0"/>
                <a:ea typeface="ＭＳ Ｐゴシック" charset="0"/>
                <a:cs typeface="ＭＳ Ｐゴシック" charset="0"/>
              </a:rPr>
              <a:t> 2011: </a:t>
            </a:r>
            <a:r>
              <a:rPr lang="en-US" sz="2600" dirty="0">
                <a:latin typeface="Arial"/>
                <a:cs typeface="Arial"/>
              </a:rPr>
              <a:t>Stepwise AIC approach using Maximum Likelihood for identifying branches with </a:t>
            </a:r>
            <a:r>
              <a:rPr lang="en-US" sz="2600" dirty="0" smtClean="0">
                <a:latin typeface="Arial"/>
                <a:cs typeface="Arial"/>
              </a:rPr>
              <a:t>(</a:t>
            </a:r>
            <a:r>
              <a:rPr lang="en-US" sz="2600" dirty="0" smtClean="0">
                <a:latin typeface="Arial" charset="0"/>
                <a:ea typeface="ＭＳ Ｐゴシック" charset="0"/>
                <a:cs typeface="ＭＳ Ｐゴシック" charset="0"/>
              </a:rPr>
              <a:t>similar </a:t>
            </a:r>
            <a:r>
              <a:rPr lang="en-US" sz="2600" dirty="0">
                <a:latin typeface="Arial" charset="0"/>
                <a:ea typeface="ＭＳ Ｐゴシック" charset="0"/>
                <a:cs typeface="ＭＳ Ｐゴシック" charset="0"/>
              </a:rPr>
              <a:t>to Medusa for lineage </a:t>
            </a:r>
            <a:r>
              <a:rPr lang="en-US" sz="2600" dirty="0" smtClean="0">
                <a:latin typeface="Arial" charset="0"/>
                <a:ea typeface="ＭＳ Ｐゴシック" charset="0"/>
                <a:cs typeface="ＭＳ Ｐゴシック" charset="0"/>
              </a:rPr>
              <a:t>diversification). </a:t>
            </a:r>
            <a:r>
              <a:rPr lang="en-US" sz="2600" dirty="0" err="1">
                <a:solidFill>
                  <a:srgbClr val="E46C0A"/>
                </a:solidFill>
                <a:latin typeface="Arial" charset="0"/>
                <a:ea typeface="ＭＳ Ｐゴシック" charset="0"/>
                <a:cs typeface="ＭＳ Ｐゴシック" charset="0"/>
              </a:rPr>
              <a:t>MotMot</a:t>
            </a:r>
            <a:r>
              <a:rPr lang="en-US" sz="2600" dirty="0">
                <a:solidFill>
                  <a:srgbClr val="E46C0A"/>
                </a:solidFill>
                <a:latin typeface="Arial" charset="0"/>
                <a:ea typeface="ＭＳ Ｐゴシック" charset="0"/>
                <a:cs typeface="ＭＳ Ｐゴシック" charset="0"/>
              </a:rPr>
              <a:t> package in R.</a:t>
            </a:r>
          </a:p>
          <a:p>
            <a:pPr lvl="1">
              <a:lnSpc>
                <a:spcPct val="90000"/>
              </a:lnSpc>
              <a:defRPr/>
            </a:pPr>
            <a:r>
              <a:rPr lang="en-US" sz="2600" dirty="0" err="1">
                <a:latin typeface="Arial" charset="0"/>
                <a:ea typeface="ＭＳ Ｐゴシック" charset="0"/>
                <a:cs typeface="ＭＳ Ｐゴシック" charset="0"/>
              </a:rPr>
              <a:t>Vendetti</a:t>
            </a:r>
            <a:r>
              <a:rPr lang="en-US" sz="2600" dirty="0">
                <a:latin typeface="Arial" charset="0"/>
                <a:ea typeface="ＭＳ Ｐゴシック" charset="0"/>
                <a:cs typeface="ＭＳ Ｐゴシック" charset="0"/>
              </a:rPr>
              <a:t> et al. 2011: RJMCMC with GLS approach for fitting multiple shifts in rate across the tree allows OU and time-dependent models </a:t>
            </a:r>
            <a:r>
              <a:rPr lang="en-US" sz="2600" dirty="0" smtClean="0">
                <a:solidFill>
                  <a:srgbClr val="E46C0A"/>
                </a:solidFill>
                <a:latin typeface="Arial" charset="0"/>
                <a:ea typeface="ＭＳ Ｐゴシック" charset="0"/>
                <a:cs typeface="ＭＳ Ｐゴシック" charset="0"/>
              </a:rPr>
              <a:t>?</a:t>
            </a:r>
          </a:p>
          <a:p>
            <a:pPr lvl="1">
              <a:lnSpc>
                <a:spcPct val="90000"/>
              </a:lnSpc>
              <a:defRPr/>
            </a:pPr>
            <a:r>
              <a:rPr lang="en-US" sz="2600" dirty="0" err="1" smtClean="0">
                <a:latin typeface="Arial" charset="0"/>
                <a:ea typeface="ＭＳ Ｐゴシック" charset="0"/>
                <a:cs typeface="ＭＳ Ｐゴシック" charset="0"/>
              </a:rPr>
              <a:t>Rabosky</a:t>
            </a:r>
            <a:r>
              <a:rPr lang="en-US" sz="2600" dirty="0" smtClean="0">
                <a:latin typeface="Arial" charset="0"/>
                <a:ea typeface="ＭＳ Ｐゴシック" charset="0"/>
                <a:cs typeface="ＭＳ Ｐゴシック" charset="0"/>
              </a:rPr>
              <a:t> et al. 2014 RJMCMC approach for fitting multiple shifts with time-dependent models across the tree. </a:t>
            </a:r>
            <a:r>
              <a:rPr lang="en-US" sz="2600" dirty="0" smtClean="0">
                <a:solidFill>
                  <a:srgbClr val="E46C0A"/>
                </a:solidFill>
                <a:latin typeface="Arial" charset="0"/>
                <a:ea typeface="ＭＳ Ｐゴシック" charset="0"/>
                <a:cs typeface="ＭＳ Ｐゴシック" charset="0"/>
              </a:rPr>
              <a:t>BAMM</a:t>
            </a:r>
            <a:endParaRPr lang="en-US" sz="2600" dirty="0">
              <a:solidFill>
                <a:srgbClr val="E46C0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10903750"/>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a:ln>
            <a:noFill/>
          </a:ln>
        </p:spPr>
        <p:txBody>
          <a:bodyPr>
            <a:normAutofit/>
          </a:bodyPr>
          <a:lstStyle/>
          <a:p>
            <a:pPr marL="514350" indent="-514350">
              <a:buFont typeface="+mj-lt"/>
              <a:buAutoNum type="arabicPeriod"/>
            </a:pPr>
            <a:r>
              <a:rPr lang="en-US" b="1" dirty="0" smtClean="0">
                <a:solidFill>
                  <a:srgbClr val="400080"/>
                </a:solidFill>
                <a:latin typeface="Arial"/>
                <a:cs typeface="Arial"/>
              </a:rPr>
              <a:t>Identifying BM </a:t>
            </a:r>
            <a:r>
              <a:rPr lang="en-US" b="1" dirty="0">
                <a:solidFill>
                  <a:srgbClr val="400080"/>
                </a:solidFill>
                <a:latin typeface="Arial"/>
                <a:cs typeface="Arial"/>
              </a:rPr>
              <a:t>rate shifts </a:t>
            </a:r>
            <a:endParaRPr lang="en-US" b="1" dirty="0" smtClean="0">
              <a:solidFill>
                <a:srgbClr val="400080"/>
              </a:solidFill>
              <a:latin typeface="Arial"/>
              <a:cs typeface="Arial"/>
            </a:endParaRPr>
          </a:p>
          <a:p>
            <a:pPr marL="514350" indent="-514350">
              <a:buFont typeface="+mj-lt"/>
              <a:buAutoNum type="arabicPeriod"/>
            </a:pPr>
            <a:r>
              <a:rPr lang="en-US" b="1" dirty="0" smtClean="0">
                <a:solidFill>
                  <a:srgbClr val="400080"/>
                </a:solidFill>
                <a:latin typeface="Arial"/>
                <a:cs typeface="Arial"/>
              </a:rPr>
              <a:t>Identifying optima shifts </a:t>
            </a:r>
            <a:endParaRPr lang="en-US" b="1" dirty="0">
              <a:solidFill>
                <a:srgbClr val="400080"/>
              </a:solidFill>
              <a:latin typeface="Arial"/>
              <a:cs typeface="Arial"/>
            </a:endParaRPr>
          </a:p>
          <a:p>
            <a:pPr lvl="1">
              <a:lnSpc>
                <a:spcPct val="90000"/>
              </a:lnSpc>
              <a:defRPr/>
            </a:pPr>
            <a:r>
              <a:rPr lang="en-US" sz="2400" dirty="0" err="1" smtClean="0">
                <a:latin typeface="Arial"/>
                <a:cs typeface="Arial"/>
              </a:rPr>
              <a:t>Uyeda</a:t>
            </a:r>
            <a:r>
              <a:rPr lang="en-US" sz="2400" dirty="0" smtClean="0">
                <a:latin typeface="Arial"/>
                <a:cs typeface="Arial"/>
              </a:rPr>
              <a:t>, Eastman &amp; Harmon. 2014: Bayesian RJMCMC approach for estimating </a:t>
            </a:r>
            <a:r>
              <a:rPr lang="en-US" sz="2400" dirty="0">
                <a:latin typeface="Arial"/>
                <a:cs typeface="Arial"/>
              </a:rPr>
              <a:t>the posterior of shift number, location and magnitude as well as all other parameters.</a:t>
            </a:r>
            <a:r>
              <a:rPr lang="en-US" sz="2400" dirty="0" smtClean="0">
                <a:latin typeface="Arial"/>
                <a:cs typeface="Arial"/>
              </a:rPr>
              <a:t> </a:t>
            </a:r>
            <a:r>
              <a:rPr lang="en-US" sz="2400" dirty="0" smtClean="0">
                <a:solidFill>
                  <a:srgbClr val="E46C0A"/>
                </a:solidFill>
                <a:latin typeface="Arial"/>
                <a:cs typeface="Arial"/>
              </a:rPr>
              <a:t>bayou package in R</a:t>
            </a:r>
            <a:r>
              <a:rPr lang="en-US" sz="2400" dirty="0" smtClean="0">
                <a:solidFill>
                  <a:srgbClr val="000000"/>
                </a:solidFill>
                <a:latin typeface="Arial"/>
                <a:cs typeface="Arial"/>
              </a:rPr>
              <a:t>*</a:t>
            </a:r>
          </a:p>
          <a:p>
            <a:pPr lvl="1">
              <a:lnSpc>
                <a:spcPct val="90000"/>
              </a:lnSpc>
              <a:defRPr/>
            </a:pPr>
            <a:r>
              <a:rPr lang="en-US" sz="2400" dirty="0" smtClean="0">
                <a:latin typeface="Arial"/>
                <a:cs typeface="Arial"/>
              </a:rPr>
              <a:t>Ingram </a:t>
            </a:r>
            <a:r>
              <a:rPr lang="en-US" sz="2400" dirty="0">
                <a:latin typeface="Arial"/>
                <a:cs typeface="Arial"/>
              </a:rPr>
              <a:t>&amp; Mahler 2013: Stepwise AIC approach using Maximum Likelihood for identifying branches with optima shifts and convergence. </a:t>
            </a:r>
            <a:r>
              <a:rPr lang="en-US" sz="2400" dirty="0">
                <a:solidFill>
                  <a:srgbClr val="E46C0A"/>
                </a:solidFill>
                <a:latin typeface="Arial"/>
                <a:cs typeface="Arial"/>
              </a:rPr>
              <a:t>surface package in R</a:t>
            </a:r>
          </a:p>
          <a:p>
            <a:pPr marL="457200" lvl="1" indent="0">
              <a:lnSpc>
                <a:spcPct val="90000"/>
              </a:lnSpc>
              <a:buNone/>
              <a:defRPr/>
            </a:pPr>
            <a:endParaRPr lang="en-US" sz="2400" dirty="0">
              <a:latin typeface="Arial"/>
              <a:cs typeface="Arial"/>
            </a:endParaRPr>
          </a:p>
        </p:txBody>
      </p:sp>
      <p:sp>
        <p:nvSpPr>
          <p:cNvPr id="6" name="Title 1"/>
          <p:cNvSpPr>
            <a:spLocks noGrp="1"/>
          </p:cNvSpPr>
          <p:nvPr>
            <p:ph type="title"/>
          </p:nvPr>
        </p:nvSpPr>
        <p:spPr>
          <a:xfrm>
            <a:off x="457200" y="388938"/>
            <a:ext cx="8229600" cy="1143000"/>
          </a:xfrm>
          <a:solidFill>
            <a:srgbClr val="BC5806"/>
          </a:solidFill>
        </p:spPr>
        <p:txBody>
          <a:bodyPr>
            <a:normAutofit fontScale="90000"/>
          </a:bodyPr>
          <a:lstStyle/>
          <a:p>
            <a:r>
              <a:rPr lang="en-US" b="1" dirty="0" smtClean="0">
                <a:solidFill>
                  <a:srgbClr val="FFFFFF"/>
                </a:solidFill>
                <a:latin typeface="Arial"/>
                <a:cs typeface="Arial"/>
              </a:rPr>
              <a:t>Additional methods</a:t>
            </a:r>
            <a:br>
              <a:rPr lang="en-US" b="1" dirty="0" smtClean="0">
                <a:solidFill>
                  <a:srgbClr val="FFFFFF"/>
                </a:solidFill>
                <a:latin typeface="Arial"/>
                <a:cs typeface="Arial"/>
              </a:rPr>
            </a:br>
            <a:r>
              <a:rPr lang="en-US" b="1" dirty="0" smtClean="0">
                <a:solidFill>
                  <a:srgbClr val="FFFFFF"/>
                </a:solidFill>
                <a:latin typeface="Arial"/>
                <a:cs typeface="Arial"/>
              </a:rPr>
              <a:t> NO </a:t>
            </a:r>
            <a:r>
              <a:rPr lang="en-US" b="1" i="1" dirty="0" smtClean="0">
                <a:solidFill>
                  <a:srgbClr val="FFFFFF"/>
                </a:solidFill>
                <a:latin typeface="Arial"/>
                <a:cs typeface="Arial"/>
              </a:rPr>
              <a:t>a priori </a:t>
            </a:r>
            <a:r>
              <a:rPr lang="en-US" b="1" dirty="0" smtClean="0">
                <a:solidFill>
                  <a:srgbClr val="FFFFFF"/>
                </a:solidFill>
                <a:latin typeface="Arial"/>
                <a:cs typeface="Arial"/>
              </a:rPr>
              <a:t>hypotheses needed</a:t>
            </a:r>
            <a:endParaRPr lang="en-US" b="1" dirty="0">
              <a:solidFill>
                <a:srgbClr val="FFFFFF"/>
              </a:solidFill>
              <a:latin typeface="Arial"/>
              <a:cs typeface="Arial"/>
            </a:endParaRPr>
          </a:p>
        </p:txBody>
      </p:sp>
      <p:sp>
        <p:nvSpPr>
          <p:cNvPr id="2" name="TextBox 1"/>
          <p:cNvSpPr txBox="1"/>
          <p:nvPr/>
        </p:nvSpPr>
        <p:spPr>
          <a:xfrm>
            <a:off x="457200" y="5956300"/>
            <a:ext cx="8229600" cy="1015663"/>
          </a:xfrm>
          <a:prstGeom prst="rect">
            <a:avLst/>
          </a:prstGeom>
          <a:noFill/>
        </p:spPr>
        <p:txBody>
          <a:bodyPr wrap="square" rtlCol="0">
            <a:spAutoFit/>
          </a:bodyPr>
          <a:lstStyle/>
          <a:p>
            <a:pPr marL="0" lvl="1"/>
            <a:r>
              <a:rPr lang="en-US" sz="2000" dirty="0" smtClean="0">
                <a:latin typeface="Arial"/>
                <a:cs typeface="Arial"/>
              </a:rPr>
              <a:t>* </a:t>
            </a:r>
            <a:r>
              <a:rPr lang="en-US" sz="2000" dirty="0">
                <a:latin typeface="Arial"/>
                <a:cs typeface="Arial"/>
              </a:rPr>
              <a:t>Josef has a tutorial available on his </a:t>
            </a:r>
            <a:r>
              <a:rPr lang="en-US" sz="2000" dirty="0" err="1">
                <a:latin typeface="Arial"/>
                <a:cs typeface="Arial"/>
              </a:rPr>
              <a:t>github</a:t>
            </a:r>
            <a:r>
              <a:rPr lang="en-US" sz="2000" dirty="0">
                <a:latin typeface="Arial"/>
                <a:cs typeface="Arial"/>
              </a:rPr>
              <a:t>: https://</a:t>
            </a:r>
            <a:r>
              <a:rPr lang="en-US" sz="2000" dirty="0" err="1">
                <a:latin typeface="Arial"/>
                <a:cs typeface="Arial"/>
              </a:rPr>
              <a:t>github.com</a:t>
            </a:r>
            <a:r>
              <a:rPr lang="en-US" sz="2000" dirty="0">
                <a:latin typeface="Arial"/>
                <a:cs typeface="Arial"/>
              </a:rPr>
              <a:t>/</a:t>
            </a:r>
            <a:r>
              <a:rPr lang="en-US" sz="2000" dirty="0" err="1">
                <a:latin typeface="Arial"/>
                <a:cs typeface="Arial"/>
              </a:rPr>
              <a:t>uyedaj</a:t>
            </a:r>
            <a:r>
              <a:rPr lang="en-US" sz="2000" dirty="0">
                <a:latin typeface="Arial"/>
                <a:cs typeface="Arial"/>
              </a:rPr>
              <a:t>/bayou/blob/master/</a:t>
            </a:r>
            <a:r>
              <a:rPr lang="en-US" sz="2000" dirty="0" err="1">
                <a:latin typeface="Arial"/>
                <a:cs typeface="Arial"/>
              </a:rPr>
              <a:t>tutorial.md</a:t>
            </a:r>
            <a:endParaRPr lang="en-US" sz="2000" dirty="0">
              <a:latin typeface="Arial"/>
              <a:cs typeface="Arial"/>
            </a:endParaRPr>
          </a:p>
          <a:p>
            <a:endParaRPr lang="en-US" sz="2000" dirty="0">
              <a:latin typeface="Arial"/>
              <a:cs typeface="Arial"/>
            </a:endParaRPr>
          </a:p>
        </p:txBody>
      </p:sp>
    </p:spTree>
    <p:extLst>
      <p:ext uri="{BB962C8B-B14F-4D97-AF65-F5344CB8AC3E}">
        <p14:creationId xmlns:p14="http://schemas.microsoft.com/office/powerpoint/2010/main" val="139165786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6800"/>
            <a:ext cx="8229600" cy="3789363"/>
          </a:xfrm>
        </p:spPr>
        <p:txBody>
          <a:bodyPr/>
          <a:lstStyle/>
          <a:p>
            <a:pPr marL="0" indent="0" algn="ctr">
              <a:buNone/>
            </a:pPr>
            <a:r>
              <a:rPr lang="en-US" b="1" dirty="0" smtClean="0">
                <a:latin typeface="Arial"/>
                <a:cs typeface="Arial"/>
              </a:rPr>
              <a:t>Either pick your questions appropriate to your clade </a:t>
            </a:r>
            <a:r>
              <a:rPr lang="en-US" sz="2400" b="1" dirty="0" smtClean="0">
                <a:latin typeface="Arial"/>
                <a:cs typeface="Arial"/>
              </a:rPr>
              <a:t>(i.e. that you have the power to answer) </a:t>
            </a:r>
            <a:r>
              <a:rPr lang="en-US" b="1" dirty="0" smtClean="0">
                <a:latin typeface="Arial"/>
                <a:cs typeface="Arial"/>
              </a:rPr>
              <a:t>or pick your clade to answer your question of interest.</a:t>
            </a:r>
            <a:endParaRPr lang="en-US" b="1" dirty="0">
              <a:latin typeface="Arial"/>
              <a:cs typeface="Arial"/>
            </a:endParaRPr>
          </a:p>
        </p:txBody>
      </p:sp>
      <p:sp>
        <p:nvSpPr>
          <p:cNvPr id="4" name="Title 1"/>
          <p:cNvSpPr>
            <a:spLocks noGrp="1"/>
          </p:cNvSpPr>
          <p:nvPr>
            <p:ph type="title"/>
          </p:nvPr>
        </p:nvSpPr>
        <p:spPr>
          <a:xfrm>
            <a:off x="457200" y="274638"/>
            <a:ext cx="8229600" cy="1757362"/>
          </a:xfrm>
          <a:solidFill>
            <a:srgbClr val="BC5806"/>
          </a:solidFill>
        </p:spPr>
        <p:txBody>
          <a:bodyPr>
            <a:normAutofit/>
          </a:bodyPr>
          <a:lstStyle/>
          <a:p>
            <a:pPr marL="0" indent="0"/>
            <a:r>
              <a:rPr lang="en-US" b="1" u="sng" dirty="0">
                <a:solidFill>
                  <a:schemeClr val="bg1"/>
                </a:solidFill>
                <a:latin typeface="Arial"/>
                <a:cs typeface="Arial"/>
              </a:rPr>
              <a:t>MACROEVOLUTIONARY EXPERIMENTAL DESIGN</a:t>
            </a:r>
          </a:p>
        </p:txBody>
      </p:sp>
    </p:spTree>
    <p:extLst>
      <p:ext uri="{BB962C8B-B14F-4D97-AF65-F5344CB8AC3E}">
        <p14:creationId xmlns:p14="http://schemas.microsoft.com/office/powerpoint/2010/main" val="5736434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b="1" dirty="0" smtClean="0">
                <a:solidFill>
                  <a:schemeClr val="bg1"/>
                </a:solidFill>
                <a:latin typeface="Arial"/>
                <a:cs typeface="Arial"/>
              </a:rPr>
              <a:t>1. Questions to think about</a:t>
            </a:r>
            <a:endParaRPr lang="en-US" b="1" dirty="0">
              <a:solidFill>
                <a:schemeClr val="bg1"/>
              </a:solidFill>
              <a:latin typeface="Arial"/>
              <a:cs typeface="Arial"/>
            </a:endParaRPr>
          </a:p>
        </p:txBody>
      </p:sp>
      <p:sp>
        <p:nvSpPr>
          <p:cNvPr id="3" name="Content Placeholder 2"/>
          <p:cNvSpPr>
            <a:spLocks noGrp="1"/>
          </p:cNvSpPr>
          <p:nvPr>
            <p:ph idx="1"/>
          </p:nvPr>
        </p:nvSpPr>
        <p:spPr/>
        <p:txBody>
          <a:bodyPr>
            <a:normAutofit lnSpcReduction="10000"/>
          </a:bodyPr>
          <a:lstStyle/>
          <a:p>
            <a:pPr marL="0" indent="0">
              <a:buNone/>
            </a:pPr>
            <a:r>
              <a:rPr lang="en-US" b="1" dirty="0" smtClean="0">
                <a:latin typeface="Arial"/>
                <a:cs typeface="Arial"/>
              </a:rPr>
              <a:t>Which of these statements is NOT true?</a:t>
            </a:r>
          </a:p>
          <a:p>
            <a:pPr marL="457200" indent="-457200">
              <a:buAutoNum type="alphaLcParenR"/>
            </a:pPr>
            <a:r>
              <a:rPr lang="en-US" sz="2400" dirty="0" smtClean="0">
                <a:latin typeface="Arial"/>
                <a:cs typeface="Arial"/>
              </a:rPr>
              <a:t>A Brownian motion model is a special case of the Ornstein-</a:t>
            </a:r>
            <a:r>
              <a:rPr lang="en-US" sz="2400" dirty="0" err="1" smtClean="0">
                <a:latin typeface="Arial"/>
                <a:cs typeface="Arial"/>
              </a:rPr>
              <a:t>Uhlenbeck</a:t>
            </a:r>
            <a:r>
              <a:rPr lang="en-US" sz="2400" dirty="0" smtClean="0">
                <a:latin typeface="Arial"/>
                <a:cs typeface="Arial"/>
              </a:rPr>
              <a:t> model where the strength of pull towards the optima = 0</a:t>
            </a:r>
          </a:p>
          <a:p>
            <a:pPr marL="457200" indent="-457200">
              <a:buAutoNum type="alphaLcParenR"/>
            </a:pPr>
            <a:r>
              <a:rPr lang="en-US" sz="2400" dirty="0" smtClean="0">
                <a:latin typeface="Arial"/>
                <a:cs typeface="Arial"/>
              </a:rPr>
              <a:t>A Brownian motion model only models neutral evolution via genetic drift</a:t>
            </a:r>
          </a:p>
          <a:p>
            <a:pPr marL="457200" indent="-457200">
              <a:buAutoNum type="alphaLcParenR"/>
            </a:pPr>
            <a:r>
              <a:rPr lang="en-US" sz="2400" dirty="0" smtClean="0">
                <a:latin typeface="Arial"/>
                <a:cs typeface="Arial"/>
              </a:rPr>
              <a:t>A Brownian motion model of trait evolution generates variation in proportion to time</a:t>
            </a:r>
          </a:p>
          <a:p>
            <a:pPr marL="457200" indent="-457200">
              <a:buAutoNum type="alphaLcParenR"/>
            </a:pPr>
            <a:r>
              <a:rPr lang="en-US" sz="2400" dirty="0" smtClean="0">
                <a:latin typeface="Arial"/>
                <a:cs typeface="Arial"/>
              </a:rPr>
              <a:t>A Brownian motion model assumes that the direction and magnitude of each trait change is independent of past changes</a:t>
            </a:r>
            <a:endParaRPr lang="en-US" sz="2400" dirty="0">
              <a:latin typeface="Arial"/>
              <a:cs typeface="Arial"/>
            </a:endParaRPr>
          </a:p>
        </p:txBody>
      </p:sp>
    </p:spTree>
    <p:extLst>
      <p:ext uri="{BB962C8B-B14F-4D97-AF65-F5344CB8AC3E}">
        <p14:creationId xmlns:p14="http://schemas.microsoft.com/office/powerpoint/2010/main" val="256591737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en-US" b="1" dirty="0" smtClean="0">
                <a:solidFill>
                  <a:schemeClr val="bg1"/>
                </a:solidFill>
                <a:latin typeface="Arial"/>
                <a:cs typeface="Arial"/>
              </a:rPr>
              <a:t>2. Questions to think about</a:t>
            </a:r>
            <a:endParaRPr lang="en-US" b="1" dirty="0">
              <a:solidFill>
                <a:schemeClr val="bg1"/>
              </a:solidFill>
              <a:latin typeface="Arial"/>
              <a:cs typeface="Arial"/>
            </a:endParaRPr>
          </a:p>
        </p:txBody>
      </p:sp>
      <p:sp>
        <p:nvSpPr>
          <p:cNvPr id="3" name="Content Placeholder 2"/>
          <p:cNvSpPr>
            <a:spLocks noGrp="1"/>
          </p:cNvSpPr>
          <p:nvPr>
            <p:ph idx="1"/>
          </p:nvPr>
        </p:nvSpPr>
        <p:spPr/>
        <p:txBody>
          <a:bodyPr>
            <a:normAutofit lnSpcReduction="10000"/>
          </a:bodyPr>
          <a:lstStyle/>
          <a:p>
            <a:pPr marL="0" indent="0">
              <a:buNone/>
            </a:pPr>
            <a:r>
              <a:rPr lang="en-US" b="1" dirty="0" smtClean="0">
                <a:latin typeface="Arial"/>
                <a:cs typeface="Arial"/>
              </a:rPr>
              <a:t>Which of these statements is true?</a:t>
            </a:r>
          </a:p>
          <a:p>
            <a:pPr marL="457200" indent="-457200">
              <a:buAutoNum type="alphaLcParenR"/>
            </a:pPr>
            <a:r>
              <a:rPr lang="en-US" sz="2400" dirty="0" smtClean="0">
                <a:latin typeface="Arial"/>
                <a:cs typeface="Arial"/>
              </a:rPr>
              <a:t>Under strong OU old and young clades will exhibit approx. equal variance</a:t>
            </a:r>
          </a:p>
          <a:p>
            <a:pPr marL="457200" indent="-457200">
              <a:buAutoNum type="alphaLcParenR"/>
            </a:pPr>
            <a:r>
              <a:rPr lang="en-US" sz="2400" dirty="0" smtClean="0">
                <a:latin typeface="Arial"/>
                <a:cs typeface="Arial"/>
              </a:rPr>
              <a:t>Under declining rates (early burst) young clades will exhibit less variance than old clades</a:t>
            </a:r>
          </a:p>
          <a:p>
            <a:pPr marL="457200" indent="-457200">
              <a:buAutoNum type="alphaLcParenR"/>
            </a:pPr>
            <a:r>
              <a:rPr lang="en-US" sz="2400" dirty="0" smtClean="0">
                <a:latin typeface="Arial"/>
                <a:cs typeface="Arial"/>
              </a:rPr>
              <a:t>Under Brownian motion old and young clades will exhibit approx. equal variance</a:t>
            </a:r>
          </a:p>
          <a:p>
            <a:pPr marL="457200" indent="-457200">
              <a:buAutoNum type="alphaLcParenR"/>
            </a:pPr>
            <a:r>
              <a:rPr lang="en-US" sz="2400" dirty="0" smtClean="0">
                <a:latin typeface="Arial"/>
                <a:cs typeface="Arial"/>
              </a:rPr>
              <a:t>Both a &amp; b</a:t>
            </a:r>
          </a:p>
          <a:p>
            <a:pPr marL="457200" indent="-457200">
              <a:buAutoNum type="alphaLcParenR"/>
            </a:pPr>
            <a:r>
              <a:rPr lang="en-US" sz="2400" dirty="0">
                <a:latin typeface="Arial"/>
                <a:cs typeface="Arial"/>
              </a:rPr>
              <a:t>Both a </a:t>
            </a:r>
            <a:r>
              <a:rPr lang="en-US" sz="2400" dirty="0" smtClean="0">
                <a:latin typeface="Arial"/>
                <a:cs typeface="Arial"/>
              </a:rPr>
              <a:t>&amp; c</a:t>
            </a:r>
          </a:p>
          <a:p>
            <a:pPr marL="457200" indent="-457200">
              <a:buAutoNum type="alphaLcParenR"/>
            </a:pPr>
            <a:r>
              <a:rPr lang="en-US" sz="2400" dirty="0">
                <a:latin typeface="Arial"/>
                <a:cs typeface="Arial"/>
              </a:rPr>
              <a:t>Both b </a:t>
            </a:r>
            <a:r>
              <a:rPr lang="en-US" sz="2400" dirty="0" smtClean="0">
                <a:latin typeface="Arial"/>
                <a:cs typeface="Arial"/>
              </a:rPr>
              <a:t>&amp; c</a:t>
            </a:r>
            <a:endParaRPr lang="en-US" sz="2400" dirty="0">
              <a:latin typeface="Arial"/>
              <a:cs typeface="Arial"/>
            </a:endParaRPr>
          </a:p>
          <a:p>
            <a:pPr marL="457200" indent="-457200">
              <a:buAutoNum type="alphaLcParenR"/>
            </a:pPr>
            <a:r>
              <a:rPr lang="en-US" sz="2400" dirty="0" smtClean="0">
                <a:latin typeface="Arial"/>
                <a:cs typeface="Arial"/>
              </a:rPr>
              <a:t>All of the above</a:t>
            </a:r>
          </a:p>
          <a:p>
            <a:pPr marL="0" indent="0">
              <a:buNone/>
            </a:pPr>
            <a:endParaRPr lang="en-US" sz="2400" dirty="0">
              <a:latin typeface="Arial"/>
              <a:cs typeface="Arial"/>
            </a:endParaRPr>
          </a:p>
        </p:txBody>
      </p:sp>
    </p:spTree>
    <p:extLst>
      <p:ext uri="{BB962C8B-B14F-4D97-AF65-F5344CB8AC3E}">
        <p14:creationId xmlns:p14="http://schemas.microsoft.com/office/powerpoint/2010/main" val="333214868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en-US" b="1" dirty="0" smtClean="0">
                <a:solidFill>
                  <a:schemeClr val="bg1"/>
                </a:solidFill>
                <a:latin typeface="Arial"/>
                <a:cs typeface="Arial"/>
              </a:rPr>
              <a:t>Reading List</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834467"/>
          </a:xfrm>
        </p:spPr>
        <p:txBody>
          <a:bodyPr>
            <a:normAutofit/>
          </a:bodyPr>
          <a:lstStyle/>
          <a:p>
            <a:pPr marL="0" indent="0">
              <a:buNone/>
            </a:pPr>
            <a:r>
              <a:rPr lang="en-US" sz="2400" u="sng" dirty="0" smtClean="0">
                <a:latin typeface="Arial"/>
                <a:cs typeface="Arial"/>
              </a:rPr>
              <a:t>Basic Continuous Trait Models</a:t>
            </a:r>
          </a:p>
          <a:p>
            <a:pPr marL="0" indent="0">
              <a:buNone/>
            </a:pPr>
            <a:r>
              <a:rPr lang="en-US" sz="2400" dirty="0" err="1" smtClean="0">
                <a:latin typeface="Arial"/>
                <a:cs typeface="Arial"/>
              </a:rPr>
              <a:t>Blomberg</a:t>
            </a:r>
            <a:r>
              <a:rPr lang="en-US" sz="2400" dirty="0" smtClean="0">
                <a:latin typeface="Arial"/>
                <a:cs typeface="Arial"/>
              </a:rPr>
              <a:t> </a:t>
            </a:r>
            <a:r>
              <a:rPr lang="en-US" sz="2400" dirty="0">
                <a:latin typeface="Arial"/>
                <a:cs typeface="Arial"/>
              </a:rPr>
              <a:t>et al. </a:t>
            </a:r>
            <a:r>
              <a:rPr lang="en-US" sz="2400" dirty="0" smtClean="0">
                <a:latin typeface="Arial"/>
                <a:cs typeface="Arial"/>
              </a:rPr>
              <a:t>(2003) </a:t>
            </a:r>
            <a:r>
              <a:rPr lang="en-US" sz="2400" i="1" dirty="0">
                <a:latin typeface="Arial"/>
                <a:cs typeface="Arial"/>
              </a:rPr>
              <a:t>Evolution</a:t>
            </a:r>
            <a:r>
              <a:rPr lang="en-US" sz="2400" dirty="0">
                <a:latin typeface="Arial"/>
                <a:cs typeface="Arial"/>
              </a:rPr>
              <a:t> 57, 717-745.</a:t>
            </a:r>
          </a:p>
          <a:p>
            <a:pPr marL="0" indent="0">
              <a:buNone/>
            </a:pPr>
            <a:r>
              <a:rPr lang="en-US" sz="2400" dirty="0" smtClean="0">
                <a:latin typeface="Arial"/>
                <a:cs typeface="Arial"/>
              </a:rPr>
              <a:t>Butler &amp; King (2004) </a:t>
            </a:r>
            <a:r>
              <a:rPr lang="en-US" sz="2400" i="1" dirty="0" smtClean="0">
                <a:latin typeface="Arial"/>
                <a:cs typeface="Arial"/>
              </a:rPr>
              <a:t>American Naturalist </a:t>
            </a:r>
            <a:r>
              <a:rPr lang="en-US" sz="2400" dirty="0" smtClean="0">
                <a:latin typeface="Arial"/>
                <a:cs typeface="Arial"/>
              </a:rPr>
              <a:t>164, 683-695.</a:t>
            </a:r>
            <a:endParaRPr lang="en-US" sz="2400" b="1" dirty="0" smtClean="0">
              <a:latin typeface="Arial"/>
              <a:cs typeface="Arial"/>
            </a:endParaRPr>
          </a:p>
          <a:p>
            <a:pPr marL="0" indent="0">
              <a:buNone/>
            </a:pPr>
            <a:r>
              <a:rPr lang="en-US" sz="2400" dirty="0" err="1">
                <a:latin typeface="Arial"/>
                <a:cs typeface="Arial"/>
              </a:rPr>
              <a:t>Felsenstein</a:t>
            </a:r>
            <a:r>
              <a:rPr lang="en-US" sz="2400" dirty="0">
                <a:latin typeface="Arial"/>
                <a:cs typeface="Arial"/>
              </a:rPr>
              <a:t> (1988) </a:t>
            </a:r>
            <a:r>
              <a:rPr lang="en-US" sz="2400" i="1" dirty="0">
                <a:latin typeface="Arial"/>
                <a:cs typeface="Arial"/>
              </a:rPr>
              <a:t>Annual Reviews of Ecology and Systematics</a:t>
            </a:r>
            <a:r>
              <a:rPr lang="en-US" sz="2400" dirty="0">
                <a:latin typeface="Arial"/>
                <a:cs typeface="Arial"/>
              </a:rPr>
              <a:t> 19, 445-471.</a:t>
            </a:r>
          </a:p>
          <a:p>
            <a:pPr marL="0" indent="0">
              <a:buNone/>
            </a:pPr>
            <a:r>
              <a:rPr lang="en-US" sz="2400" dirty="0">
                <a:latin typeface="Arial"/>
                <a:cs typeface="Arial"/>
              </a:rPr>
              <a:t>Hansen </a:t>
            </a:r>
            <a:r>
              <a:rPr lang="en-US" sz="2400" dirty="0" smtClean="0">
                <a:latin typeface="Arial"/>
                <a:cs typeface="Arial"/>
              </a:rPr>
              <a:t>(1997) </a:t>
            </a:r>
            <a:r>
              <a:rPr lang="en-US" sz="2400" i="1" dirty="0">
                <a:latin typeface="Arial"/>
                <a:cs typeface="Arial"/>
              </a:rPr>
              <a:t>Evolution</a:t>
            </a:r>
            <a:r>
              <a:rPr lang="en-US" sz="2400" dirty="0">
                <a:latin typeface="Arial"/>
                <a:cs typeface="Arial"/>
              </a:rPr>
              <a:t> 51, 1341-1351.</a:t>
            </a:r>
          </a:p>
          <a:p>
            <a:pPr marL="0" indent="0">
              <a:buNone/>
            </a:pPr>
            <a:r>
              <a:rPr lang="en-US" sz="2400" dirty="0" smtClean="0">
                <a:latin typeface="Arial"/>
                <a:cs typeface="Arial"/>
              </a:rPr>
              <a:t>Harmon et al. (2010) </a:t>
            </a:r>
            <a:r>
              <a:rPr lang="en-US" sz="2400" i="1" dirty="0" smtClean="0">
                <a:latin typeface="Arial"/>
                <a:cs typeface="Arial"/>
              </a:rPr>
              <a:t>Evolution</a:t>
            </a:r>
            <a:r>
              <a:rPr lang="en-US" sz="2400" dirty="0">
                <a:latin typeface="Arial"/>
                <a:cs typeface="Arial"/>
              </a:rPr>
              <a:t> </a:t>
            </a:r>
            <a:r>
              <a:rPr lang="en-US" sz="2400" dirty="0" smtClean="0">
                <a:latin typeface="Arial"/>
                <a:cs typeface="Arial"/>
              </a:rPr>
              <a:t>64, 2385-2396.</a:t>
            </a:r>
          </a:p>
          <a:p>
            <a:pPr marL="0" indent="0">
              <a:buNone/>
            </a:pPr>
            <a:r>
              <a:rPr lang="en-US" sz="2400" dirty="0" smtClean="0">
                <a:latin typeface="Arial"/>
                <a:cs typeface="Arial"/>
              </a:rPr>
              <a:t>Landis, </a:t>
            </a:r>
            <a:r>
              <a:rPr lang="en-US" sz="2400" dirty="0" err="1" smtClean="0">
                <a:latin typeface="Arial"/>
                <a:cs typeface="Arial"/>
              </a:rPr>
              <a:t>Schraiber</a:t>
            </a:r>
            <a:r>
              <a:rPr lang="en-US" sz="2400" dirty="0" smtClean="0">
                <a:latin typeface="Arial"/>
                <a:cs typeface="Arial"/>
              </a:rPr>
              <a:t> et al. (2013) Systematic Biology 62, 193</a:t>
            </a:r>
            <a:r>
              <a:rPr lang="en-US" sz="2400" dirty="0">
                <a:latin typeface="Arial"/>
                <a:cs typeface="Arial"/>
              </a:rPr>
              <a:t>-204</a:t>
            </a:r>
          </a:p>
          <a:p>
            <a:pPr marL="0" indent="0">
              <a:buNone/>
            </a:pPr>
            <a:r>
              <a:rPr lang="en-US" sz="2400" dirty="0" smtClean="0">
                <a:latin typeface="Arial"/>
                <a:cs typeface="Arial"/>
              </a:rPr>
              <a:t>O’Meara et al. (2006) Evolution 60, 922-933.</a:t>
            </a:r>
          </a:p>
          <a:p>
            <a:pPr marL="0" indent="0">
              <a:buNone/>
            </a:pPr>
            <a:endParaRPr lang="en-US" sz="2400" u="sng" dirty="0" smtClean="0">
              <a:latin typeface="Arial"/>
              <a:cs typeface="Arial"/>
            </a:endParaRPr>
          </a:p>
          <a:p>
            <a:pPr marL="0" indent="0">
              <a:buNone/>
            </a:pPr>
            <a:endParaRPr lang="en-US" sz="2400" u="sng" dirty="0" smtClean="0">
              <a:latin typeface="Arial"/>
              <a:cs typeface="Arial"/>
            </a:endParaRPr>
          </a:p>
          <a:p>
            <a:pPr marL="0" indent="0">
              <a:buNone/>
            </a:pPr>
            <a:endParaRPr lang="en-US" sz="2400" dirty="0">
              <a:latin typeface="Arial"/>
              <a:cs typeface="Arial"/>
            </a:endParaRPr>
          </a:p>
          <a:p>
            <a:pPr marL="0" indent="0">
              <a:buNone/>
            </a:pPr>
            <a:endParaRPr lang="en-US" sz="2400" dirty="0">
              <a:latin typeface="Arial"/>
              <a:cs typeface="Arial"/>
            </a:endParaRPr>
          </a:p>
        </p:txBody>
      </p:sp>
    </p:spTree>
    <p:extLst>
      <p:ext uri="{BB962C8B-B14F-4D97-AF65-F5344CB8AC3E}">
        <p14:creationId xmlns:p14="http://schemas.microsoft.com/office/powerpoint/2010/main" val="34407510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normAutofit fontScale="90000"/>
          </a:bodyPr>
          <a:lstStyle/>
          <a:p>
            <a:r>
              <a:rPr lang="en-US" b="1" dirty="0" smtClean="0">
                <a:solidFill>
                  <a:schemeClr val="bg1"/>
                </a:solidFill>
                <a:latin typeface="Arial"/>
                <a:cs typeface="Arial"/>
              </a:rPr>
              <a:t>Brownian motion on a phylogeny</a:t>
            </a:r>
            <a:endParaRPr lang="en-US" b="1" dirty="0">
              <a:solidFill>
                <a:schemeClr val="bg1"/>
              </a:solidFill>
              <a:latin typeface="Arial"/>
              <a:cs typeface="Arial"/>
            </a:endParaRPr>
          </a:p>
        </p:txBody>
      </p:sp>
      <p:sp>
        <p:nvSpPr>
          <p:cNvPr id="72" name="TextBox 71"/>
          <p:cNvSpPr txBox="1"/>
          <p:nvPr/>
        </p:nvSpPr>
        <p:spPr>
          <a:xfrm>
            <a:off x="712350" y="1421643"/>
            <a:ext cx="7753157" cy="523220"/>
          </a:xfrm>
          <a:prstGeom prst="rect">
            <a:avLst/>
          </a:prstGeom>
          <a:solidFill>
            <a:schemeClr val="bg1"/>
          </a:solidFill>
        </p:spPr>
        <p:txBody>
          <a:bodyPr wrap="square" rtlCol="0">
            <a:spAutoFit/>
          </a:bodyPr>
          <a:lstStyle/>
          <a:p>
            <a:pPr algn="ctr"/>
            <a:r>
              <a:rPr lang="en-US" sz="2800" b="1" dirty="0" smtClean="0">
                <a:solidFill>
                  <a:schemeClr val="accent5">
                    <a:lumMod val="75000"/>
                  </a:schemeClr>
                </a:solidFill>
                <a:latin typeface="Arial"/>
                <a:cs typeface="Arial"/>
              </a:rPr>
              <a:t>Variance proportional to time and rate</a:t>
            </a:r>
          </a:p>
        </p:txBody>
      </p:sp>
      <p:pic>
        <p:nvPicPr>
          <p:cNvPr id="5" name="BMphyl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5334" y="2149151"/>
            <a:ext cx="4106334" cy="41235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418025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34467"/>
          </a:xfrm>
        </p:spPr>
        <p:txBody>
          <a:bodyPr>
            <a:normAutofit/>
          </a:bodyPr>
          <a:lstStyle/>
          <a:p>
            <a:pPr marL="0" indent="0">
              <a:buNone/>
            </a:pPr>
            <a:r>
              <a:rPr lang="en-US" sz="2400" u="sng" dirty="0" smtClean="0">
                <a:latin typeface="Arial"/>
                <a:cs typeface="Arial"/>
              </a:rPr>
              <a:t>Using Simple Models</a:t>
            </a:r>
          </a:p>
          <a:p>
            <a:pPr marL="0" indent="0">
              <a:buNone/>
            </a:pPr>
            <a:r>
              <a:rPr lang="en-US" sz="2400" dirty="0" err="1" smtClean="0">
                <a:latin typeface="Arial"/>
                <a:cs typeface="Arial"/>
              </a:rPr>
              <a:t>Felsenstein</a:t>
            </a:r>
            <a:r>
              <a:rPr lang="en-US" sz="2400" dirty="0" smtClean="0">
                <a:latin typeface="Arial"/>
                <a:cs typeface="Arial"/>
              </a:rPr>
              <a:t> (1985) </a:t>
            </a:r>
            <a:r>
              <a:rPr lang="en-US" sz="2400" i="1" dirty="0" smtClean="0">
                <a:latin typeface="Arial"/>
                <a:cs typeface="Arial"/>
              </a:rPr>
              <a:t>American Naturalist </a:t>
            </a:r>
            <a:r>
              <a:rPr lang="en-US" sz="2400" dirty="0" smtClean="0">
                <a:latin typeface="Arial"/>
                <a:cs typeface="Arial"/>
              </a:rPr>
              <a:t>125(1), 1-15.</a:t>
            </a:r>
          </a:p>
          <a:p>
            <a:pPr marL="0" indent="0">
              <a:buNone/>
            </a:pPr>
            <a:r>
              <a:rPr lang="en-US" sz="2400" dirty="0" err="1" smtClean="0">
                <a:latin typeface="Arial"/>
                <a:cs typeface="Arial"/>
              </a:rPr>
              <a:t>Blomberg</a:t>
            </a:r>
            <a:r>
              <a:rPr lang="en-US" sz="2400" dirty="0" smtClean="0">
                <a:latin typeface="Arial"/>
                <a:cs typeface="Arial"/>
              </a:rPr>
              <a:t> &amp; Garland (2002) J. </a:t>
            </a:r>
            <a:r>
              <a:rPr lang="en-US" sz="2400" dirty="0" err="1" smtClean="0">
                <a:latin typeface="Arial"/>
                <a:cs typeface="Arial"/>
              </a:rPr>
              <a:t>Evo</a:t>
            </a:r>
            <a:r>
              <a:rPr lang="en-US" sz="2400" dirty="0" smtClean="0">
                <a:latin typeface="Arial"/>
                <a:cs typeface="Arial"/>
              </a:rPr>
              <a:t>. Bio. 15(6), </a:t>
            </a:r>
            <a:r>
              <a:rPr lang="en-US" sz="2400" dirty="0">
                <a:latin typeface="Arial"/>
                <a:cs typeface="Arial"/>
              </a:rPr>
              <a:t>899-</a:t>
            </a:r>
            <a:r>
              <a:rPr lang="en-US" sz="2400" dirty="0" smtClean="0">
                <a:latin typeface="Arial"/>
                <a:cs typeface="Arial"/>
              </a:rPr>
              <a:t>910.</a:t>
            </a:r>
            <a:endParaRPr lang="en-US" sz="2400" u="sng" dirty="0" smtClean="0">
              <a:latin typeface="Arial"/>
              <a:cs typeface="Arial"/>
            </a:endParaRPr>
          </a:p>
          <a:p>
            <a:pPr marL="0" indent="0">
              <a:buNone/>
            </a:pPr>
            <a:r>
              <a:rPr lang="en-US" sz="2400" u="sng" dirty="0" smtClean="0">
                <a:latin typeface="Arial"/>
                <a:cs typeface="Arial"/>
              </a:rPr>
              <a:t>Complex </a:t>
            </a:r>
            <a:r>
              <a:rPr lang="en-US" sz="2400" u="sng" dirty="0">
                <a:latin typeface="Arial"/>
                <a:cs typeface="Arial"/>
              </a:rPr>
              <a:t>Continuous Trait Models</a:t>
            </a:r>
          </a:p>
          <a:p>
            <a:pPr marL="0" indent="0">
              <a:buNone/>
            </a:pPr>
            <a:r>
              <a:rPr lang="en-US" sz="2400" dirty="0">
                <a:latin typeface="Arial"/>
                <a:cs typeface="Arial"/>
              </a:rPr>
              <a:t>Beaulieu et al. (2012) </a:t>
            </a:r>
            <a:r>
              <a:rPr lang="en-US" sz="2400" i="1" dirty="0">
                <a:latin typeface="Arial"/>
                <a:cs typeface="Arial"/>
              </a:rPr>
              <a:t>Evolution</a:t>
            </a:r>
            <a:r>
              <a:rPr lang="en-US" sz="2400" dirty="0">
                <a:latin typeface="Arial"/>
                <a:cs typeface="Arial"/>
              </a:rPr>
              <a:t> 66, 2369-2383.</a:t>
            </a:r>
          </a:p>
          <a:p>
            <a:pPr marL="0" indent="0">
              <a:buNone/>
            </a:pPr>
            <a:r>
              <a:rPr lang="en-US" sz="2400" dirty="0">
                <a:latin typeface="Arial"/>
                <a:cs typeface="Arial"/>
              </a:rPr>
              <a:t>Butler &amp; King (2004) </a:t>
            </a:r>
            <a:r>
              <a:rPr lang="en-US" sz="2400" i="1" dirty="0">
                <a:latin typeface="Arial"/>
                <a:cs typeface="Arial"/>
              </a:rPr>
              <a:t>American Naturalist </a:t>
            </a:r>
            <a:r>
              <a:rPr lang="en-US" sz="2400" dirty="0">
                <a:latin typeface="Arial"/>
                <a:cs typeface="Arial"/>
              </a:rPr>
              <a:t>164, 683-695.</a:t>
            </a:r>
            <a:endParaRPr lang="en-US" sz="2400" b="1" dirty="0">
              <a:latin typeface="Arial"/>
              <a:cs typeface="Arial"/>
            </a:endParaRPr>
          </a:p>
          <a:p>
            <a:pPr marL="0" indent="0">
              <a:buNone/>
            </a:pPr>
            <a:r>
              <a:rPr lang="en-US" sz="2400" dirty="0">
                <a:latin typeface="Arial"/>
                <a:cs typeface="Arial"/>
              </a:rPr>
              <a:t>Hansen (1997) </a:t>
            </a:r>
            <a:r>
              <a:rPr lang="en-US" sz="2400" i="1" dirty="0">
                <a:latin typeface="Arial"/>
                <a:cs typeface="Arial"/>
              </a:rPr>
              <a:t>Evolution</a:t>
            </a:r>
            <a:r>
              <a:rPr lang="en-US" sz="2400" dirty="0">
                <a:latin typeface="Arial"/>
                <a:cs typeface="Arial"/>
              </a:rPr>
              <a:t> 51, 1341-1351.</a:t>
            </a:r>
          </a:p>
          <a:p>
            <a:pPr marL="0" indent="0">
              <a:buNone/>
            </a:pPr>
            <a:r>
              <a:rPr lang="en-US" sz="2400" dirty="0">
                <a:latin typeface="Arial"/>
                <a:cs typeface="Arial"/>
              </a:rPr>
              <a:t>O’Meara et al. (2006) </a:t>
            </a:r>
            <a:r>
              <a:rPr lang="en-US" sz="2400" i="1" dirty="0">
                <a:latin typeface="Arial"/>
                <a:cs typeface="Arial"/>
              </a:rPr>
              <a:t>Evolution</a:t>
            </a:r>
            <a:r>
              <a:rPr lang="en-US" sz="2400" dirty="0">
                <a:latin typeface="Arial"/>
                <a:cs typeface="Arial"/>
              </a:rPr>
              <a:t> 60, 922-933.</a:t>
            </a:r>
          </a:p>
          <a:p>
            <a:pPr marL="0" indent="0">
              <a:buNone/>
            </a:pPr>
            <a:r>
              <a:rPr lang="en-US" sz="2400" dirty="0">
                <a:latin typeface="Arial"/>
                <a:cs typeface="Arial"/>
              </a:rPr>
              <a:t>Thomas et al. (2006) </a:t>
            </a:r>
            <a:r>
              <a:rPr lang="en-US" sz="2400" i="1" dirty="0">
                <a:latin typeface="Arial"/>
                <a:cs typeface="Arial"/>
              </a:rPr>
              <a:t>Proc. Roy. Soc. B</a:t>
            </a:r>
            <a:r>
              <a:rPr lang="en-US" sz="2400" dirty="0">
                <a:latin typeface="Arial"/>
                <a:cs typeface="Arial"/>
              </a:rPr>
              <a:t>. 273, 1619-1624.</a:t>
            </a:r>
          </a:p>
          <a:p>
            <a:pPr marL="0" indent="0">
              <a:buNone/>
            </a:pPr>
            <a:endParaRPr lang="en-US" sz="2400" dirty="0" smtClean="0">
              <a:latin typeface="Arial"/>
              <a:cs typeface="Arial"/>
            </a:endParaRPr>
          </a:p>
          <a:p>
            <a:pPr marL="0" indent="0">
              <a:buNone/>
            </a:pPr>
            <a:endParaRPr lang="en-US" sz="2400" u="sng" dirty="0" smtClean="0">
              <a:latin typeface="Arial"/>
              <a:cs typeface="Arial"/>
            </a:endParaRPr>
          </a:p>
          <a:p>
            <a:pPr marL="0" indent="0">
              <a:buNone/>
            </a:pPr>
            <a:endParaRPr lang="en-US" sz="2400" dirty="0">
              <a:latin typeface="Arial"/>
              <a:cs typeface="Arial"/>
            </a:endParaRPr>
          </a:p>
          <a:p>
            <a:pPr marL="0" indent="0">
              <a:buNone/>
            </a:pPr>
            <a:endParaRPr lang="en-US" sz="2400" dirty="0">
              <a:latin typeface="Arial"/>
              <a:cs typeface="Arial"/>
            </a:endParaRPr>
          </a:p>
        </p:txBody>
      </p:sp>
      <p:sp>
        <p:nvSpPr>
          <p:cNvPr id="5" name="Title 1"/>
          <p:cNvSpPr>
            <a:spLocks noGrp="1"/>
          </p:cNvSpPr>
          <p:nvPr>
            <p:ph type="title"/>
          </p:nvPr>
        </p:nvSpPr>
        <p:spPr>
          <a:xfrm>
            <a:off x="457200" y="274638"/>
            <a:ext cx="8229600" cy="1143000"/>
          </a:xfrm>
          <a:solidFill>
            <a:srgbClr val="000000"/>
          </a:solidFill>
        </p:spPr>
        <p:txBody>
          <a:bodyPr/>
          <a:lstStyle/>
          <a:p>
            <a:r>
              <a:rPr lang="en-US" b="1" dirty="0" smtClean="0">
                <a:solidFill>
                  <a:schemeClr val="bg1"/>
                </a:solidFill>
                <a:latin typeface="Arial"/>
                <a:cs typeface="Arial"/>
              </a:rPr>
              <a:t>Reading List</a:t>
            </a:r>
            <a:endParaRPr lang="en-US" b="1" dirty="0">
              <a:solidFill>
                <a:schemeClr val="bg1"/>
              </a:solidFill>
              <a:latin typeface="Arial"/>
              <a:cs typeface="Arial"/>
            </a:endParaRPr>
          </a:p>
        </p:txBody>
      </p:sp>
      <p:sp>
        <p:nvSpPr>
          <p:cNvPr id="4" name="TextBox 3"/>
          <p:cNvSpPr txBox="1"/>
          <p:nvPr/>
        </p:nvSpPr>
        <p:spPr>
          <a:xfrm>
            <a:off x="7755467" y="5503334"/>
            <a:ext cx="1082611" cy="923330"/>
          </a:xfrm>
          <a:prstGeom prst="rect">
            <a:avLst/>
          </a:prstGeom>
          <a:noFill/>
        </p:spPr>
        <p:txBody>
          <a:bodyPr wrap="none" rtlCol="0">
            <a:spAutoFit/>
          </a:bodyPr>
          <a:lstStyle/>
          <a:p>
            <a:r>
              <a:rPr lang="en-US" u="sng" dirty="0">
                <a:solidFill>
                  <a:schemeClr val="accent6">
                    <a:lumMod val="75000"/>
                  </a:schemeClr>
                </a:solidFill>
                <a:latin typeface="Arial"/>
                <a:cs typeface="Arial"/>
              </a:rPr>
              <a:t>Answers</a:t>
            </a:r>
          </a:p>
          <a:p>
            <a:pPr marL="457200" indent="-457200">
              <a:buAutoNum type="arabicPeriod"/>
            </a:pPr>
            <a:r>
              <a:rPr lang="en-US" dirty="0">
                <a:solidFill>
                  <a:schemeClr val="accent6">
                    <a:lumMod val="75000"/>
                  </a:schemeClr>
                </a:solidFill>
                <a:latin typeface="Arial"/>
                <a:cs typeface="Arial"/>
              </a:rPr>
              <a:t>b</a:t>
            </a:r>
          </a:p>
          <a:p>
            <a:pPr marL="457200" indent="-457200">
              <a:buAutoNum type="arabicPeriod"/>
            </a:pPr>
            <a:r>
              <a:rPr lang="en-US" dirty="0" smtClean="0">
                <a:solidFill>
                  <a:schemeClr val="accent6">
                    <a:lumMod val="75000"/>
                  </a:schemeClr>
                </a:solidFill>
                <a:latin typeface="Arial"/>
                <a:cs typeface="Arial"/>
              </a:rPr>
              <a:t>d</a:t>
            </a:r>
            <a:endParaRPr lang="en-US" dirty="0">
              <a:solidFill>
                <a:schemeClr val="accent6">
                  <a:lumMod val="75000"/>
                </a:schemeClr>
              </a:solidFill>
              <a:latin typeface="Arial"/>
              <a:cs typeface="Arial"/>
            </a:endParaRPr>
          </a:p>
        </p:txBody>
      </p:sp>
    </p:spTree>
    <p:extLst>
      <p:ext uri="{BB962C8B-B14F-4D97-AF65-F5344CB8AC3E}">
        <p14:creationId xmlns:p14="http://schemas.microsoft.com/office/powerpoint/2010/main" val="5661927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normAutofit fontScale="90000"/>
          </a:bodyPr>
          <a:lstStyle/>
          <a:p>
            <a:r>
              <a:rPr lang="en-US" b="1" dirty="0" smtClean="0">
                <a:solidFill>
                  <a:schemeClr val="bg1"/>
                </a:solidFill>
                <a:latin typeface="Arial"/>
                <a:cs typeface="Arial"/>
              </a:rPr>
              <a:t>Brownian motion on a phylogeny</a:t>
            </a:r>
            <a:endParaRPr lang="en-US" b="1" dirty="0">
              <a:solidFill>
                <a:schemeClr val="bg1"/>
              </a:solidFill>
              <a:latin typeface="Arial"/>
              <a:cs typeface="Arial"/>
            </a:endParaRPr>
          </a:p>
        </p:txBody>
      </p:sp>
      <p:sp>
        <p:nvSpPr>
          <p:cNvPr id="4" name="Text Box 5"/>
          <p:cNvSpPr txBox="1">
            <a:spLocks noChangeArrowheads="1"/>
          </p:cNvSpPr>
          <p:nvPr/>
        </p:nvSpPr>
        <p:spPr bwMode="auto">
          <a:xfrm>
            <a:off x="1646083" y="1903395"/>
            <a:ext cx="5711673"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4800" b="1" dirty="0" err="1">
                <a:latin typeface="Arial"/>
                <a:cs typeface="Arial"/>
              </a:rPr>
              <a:t>dX</a:t>
            </a:r>
            <a:r>
              <a:rPr lang="en-US" sz="4800" b="1" baseline="-25000" dirty="0">
                <a:latin typeface="Arial"/>
                <a:cs typeface="Arial"/>
              </a:rPr>
              <a:t>(t)   </a:t>
            </a:r>
            <a:r>
              <a:rPr lang="en-US" sz="4800" b="1" dirty="0">
                <a:latin typeface="Arial"/>
                <a:cs typeface="Arial"/>
              </a:rPr>
              <a:t>=   </a:t>
            </a:r>
            <a:r>
              <a:rPr lang="en-US" sz="4800" b="1" dirty="0">
                <a:latin typeface="Arial"/>
                <a:cs typeface="Arial"/>
                <a:sym typeface="Symbol" charset="0"/>
              </a:rPr>
              <a:t></a:t>
            </a:r>
            <a:r>
              <a:rPr lang="en-US" sz="4800" b="1" dirty="0">
                <a:latin typeface="Arial"/>
                <a:cs typeface="Arial"/>
              </a:rPr>
              <a:t> dB</a:t>
            </a:r>
            <a:r>
              <a:rPr lang="en-US" sz="4800" b="1" baseline="-25000" dirty="0">
                <a:latin typeface="Arial"/>
                <a:cs typeface="Arial"/>
              </a:rPr>
              <a:t>(t)</a:t>
            </a:r>
          </a:p>
        </p:txBody>
      </p:sp>
      <p:grpSp>
        <p:nvGrpSpPr>
          <p:cNvPr id="71" name="Group 70"/>
          <p:cNvGrpSpPr/>
          <p:nvPr/>
        </p:nvGrpSpPr>
        <p:grpSpPr>
          <a:xfrm>
            <a:off x="511751" y="3026067"/>
            <a:ext cx="4178782" cy="3256747"/>
            <a:chOff x="511751" y="3026067"/>
            <a:chExt cx="4178782" cy="3256747"/>
          </a:xfrm>
        </p:grpSpPr>
        <p:cxnSp>
          <p:nvCxnSpPr>
            <p:cNvPr id="6" name="Straight Connector 5"/>
            <p:cNvCxnSpPr/>
            <p:nvPr/>
          </p:nvCxnSpPr>
          <p:spPr>
            <a:xfrm flipH="1">
              <a:off x="2511386" y="3563431"/>
              <a:ext cx="68001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511386" y="4648853"/>
              <a:ext cx="680018"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11751" y="5805846"/>
              <a:ext cx="268811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538016" y="3563433"/>
              <a:ext cx="1" cy="108542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30008" y="4128848"/>
              <a:ext cx="696" cy="1693932"/>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11751" y="4143679"/>
              <a:ext cx="2026266"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3"/>
            <a:stretch>
              <a:fillRect/>
            </a:stretch>
          </p:blipFill>
          <p:spPr>
            <a:xfrm>
              <a:off x="3272767" y="3026067"/>
              <a:ext cx="1417766" cy="1038643"/>
            </a:xfrm>
            <a:prstGeom prst="rect">
              <a:avLst/>
            </a:prstGeom>
          </p:spPr>
        </p:pic>
        <p:pic>
          <p:nvPicPr>
            <p:cNvPr id="31" name="Picture 30"/>
            <p:cNvPicPr>
              <a:picLocks noChangeAspect="1"/>
            </p:cNvPicPr>
            <p:nvPr/>
          </p:nvPicPr>
          <p:blipFill>
            <a:blip r:embed="rId4"/>
            <a:stretch>
              <a:fillRect/>
            </a:stretch>
          </p:blipFill>
          <p:spPr>
            <a:xfrm>
              <a:off x="3272767" y="4128848"/>
              <a:ext cx="1417766" cy="1029048"/>
            </a:xfrm>
            <a:prstGeom prst="rect">
              <a:avLst/>
            </a:prstGeom>
          </p:spPr>
        </p:pic>
        <p:pic>
          <p:nvPicPr>
            <p:cNvPr id="34" name="Picture 33"/>
            <p:cNvPicPr>
              <a:picLocks noChangeAspect="1"/>
            </p:cNvPicPr>
            <p:nvPr/>
          </p:nvPicPr>
          <p:blipFill>
            <a:blip r:embed="rId5"/>
            <a:stretch>
              <a:fillRect/>
            </a:stretch>
          </p:blipFill>
          <p:spPr>
            <a:xfrm>
              <a:off x="3277181" y="5241578"/>
              <a:ext cx="1413352" cy="1041236"/>
            </a:xfrm>
            <a:prstGeom prst="rect">
              <a:avLst/>
            </a:prstGeom>
          </p:spPr>
        </p:pic>
        <p:sp>
          <p:nvSpPr>
            <p:cNvPr id="36" name="TextBox 35"/>
            <p:cNvSpPr txBox="1"/>
            <p:nvPr/>
          </p:nvSpPr>
          <p:spPr>
            <a:xfrm>
              <a:off x="2621968" y="3167242"/>
              <a:ext cx="440533" cy="369332"/>
            </a:xfrm>
            <a:prstGeom prst="rect">
              <a:avLst/>
            </a:prstGeom>
            <a:noFill/>
          </p:spPr>
          <p:txBody>
            <a:bodyPr wrap="none" rtlCol="0">
              <a:spAutoFit/>
            </a:bodyPr>
            <a:lstStyle/>
            <a:p>
              <a:r>
                <a:rPr lang="en-US" dirty="0" smtClean="0">
                  <a:latin typeface="Arial"/>
                  <a:cs typeface="Arial"/>
                </a:rPr>
                <a:t>1 my </a:t>
              </a:r>
              <a:endParaRPr lang="en-US" dirty="0">
                <a:latin typeface="Arial"/>
                <a:cs typeface="Arial"/>
              </a:endParaRPr>
            </a:p>
          </p:txBody>
        </p:sp>
        <p:sp>
          <p:nvSpPr>
            <p:cNvPr id="37" name="TextBox 36"/>
            <p:cNvSpPr txBox="1"/>
            <p:nvPr/>
          </p:nvSpPr>
          <p:spPr>
            <a:xfrm>
              <a:off x="1276805" y="3780305"/>
              <a:ext cx="440533" cy="369332"/>
            </a:xfrm>
            <a:prstGeom prst="rect">
              <a:avLst/>
            </a:prstGeom>
            <a:noFill/>
          </p:spPr>
          <p:txBody>
            <a:bodyPr wrap="none" rtlCol="0">
              <a:spAutoFit/>
            </a:bodyPr>
            <a:lstStyle/>
            <a:p>
              <a:r>
                <a:rPr lang="en-US" dirty="0">
                  <a:latin typeface="Arial"/>
                  <a:cs typeface="Arial"/>
                </a:rPr>
                <a:t>4</a:t>
              </a:r>
              <a:r>
                <a:rPr lang="en-US" dirty="0" smtClean="0">
                  <a:latin typeface="Arial"/>
                  <a:cs typeface="Arial"/>
                </a:rPr>
                <a:t> my </a:t>
              </a:r>
              <a:endParaRPr lang="en-US" dirty="0">
                <a:latin typeface="Arial"/>
                <a:cs typeface="Arial"/>
              </a:endParaRPr>
            </a:p>
          </p:txBody>
        </p:sp>
        <p:sp>
          <p:nvSpPr>
            <p:cNvPr id="38" name="TextBox 37"/>
            <p:cNvSpPr txBox="1"/>
            <p:nvPr/>
          </p:nvSpPr>
          <p:spPr>
            <a:xfrm>
              <a:off x="1320373" y="5436514"/>
              <a:ext cx="440533" cy="369332"/>
            </a:xfrm>
            <a:prstGeom prst="rect">
              <a:avLst/>
            </a:prstGeom>
            <a:noFill/>
          </p:spPr>
          <p:txBody>
            <a:bodyPr wrap="none" rtlCol="0">
              <a:spAutoFit/>
            </a:bodyPr>
            <a:lstStyle/>
            <a:p>
              <a:r>
                <a:rPr lang="en-US" dirty="0" smtClean="0">
                  <a:latin typeface="Arial"/>
                  <a:cs typeface="Arial"/>
                </a:rPr>
                <a:t>5 my </a:t>
              </a:r>
              <a:endParaRPr lang="en-US" dirty="0">
                <a:latin typeface="Arial"/>
                <a:cs typeface="Arial"/>
              </a:endParaRPr>
            </a:p>
          </p:txBody>
        </p:sp>
      </p:grpSp>
      <p:cxnSp>
        <p:nvCxnSpPr>
          <p:cNvPr id="51" name="Straight Connector 50"/>
          <p:cNvCxnSpPr/>
          <p:nvPr/>
        </p:nvCxnSpPr>
        <p:spPr>
          <a:xfrm>
            <a:off x="5748867" y="3875066"/>
            <a:ext cx="1608889" cy="26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6417732" y="3818482"/>
            <a:ext cx="284515" cy="307777"/>
          </a:xfrm>
          <a:prstGeom prst="rect">
            <a:avLst/>
          </a:prstGeom>
          <a:noFill/>
        </p:spPr>
        <p:txBody>
          <a:bodyPr wrap="none" rtlCol="0">
            <a:spAutoFit/>
          </a:bodyPr>
          <a:lstStyle/>
          <a:p>
            <a:r>
              <a:rPr lang="en-US" sz="1400" b="1" dirty="0" smtClean="0">
                <a:latin typeface="Arial"/>
                <a:cs typeface="Arial"/>
              </a:rPr>
              <a:t>0</a:t>
            </a:r>
            <a:endParaRPr lang="en-US" sz="1400" b="1" dirty="0">
              <a:latin typeface="Arial"/>
              <a:cs typeface="Arial"/>
            </a:endParaRPr>
          </a:p>
        </p:txBody>
      </p:sp>
      <p:sp>
        <p:nvSpPr>
          <p:cNvPr id="59" name="Freeform 58"/>
          <p:cNvSpPr/>
          <p:nvPr/>
        </p:nvSpPr>
        <p:spPr>
          <a:xfrm>
            <a:off x="5748867" y="3056459"/>
            <a:ext cx="1591734" cy="793206"/>
          </a:xfrm>
          <a:custGeom>
            <a:avLst/>
            <a:gdLst>
              <a:gd name="connsiteX0" fmla="*/ 1591734 w 1591734"/>
              <a:gd name="connsiteY0" fmla="*/ 787424 h 793206"/>
              <a:gd name="connsiteX1" fmla="*/ 1253067 w 1591734"/>
              <a:gd name="connsiteY1" fmla="*/ 677357 h 793206"/>
              <a:gd name="connsiteX2" fmla="*/ 770467 w 1591734"/>
              <a:gd name="connsiteY2" fmla="*/ 24 h 793206"/>
              <a:gd name="connsiteX3" fmla="*/ 254000 w 1591734"/>
              <a:gd name="connsiteY3" fmla="*/ 702757 h 793206"/>
              <a:gd name="connsiteX4" fmla="*/ 0 w 1591734"/>
              <a:gd name="connsiteY4" fmla="*/ 770490 h 79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734" h="793206">
                <a:moveTo>
                  <a:pt x="1591734" y="787424"/>
                </a:moveTo>
                <a:cubicBezTo>
                  <a:pt x="1490839" y="798007"/>
                  <a:pt x="1389945" y="808590"/>
                  <a:pt x="1253067" y="677357"/>
                </a:cubicBezTo>
                <a:cubicBezTo>
                  <a:pt x="1116189" y="546124"/>
                  <a:pt x="936978" y="-4209"/>
                  <a:pt x="770467" y="24"/>
                </a:cubicBezTo>
                <a:cubicBezTo>
                  <a:pt x="603956" y="4257"/>
                  <a:pt x="382411" y="574346"/>
                  <a:pt x="254000" y="702757"/>
                </a:cubicBezTo>
                <a:cubicBezTo>
                  <a:pt x="125589" y="831168"/>
                  <a:pt x="0" y="770490"/>
                  <a:pt x="0" y="770490"/>
                </a:cubicBezTo>
              </a:path>
            </a:pathLst>
          </a:custGeom>
          <a:ln>
            <a:solidFill>
              <a:srgbClr val="7F7F7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Line 9"/>
          <p:cNvSpPr>
            <a:spLocks noChangeShapeType="1"/>
          </p:cNvSpPr>
          <p:nvPr/>
        </p:nvSpPr>
        <p:spPr bwMode="auto">
          <a:xfrm rot="5400000" flipV="1">
            <a:off x="5634627" y="2730652"/>
            <a:ext cx="550830" cy="3223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cxnSp>
        <p:nvCxnSpPr>
          <p:cNvPr id="66" name="Straight Arrow Connector 65"/>
          <p:cNvCxnSpPr/>
          <p:nvPr/>
        </p:nvCxnSpPr>
        <p:spPr>
          <a:xfrm flipV="1">
            <a:off x="6642978" y="3979350"/>
            <a:ext cx="502886" cy="148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5940247" y="3979350"/>
            <a:ext cx="502886" cy="148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5361284" y="4188949"/>
            <a:ext cx="2417707" cy="523220"/>
            <a:chOff x="5361284" y="4188949"/>
            <a:chExt cx="2417707" cy="523220"/>
          </a:xfrm>
        </p:grpSpPr>
        <p:sp>
          <p:nvSpPr>
            <p:cNvPr id="62" name="Rectangle 61"/>
            <p:cNvSpPr/>
            <p:nvPr/>
          </p:nvSpPr>
          <p:spPr>
            <a:xfrm>
              <a:off x="5361284" y="4188949"/>
              <a:ext cx="2417707" cy="523220"/>
            </a:xfrm>
            <a:prstGeom prst="rect">
              <a:avLst/>
            </a:prstGeom>
          </p:spPr>
          <p:txBody>
            <a:bodyPr wrap="none">
              <a:spAutoFit/>
            </a:bodyPr>
            <a:lstStyle/>
            <a:p>
              <a:r>
                <a:rPr lang="en-US" sz="2800" b="1" dirty="0" smtClean="0">
                  <a:solidFill>
                    <a:srgbClr val="000000"/>
                  </a:solidFill>
                  <a:latin typeface="Arial"/>
                  <a:cs typeface="Arial"/>
                </a:rPr>
                <a:t>SD= √</a:t>
              </a:r>
              <a:r>
                <a:rPr lang="en-US" sz="2800" b="1" dirty="0" smtClean="0">
                  <a:solidFill>
                    <a:srgbClr val="000000"/>
                  </a:solidFill>
                  <a:latin typeface="Arial"/>
                  <a:cs typeface="Arial"/>
                  <a:sym typeface="Symbol" charset="0"/>
                </a:rPr>
                <a:t></a:t>
              </a:r>
              <a:r>
                <a:rPr lang="en-US" sz="2800" b="1" baseline="30000" dirty="0" smtClean="0">
                  <a:solidFill>
                    <a:srgbClr val="000000"/>
                  </a:solidFill>
                  <a:latin typeface="Arial"/>
                  <a:cs typeface="Arial"/>
                  <a:sym typeface="Symbol" charset="0"/>
                </a:rPr>
                <a:t>2</a:t>
              </a:r>
              <a:r>
                <a:rPr lang="en-US" sz="2800" b="1" dirty="0" smtClean="0">
                  <a:solidFill>
                    <a:srgbClr val="000000"/>
                  </a:solidFill>
                  <a:latin typeface="Arial"/>
                  <a:cs typeface="Arial"/>
                </a:rPr>
                <a:t>*time</a:t>
              </a:r>
              <a:endParaRPr lang="en-US" sz="2800" b="1" dirty="0">
                <a:solidFill>
                  <a:srgbClr val="000000"/>
                </a:solidFill>
              </a:endParaRPr>
            </a:p>
          </p:txBody>
        </p:sp>
        <p:cxnSp>
          <p:nvCxnSpPr>
            <p:cNvPr id="69" name="Straight Connector 68"/>
            <p:cNvCxnSpPr/>
            <p:nvPr/>
          </p:nvCxnSpPr>
          <p:spPr>
            <a:xfrm>
              <a:off x="6434666" y="4275666"/>
              <a:ext cx="1159934"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712350" y="1421643"/>
            <a:ext cx="7753157" cy="523220"/>
          </a:xfrm>
          <a:prstGeom prst="rect">
            <a:avLst/>
          </a:prstGeom>
          <a:solidFill>
            <a:schemeClr val="bg1"/>
          </a:solidFill>
        </p:spPr>
        <p:txBody>
          <a:bodyPr wrap="square" rtlCol="0">
            <a:spAutoFit/>
          </a:bodyPr>
          <a:lstStyle/>
          <a:p>
            <a:pPr algn="ctr"/>
            <a:r>
              <a:rPr lang="en-US" sz="2800" b="1" dirty="0" smtClean="0">
                <a:solidFill>
                  <a:schemeClr val="accent5">
                    <a:lumMod val="75000"/>
                  </a:schemeClr>
                </a:solidFill>
                <a:latin typeface="Arial"/>
                <a:cs typeface="Arial"/>
              </a:rPr>
              <a:t>Variance proportional to time and rate</a:t>
            </a:r>
          </a:p>
        </p:txBody>
      </p:sp>
      <p:pic>
        <p:nvPicPr>
          <p:cNvPr id="73" name="Picture 72"/>
          <p:cNvPicPr>
            <a:picLocks noChangeAspect="1"/>
          </p:cNvPicPr>
          <p:nvPr/>
        </p:nvPicPr>
        <p:blipFill>
          <a:blip r:embed="rId6"/>
          <a:stretch>
            <a:fillRect/>
          </a:stretch>
        </p:blipFill>
        <p:spPr>
          <a:xfrm>
            <a:off x="5571965" y="4834162"/>
            <a:ext cx="2260564" cy="1717279"/>
          </a:xfrm>
          <a:prstGeom prst="rect">
            <a:avLst/>
          </a:prstGeom>
        </p:spPr>
      </p:pic>
    </p:spTree>
    <p:extLst>
      <p:ext uri="{BB962C8B-B14F-4D97-AF65-F5344CB8AC3E}">
        <p14:creationId xmlns:p14="http://schemas.microsoft.com/office/powerpoint/2010/main" val="549094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fontScale="90000"/>
          </a:bodyPr>
          <a:lstStyle/>
          <a:p>
            <a:r>
              <a:rPr lang="en-US" b="1" dirty="0" smtClean="0">
                <a:solidFill>
                  <a:schemeClr val="bg1"/>
                </a:solidFill>
                <a:latin typeface="Arial"/>
                <a:cs typeface="Arial"/>
              </a:rPr>
              <a:t>Brownian motion on a phylogeny</a:t>
            </a:r>
            <a:endParaRPr lang="en-US" sz="3600" b="1" dirty="0">
              <a:solidFill>
                <a:schemeClr val="bg1"/>
              </a:solidFill>
              <a:latin typeface="Arial"/>
              <a:cs typeface="Arial"/>
            </a:endParaRPr>
          </a:p>
        </p:txBody>
      </p:sp>
      <p:cxnSp>
        <p:nvCxnSpPr>
          <p:cNvPr id="6" name="Straight Connector 5"/>
          <p:cNvCxnSpPr/>
          <p:nvPr/>
        </p:nvCxnSpPr>
        <p:spPr>
          <a:xfrm flipH="1">
            <a:off x="2418249" y="3563431"/>
            <a:ext cx="68001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2418249" y="4648853"/>
            <a:ext cx="680018"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18614" y="5805846"/>
            <a:ext cx="268811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444879" y="3563433"/>
            <a:ext cx="1" cy="108542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36871" y="4128848"/>
            <a:ext cx="696" cy="1693932"/>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418614" y="4143679"/>
            <a:ext cx="2026266"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2"/>
          <a:stretch>
            <a:fillRect/>
          </a:stretch>
        </p:blipFill>
        <p:spPr>
          <a:xfrm>
            <a:off x="3179630" y="3026067"/>
            <a:ext cx="1417766" cy="1038643"/>
          </a:xfrm>
          <a:prstGeom prst="rect">
            <a:avLst/>
          </a:prstGeom>
        </p:spPr>
      </p:pic>
      <p:pic>
        <p:nvPicPr>
          <p:cNvPr id="13" name="Picture 12"/>
          <p:cNvPicPr>
            <a:picLocks noChangeAspect="1"/>
          </p:cNvPicPr>
          <p:nvPr/>
        </p:nvPicPr>
        <p:blipFill>
          <a:blip r:embed="rId3"/>
          <a:stretch>
            <a:fillRect/>
          </a:stretch>
        </p:blipFill>
        <p:spPr>
          <a:xfrm>
            <a:off x="3179630" y="4128848"/>
            <a:ext cx="1417766" cy="1029048"/>
          </a:xfrm>
          <a:prstGeom prst="rect">
            <a:avLst/>
          </a:prstGeom>
        </p:spPr>
      </p:pic>
      <p:pic>
        <p:nvPicPr>
          <p:cNvPr id="14" name="Picture 13"/>
          <p:cNvPicPr>
            <a:picLocks noChangeAspect="1"/>
          </p:cNvPicPr>
          <p:nvPr/>
        </p:nvPicPr>
        <p:blipFill>
          <a:blip r:embed="rId4"/>
          <a:stretch>
            <a:fillRect/>
          </a:stretch>
        </p:blipFill>
        <p:spPr>
          <a:xfrm>
            <a:off x="3184044" y="5241578"/>
            <a:ext cx="1413352" cy="1041236"/>
          </a:xfrm>
          <a:prstGeom prst="rect">
            <a:avLst/>
          </a:prstGeom>
        </p:spPr>
      </p:pic>
      <p:sp>
        <p:nvSpPr>
          <p:cNvPr id="15" name="TextBox 14"/>
          <p:cNvSpPr txBox="1"/>
          <p:nvPr/>
        </p:nvSpPr>
        <p:spPr>
          <a:xfrm>
            <a:off x="2528831" y="3167242"/>
            <a:ext cx="440533" cy="369332"/>
          </a:xfrm>
          <a:prstGeom prst="rect">
            <a:avLst/>
          </a:prstGeom>
          <a:noFill/>
        </p:spPr>
        <p:txBody>
          <a:bodyPr wrap="none" rtlCol="0">
            <a:spAutoFit/>
          </a:bodyPr>
          <a:lstStyle/>
          <a:p>
            <a:r>
              <a:rPr lang="en-US" dirty="0" smtClean="0">
                <a:latin typeface="Arial"/>
                <a:cs typeface="Arial"/>
              </a:rPr>
              <a:t>1 my </a:t>
            </a:r>
            <a:endParaRPr lang="en-US" dirty="0">
              <a:latin typeface="Arial"/>
              <a:cs typeface="Arial"/>
            </a:endParaRPr>
          </a:p>
        </p:txBody>
      </p:sp>
      <p:sp>
        <p:nvSpPr>
          <p:cNvPr id="16" name="TextBox 15"/>
          <p:cNvSpPr txBox="1"/>
          <p:nvPr/>
        </p:nvSpPr>
        <p:spPr>
          <a:xfrm>
            <a:off x="1183668" y="3780305"/>
            <a:ext cx="440533" cy="369332"/>
          </a:xfrm>
          <a:prstGeom prst="rect">
            <a:avLst/>
          </a:prstGeom>
          <a:noFill/>
        </p:spPr>
        <p:txBody>
          <a:bodyPr wrap="none" rtlCol="0">
            <a:spAutoFit/>
          </a:bodyPr>
          <a:lstStyle/>
          <a:p>
            <a:r>
              <a:rPr lang="en-US" dirty="0">
                <a:latin typeface="Arial"/>
                <a:cs typeface="Arial"/>
              </a:rPr>
              <a:t>4</a:t>
            </a:r>
            <a:r>
              <a:rPr lang="en-US" dirty="0" smtClean="0">
                <a:latin typeface="Arial"/>
                <a:cs typeface="Arial"/>
              </a:rPr>
              <a:t> my </a:t>
            </a:r>
            <a:endParaRPr lang="en-US" dirty="0">
              <a:latin typeface="Arial"/>
              <a:cs typeface="Arial"/>
            </a:endParaRPr>
          </a:p>
        </p:txBody>
      </p:sp>
      <p:sp>
        <p:nvSpPr>
          <p:cNvPr id="17" name="TextBox 16"/>
          <p:cNvSpPr txBox="1"/>
          <p:nvPr/>
        </p:nvSpPr>
        <p:spPr>
          <a:xfrm>
            <a:off x="1227236" y="5436514"/>
            <a:ext cx="440533" cy="369332"/>
          </a:xfrm>
          <a:prstGeom prst="rect">
            <a:avLst/>
          </a:prstGeom>
          <a:noFill/>
        </p:spPr>
        <p:txBody>
          <a:bodyPr wrap="none" rtlCol="0">
            <a:spAutoFit/>
          </a:bodyPr>
          <a:lstStyle/>
          <a:p>
            <a:r>
              <a:rPr lang="en-US" dirty="0" smtClean="0">
                <a:latin typeface="Arial"/>
                <a:cs typeface="Arial"/>
              </a:rPr>
              <a:t>5 my </a:t>
            </a:r>
            <a:endParaRPr lang="en-US" dirty="0">
              <a:latin typeface="Arial"/>
              <a:cs typeface="Arial"/>
            </a:endParaRPr>
          </a:p>
        </p:txBody>
      </p:sp>
      <p:pic>
        <p:nvPicPr>
          <p:cNvPr id="18" name="Picture 17"/>
          <p:cNvPicPr>
            <a:picLocks noChangeAspect="1"/>
          </p:cNvPicPr>
          <p:nvPr/>
        </p:nvPicPr>
        <p:blipFill>
          <a:blip r:embed="rId2"/>
          <a:stretch>
            <a:fillRect/>
          </a:stretch>
        </p:blipFill>
        <p:spPr>
          <a:xfrm>
            <a:off x="4698994" y="1866135"/>
            <a:ext cx="1417766" cy="1045982"/>
          </a:xfrm>
          <a:prstGeom prst="rect">
            <a:avLst/>
          </a:prstGeom>
        </p:spPr>
      </p:pic>
      <p:pic>
        <p:nvPicPr>
          <p:cNvPr id="19" name="Picture 18"/>
          <p:cNvPicPr>
            <a:picLocks noChangeAspect="1"/>
          </p:cNvPicPr>
          <p:nvPr/>
        </p:nvPicPr>
        <p:blipFill>
          <a:blip r:embed="rId3"/>
          <a:stretch>
            <a:fillRect/>
          </a:stretch>
        </p:blipFill>
        <p:spPr>
          <a:xfrm>
            <a:off x="6109090" y="1866135"/>
            <a:ext cx="1417766" cy="1045982"/>
          </a:xfrm>
          <a:prstGeom prst="rect">
            <a:avLst/>
          </a:prstGeom>
        </p:spPr>
      </p:pic>
      <p:pic>
        <p:nvPicPr>
          <p:cNvPr id="20" name="Picture 19"/>
          <p:cNvPicPr>
            <a:picLocks noChangeAspect="1"/>
          </p:cNvPicPr>
          <p:nvPr/>
        </p:nvPicPr>
        <p:blipFill>
          <a:blip r:embed="rId4"/>
          <a:stretch>
            <a:fillRect/>
          </a:stretch>
        </p:blipFill>
        <p:spPr>
          <a:xfrm>
            <a:off x="7527434" y="1870881"/>
            <a:ext cx="1413352" cy="1041236"/>
          </a:xfrm>
          <a:prstGeom prst="rect">
            <a:avLst/>
          </a:prstGeom>
        </p:spPr>
      </p:pic>
      <p:sp>
        <p:nvSpPr>
          <p:cNvPr id="22" name="TextBox 21"/>
          <p:cNvSpPr txBox="1"/>
          <p:nvPr/>
        </p:nvSpPr>
        <p:spPr>
          <a:xfrm>
            <a:off x="242838" y="2169068"/>
            <a:ext cx="4222129" cy="461665"/>
          </a:xfrm>
          <a:prstGeom prst="rect">
            <a:avLst/>
          </a:prstGeom>
          <a:noFill/>
        </p:spPr>
        <p:txBody>
          <a:bodyPr wrap="none" rtlCol="0">
            <a:spAutoFit/>
          </a:bodyPr>
          <a:lstStyle/>
          <a:p>
            <a:r>
              <a:rPr lang="en-US" sz="2400" b="1" dirty="0" smtClean="0">
                <a:latin typeface="Arial"/>
                <a:cs typeface="Arial"/>
              </a:rPr>
              <a:t>Variance-Covariance matrix</a:t>
            </a:r>
            <a:endParaRPr lang="en-US" sz="2400" b="1" dirty="0">
              <a:latin typeface="Arial"/>
              <a:cs typeface="Arial"/>
            </a:endParaRPr>
          </a:p>
        </p:txBody>
      </p:sp>
      <p:sp>
        <p:nvSpPr>
          <p:cNvPr id="23" name="Right Brace 22"/>
          <p:cNvSpPr/>
          <p:nvPr/>
        </p:nvSpPr>
        <p:spPr>
          <a:xfrm rot="5400000">
            <a:off x="1546500" y="4722580"/>
            <a:ext cx="432346" cy="2688119"/>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1624201" y="6250001"/>
            <a:ext cx="325730" cy="369332"/>
          </a:xfrm>
          <a:prstGeom prst="rect">
            <a:avLst/>
          </a:prstGeom>
          <a:noFill/>
        </p:spPr>
        <p:txBody>
          <a:bodyPr wrap="none" rtlCol="0">
            <a:spAutoFit/>
          </a:bodyPr>
          <a:lstStyle/>
          <a:p>
            <a:r>
              <a:rPr lang="en-US" b="1" dirty="0" smtClean="0">
                <a:latin typeface="Arial"/>
                <a:cs typeface="Arial"/>
              </a:rPr>
              <a:t>T</a:t>
            </a:r>
            <a:endParaRPr lang="en-US" b="1" dirty="0">
              <a:latin typeface="Arial"/>
              <a:cs typeface="Arial"/>
            </a:endParaRPr>
          </a:p>
        </p:txBody>
      </p:sp>
      <p:graphicFrame>
        <p:nvGraphicFramePr>
          <p:cNvPr id="26" name="Table 25"/>
          <p:cNvGraphicFramePr>
            <a:graphicFrameLocks noGrp="1"/>
          </p:cNvGraphicFramePr>
          <p:nvPr>
            <p:extLst>
              <p:ext uri="{D42A27DB-BD31-4B8C-83A1-F6EECF244321}">
                <p14:modId xmlns:p14="http://schemas.microsoft.com/office/powerpoint/2010/main" val="1760606312"/>
              </p:ext>
            </p:extLst>
          </p:nvPr>
        </p:nvGraphicFramePr>
        <p:xfrm>
          <a:off x="4724396" y="3026066"/>
          <a:ext cx="4207923" cy="3256747"/>
        </p:xfrm>
        <a:graphic>
          <a:graphicData uri="http://schemas.openxmlformats.org/drawingml/2006/table">
            <a:tbl>
              <a:tblPr firstRow="1" bandRow="1">
                <a:tableStyleId>{5940675A-B579-460E-94D1-54222C63F5DA}</a:tableStyleId>
              </a:tblPr>
              <a:tblGrid>
                <a:gridCol w="1402641"/>
                <a:gridCol w="1402641"/>
                <a:gridCol w="1402641"/>
              </a:tblGrid>
              <a:tr h="1075623">
                <a:tc>
                  <a:txBody>
                    <a:bodyPr/>
                    <a:lstStyle/>
                    <a:p>
                      <a:pPr algn="ctr"/>
                      <a:endParaRPr lang="en-US" sz="2000" b="1" dirty="0" smtClean="0">
                        <a:latin typeface="Arial"/>
                        <a:cs typeface="Arial"/>
                      </a:endParaRPr>
                    </a:p>
                    <a:p>
                      <a:pPr algn="ctr"/>
                      <a:r>
                        <a:rPr lang="en-US" sz="2000" b="1" dirty="0" smtClean="0">
                          <a:latin typeface="Arial"/>
                          <a:cs typeface="Arial"/>
                        </a:rPr>
                        <a:t>T</a:t>
                      </a:r>
                    </a:p>
                  </a:txBody>
                  <a:tcPr/>
                </a:tc>
                <a:tc>
                  <a:txBody>
                    <a:bodyPr/>
                    <a:lstStyle/>
                    <a:p>
                      <a:pPr algn="ctr"/>
                      <a:r>
                        <a:rPr lang="en-US" sz="1800" b="1" dirty="0" smtClean="0">
                          <a:latin typeface="Arial"/>
                          <a:cs typeface="Arial"/>
                        </a:rPr>
                        <a:t>s</a:t>
                      </a:r>
                      <a:r>
                        <a:rPr lang="en-US" sz="1800" b="1" baseline="0" dirty="0" smtClean="0">
                          <a:latin typeface="Arial"/>
                          <a:cs typeface="Arial"/>
                        </a:rPr>
                        <a:t> </a:t>
                      </a:r>
                      <a:r>
                        <a:rPr lang="en-US" sz="1800" b="0" baseline="0" dirty="0" smtClean="0">
                          <a:latin typeface="Arial"/>
                          <a:cs typeface="Arial"/>
                        </a:rPr>
                        <a:t>(</a:t>
                      </a:r>
                      <a:r>
                        <a:rPr lang="en-US" sz="1800" b="0" dirty="0" smtClean="0">
                          <a:latin typeface="Arial"/>
                          <a:cs typeface="Arial"/>
                        </a:rPr>
                        <a:t>Shared path length from root)</a:t>
                      </a:r>
                    </a:p>
                  </a:txBody>
                  <a:tcPr/>
                </a:tc>
                <a:tc>
                  <a:txBody>
                    <a:bodyPr/>
                    <a:lstStyle/>
                    <a:p>
                      <a:pPr algn="ctr"/>
                      <a:endParaRPr lang="en-US" sz="1800" b="1" dirty="0" smtClean="0">
                        <a:latin typeface="Arial"/>
                        <a:cs typeface="Arial"/>
                      </a:endParaRPr>
                    </a:p>
                    <a:p>
                      <a:pPr algn="ctr"/>
                      <a:r>
                        <a:rPr lang="en-US" sz="1800" b="1" dirty="0" smtClean="0">
                          <a:latin typeface="Arial"/>
                          <a:cs typeface="Arial"/>
                        </a:rPr>
                        <a:t>s</a:t>
                      </a:r>
                      <a:endParaRPr lang="en-US" sz="2000" b="1" dirty="0" smtClean="0">
                        <a:latin typeface="Arial"/>
                        <a:cs typeface="Arial"/>
                      </a:endParaRPr>
                    </a:p>
                  </a:txBody>
                  <a:tcPr/>
                </a:tc>
              </a:tr>
              <a:tr h="1090562">
                <a:tc>
                  <a:txBody>
                    <a:bodyPr/>
                    <a:lstStyle/>
                    <a:p>
                      <a:pPr algn="ctr"/>
                      <a:endParaRPr lang="en-US" sz="2000" b="1" dirty="0" smtClean="0">
                        <a:latin typeface="Arial"/>
                        <a:cs typeface="Arial"/>
                      </a:endParaRPr>
                    </a:p>
                    <a:p>
                      <a:pPr algn="ctr"/>
                      <a:r>
                        <a:rPr lang="en-US" sz="2000" b="1" dirty="0" smtClean="0">
                          <a:latin typeface="Arial"/>
                          <a:cs typeface="Arial"/>
                        </a:rPr>
                        <a:t>s</a:t>
                      </a:r>
                    </a:p>
                  </a:txBody>
                  <a:tcPr/>
                </a:tc>
                <a:tc>
                  <a:txBody>
                    <a:bodyPr/>
                    <a:lstStyle/>
                    <a:p>
                      <a:pPr algn="ctr"/>
                      <a:endParaRPr lang="en-US" sz="2000" b="1" dirty="0" smtClean="0">
                        <a:latin typeface="Arial"/>
                        <a:cs typeface="Arial"/>
                      </a:endParaRPr>
                    </a:p>
                    <a:p>
                      <a:pPr algn="ctr"/>
                      <a:r>
                        <a:rPr lang="en-US" sz="2000" b="1" dirty="0" smtClean="0">
                          <a:latin typeface="Arial"/>
                          <a:cs typeface="Arial"/>
                        </a:rPr>
                        <a:t>T</a:t>
                      </a:r>
                    </a:p>
                  </a:txBody>
                  <a:tcPr/>
                </a:tc>
                <a:tc>
                  <a:txBody>
                    <a:bodyPr/>
                    <a:lstStyle/>
                    <a:p>
                      <a:pPr algn="ctr"/>
                      <a:endParaRPr lang="en-US" sz="1800" b="1" dirty="0" smtClean="0">
                        <a:latin typeface="Arial"/>
                        <a:cs typeface="Arial"/>
                      </a:endParaRPr>
                    </a:p>
                    <a:p>
                      <a:pPr algn="ctr"/>
                      <a:r>
                        <a:rPr lang="en-US" sz="1800" b="1" dirty="0" smtClean="0">
                          <a:latin typeface="Arial"/>
                          <a:cs typeface="Arial"/>
                        </a:rPr>
                        <a:t>s</a:t>
                      </a:r>
                      <a:endParaRPr lang="en-US" sz="2000" b="1" dirty="0" smtClean="0">
                        <a:latin typeface="Arial"/>
                        <a:cs typeface="Arial"/>
                      </a:endParaRPr>
                    </a:p>
                  </a:txBody>
                  <a:tcPr/>
                </a:tc>
              </a:tr>
              <a:tr h="1090562">
                <a:tc>
                  <a:txBody>
                    <a:bodyPr/>
                    <a:lstStyle/>
                    <a:p>
                      <a:pPr algn="ctr"/>
                      <a:endParaRPr lang="en-US" sz="1800" b="1" dirty="0" smtClean="0">
                        <a:latin typeface="Arial"/>
                        <a:cs typeface="Arial"/>
                      </a:endParaRPr>
                    </a:p>
                    <a:p>
                      <a:pPr algn="ctr"/>
                      <a:r>
                        <a:rPr lang="en-US" sz="1800" b="1" dirty="0" smtClean="0">
                          <a:latin typeface="Arial"/>
                          <a:cs typeface="Arial"/>
                        </a:rPr>
                        <a:t>s</a:t>
                      </a:r>
                    </a:p>
                  </a:txBody>
                  <a:tcPr/>
                </a:tc>
                <a:tc>
                  <a:txBody>
                    <a:bodyPr/>
                    <a:lstStyle/>
                    <a:p>
                      <a:pPr algn="ctr"/>
                      <a:endParaRPr lang="en-US" sz="1800" b="1" dirty="0" smtClean="0">
                        <a:latin typeface="Arial"/>
                        <a:cs typeface="Arial"/>
                      </a:endParaRPr>
                    </a:p>
                    <a:p>
                      <a:pPr algn="ctr"/>
                      <a:r>
                        <a:rPr lang="en-US" sz="1800" b="1" dirty="0" smtClean="0">
                          <a:latin typeface="Arial"/>
                          <a:cs typeface="Arial"/>
                        </a:rPr>
                        <a:t>s</a:t>
                      </a:r>
                    </a:p>
                  </a:txBody>
                  <a:tcPr/>
                </a:tc>
                <a:tc>
                  <a:txBody>
                    <a:bodyPr/>
                    <a:lstStyle/>
                    <a:p>
                      <a:pPr algn="ctr"/>
                      <a:endParaRPr lang="en-US" sz="2000" b="1" dirty="0" smtClean="0">
                        <a:latin typeface="Arial"/>
                        <a:cs typeface="Arial"/>
                      </a:endParaRPr>
                    </a:p>
                    <a:p>
                      <a:pPr algn="ctr"/>
                      <a:r>
                        <a:rPr lang="en-US" sz="2000" b="1" dirty="0" smtClean="0">
                          <a:latin typeface="Arial"/>
                          <a:cs typeface="Arial"/>
                        </a:rPr>
                        <a:t>T</a:t>
                      </a:r>
                    </a:p>
                  </a:txBody>
                  <a:tcPr/>
                </a:tc>
              </a:tr>
            </a:tbl>
          </a:graphicData>
        </a:graphic>
      </p:graphicFrame>
    </p:spTree>
    <p:extLst>
      <p:ext uri="{BB962C8B-B14F-4D97-AF65-F5344CB8AC3E}">
        <p14:creationId xmlns:p14="http://schemas.microsoft.com/office/powerpoint/2010/main" val="41172793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fontScale="90000"/>
          </a:bodyPr>
          <a:lstStyle/>
          <a:p>
            <a:r>
              <a:rPr lang="en-US" b="1" dirty="0" smtClean="0">
                <a:solidFill>
                  <a:schemeClr val="bg1"/>
                </a:solidFill>
                <a:latin typeface="Arial"/>
                <a:cs typeface="Arial"/>
              </a:rPr>
              <a:t>Brownian motion on a phylogeny</a:t>
            </a:r>
            <a:endParaRPr lang="en-US" sz="3600" b="1" dirty="0">
              <a:solidFill>
                <a:schemeClr val="bg1"/>
              </a:solidFill>
              <a:latin typeface="Arial"/>
              <a:cs typeface="Arial"/>
            </a:endParaRPr>
          </a:p>
        </p:txBody>
      </p:sp>
      <p:cxnSp>
        <p:nvCxnSpPr>
          <p:cNvPr id="6" name="Straight Connector 5"/>
          <p:cNvCxnSpPr/>
          <p:nvPr/>
        </p:nvCxnSpPr>
        <p:spPr>
          <a:xfrm flipH="1">
            <a:off x="2418249" y="3563431"/>
            <a:ext cx="68001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2418249" y="4648853"/>
            <a:ext cx="680018"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18614" y="5805846"/>
            <a:ext cx="268811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444879" y="3563433"/>
            <a:ext cx="1" cy="108542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36871" y="4128848"/>
            <a:ext cx="696" cy="1693932"/>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418614" y="4143679"/>
            <a:ext cx="202626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2"/>
          <a:stretch>
            <a:fillRect/>
          </a:stretch>
        </p:blipFill>
        <p:spPr>
          <a:xfrm>
            <a:off x="3179630" y="3026067"/>
            <a:ext cx="1417766" cy="1038643"/>
          </a:xfrm>
          <a:prstGeom prst="rect">
            <a:avLst/>
          </a:prstGeom>
        </p:spPr>
      </p:pic>
      <p:pic>
        <p:nvPicPr>
          <p:cNvPr id="13" name="Picture 12"/>
          <p:cNvPicPr>
            <a:picLocks noChangeAspect="1"/>
          </p:cNvPicPr>
          <p:nvPr/>
        </p:nvPicPr>
        <p:blipFill>
          <a:blip r:embed="rId3"/>
          <a:stretch>
            <a:fillRect/>
          </a:stretch>
        </p:blipFill>
        <p:spPr>
          <a:xfrm>
            <a:off x="3179630" y="4128848"/>
            <a:ext cx="1417766" cy="1029048"/>
          </a:xfrm>
          <a:prstGeom prst="rect">
            <a:avLst/>
          </a:prstGeom>
        </p:spPr>
      </p:pic>
      <p:pic>
        <p:nvPicPr>
          <p:cNvPr id="14" name="Picture 13"/>
          <p:cNvPicPr>
            <a:picLocks noChangeAspect="1"/>
          </p:cNvPicPr>
          <p:nvPr/>
        </p:nvPicPr>
        <p:blipFill>
          <a:blip r:embed="rId4"/>
          <a:stretch>
            <a:fillRect/>
          </a:stretch>
        </p:blipFill>
        <p:spPr>
          <a:xfrm>
            <a:off x="3184044" y="5241578"/>
            <a:ext cx="1413352" cy="1041236"/>
          </a:xfrm>
          <a:prstGeom prst="rect">
            <a:avLst/>
          </a:prstGeom>
        </p:spPr>
      </p:pic>
      <p:sp>
        <p:nvSpPr>
          <p:cNvPr id="15" name="TextBox 14"/>
          <p:cNvSpPr txBox="1"/>
          <p:nvPr/>
        </p:nvSpPr>
        <p:spPr>
          <a:xfrm>
            <a:off x="2528831" y="3167242"/>
            <a:ext cx="440533" cy="369332"/>
          </a:xfrm>
          <a:prstGeom prst="rect">
            <a:avLst/>
          </a:prstGeom>
          <a:noFill/>
        </p:spPr>
        <p:txBody>
          <a:bodyPr wrap="none" rtlCol="0">
            <a:spAutoFit/>
          </a:bodyPr>
          <a:lstStyle/>
          <a:p>
            <a:r>
              <a:rPr lang="en-US" dirty="0" smtClean="0">
                <a:latin typeface="Arial"/>
                <a:cs typeface="Arial"/>
              </a:rPr>
              <a:t>1 my </a:t>
            </a:r>
            <a:endParaRPr lang="en-US" dirty="0">
              <a:latin typeface="Arial"/>
              <a:cs typeface="Arial"/>
            </a:endParaRPr>
          </a:p>
        </p:txBody>
      </p:sp>
      <p:sp>
        <p:nvSpPr>
          <p:cNvPr id="16" name="TextBox 15"/>
          <p:cNvSpPr txBox="1"/>
          <p:nvPr/>
        </p:nvSpPr>
        <p:spPr>
          <a:xfrm>
            <a:off x="1183668" y="3780305"/>
            <a:ext cx="440533" cy="369332"/>
          </a:xfrm>
          <a:prstGeom prst="rect">
            <a:avLst/>
          </a:prstGeom>
          <a:noFill/>
        </p:spPr>
        <p:txBody>
          <a:bodyPr wrap="none" rtlCol="0">
            <a:spAutoFit/>
          </a:bodyPr>
          <a:lstStyle/>
          <a:p>
            <a:r>
              <a:rPr lang="en-US" dirty="0">
                <a:latin typeface="Arial"/>
                <a:cs typeface="Arial"/>
              </a:rPr>
              <a:t>4</a:t>
            </a:r>
            <a:r>
              <a:rPr lang="en-US" dirty="0" smtClean="0">
                <a:latin typeface="Arial"/>
                <a:cs typeface="Arial"/>
              </a:rPr>
              <a:t> my </a:t>
            </a:r>
            <a:endParaRPr lang="en-US" dirty="0">
              <a:latin typeface="Arial"/>
              <a:cs typeface="Arial"/>
            </a:endParaRPr>
          </a:p>
        </p:txBody>
      </p:sp>
      <p:sp>
        <p:nvSpPr>
          <p:cNvPr id="17" name="TextBox 16"/>
          <p:cNvSpPr txBox="1"/>
          <p:nvPr/>
        </p:nvSpPr>
        <p:spPr>
          <a:xfrm>
            <a:off x="1227236" y="5436514"/>
            <a:ext cx="440533" cy="369332"/>
          </a:xfrm>
          <a:prstGeom prst="rect">
            <a:avLst/>
          </a:prstGeom>
          <a:noFill/>
        </p:spPr>
        <p:txBody>
          <a:bodyPr wrap="none" rtlCol="0">
            <a:spAutoFit/>
          </a:bodyPr>
          <a:lstStyle/>
          <a:p>
            <a:r>
              <a:rPr lang="en-US" dirty="0" smtClean="0">
                <a:latin typeface="Arial"/>
                <a:cs typeface="Arial"/>
              </a:rPr>
              <a:t>5 my </a:t>
            </a:r>
            <a:endParaRPr lang="en-US" dirty="0">
              <a:latin typeface="Arial"/>
              <a:cs typeface="Arial"/>
            </a:endParaRPr>
          </a:p>
        </p:txBody>
      </p:sp>
      <p:pic>
        <p:nvPicPr>
          <p:cNvPr id="18" name="Picture 17"/>
          <p:cNvPicPr>
            <a:picLocks noChangeAspect="1"/>
          </p:cNvPicPr>
          <p:nvPr/>
        </p:nvPicPr>
        <p:blipFill>
          <a:blip r:embed="rId2"/>
          <a:stretch>
            <a:fillRect/>
          </a:stretch>
        </p:blipFill>
        <p:spPr>
          <a:xfrm>
            <a:off x="4698994" y="1866135"/>
            <a:ext cx="1417766" cy="1045982"/>
          </a:xfrm>
          <a:prstGeom prst="rect">
            <a:avLst/>
          </a:prstGeom>
        </p:spPr>
      </p:pic>
      <p:pic>
        <p:nvPicPr>
          <p:cNvPr id="19" name="Picture 18"/>
          <p:cNvPicPr>
            <a:picLocks noChangeAspect="1"/>
          </p:cNvPicPr>
          <p:nvPr/>
        </p:nvPicPr>
        <p:blipFill>
          <a:blip r:embed="rId3"/>
          <a:stretch>
            <a:fillRect/>
          </a:stretch>
        </p:blipFill>
        <p:spPr>
          <a:xfrm>
            <a:off x="6109090" y="1866135"/>
            <a:ext cx="1417766" cy="1045982"/>
          </a:xfrm>
          <a:prstGeom prst="rect">
            <a:avLst/>
          </a:prstGeom>
        </p:spPr>
      </p:pic>
      <p:pic>
        <p:nvPicPr>
          <p:cNvPr id="20" name="Picture 19"/>
          <p:cNvPicPr>
            <a:picLocks noChangeAspect="1"/>
          </p:cNvPicPr>
          <p:nvPr/>
        </p:nvPicPr>
        <p:blipFill>
          <a:blip r:embed="rId4"/>
          <a:stretch>
            <a:fillRect/>
          </a:stretch>
        </p:blipFill>
        <p:spPr>
          <a:xfrm>
            <a:off x="7527434" y="1870881"/>
            <a:ext cx="1413352" cy="1041236"/>
          </a:xfrm>
          <a:prstGeom prst="rect">
            <a:avLst/>
          </a:prstGeom>
        </p:spPr>
      </p:pic>
      <p:sp>
        <p:nvSpPr>
          <p:cNvPr id="22" name="TextBox 21"/>
          <p:cNvSpPr txBox="1"/>
          <p:nvPr/>
        </p:nvSpPr>
        <p:spPr>
          <a:xfrm>
            <a:off x="242838" y="2169068"/>
            <a:ext cx="4222129" cy="461665"/>
          </a:xfrm>
          <a:prstGeom prst="rect">
            <a:avLst/>
          </a:prstGeom>
          <a:noFill/>
        </p:spPr>
        <p:txBody>
          <a:bodyPr wrap="none" rtlCol="0">
            <a:spAutoFit/>
          </a:bodyPr>
          <a:lstStyle/>
          <a:p>
            <a:r>
              <a:rPr lang="en-US" sz="2400" b="1" dirty="0" smtClean="0">
                <a:latin typeface="Arial"/>
                <a:cs typeface="Arial"/>
              </a:rPr>
              <a:t>Variance-Covariance matrix</a:t>
            </a:r>
            <a:endParaRPr lang="en-US" sz="2400" b="1" dirty="0">
              <a:latin typeface="Arial"/>
              <a:cs typeface="Arial"/>
            </a:endParaRPr>
          </a:p>
        </p:txBody>
      </p:sp>
      <p:sp>
        <p:nvSpPr>
          <p:cNvPr id="23" name="Right Brace 22"/>
          <p:cNvSpPr/>
          <p:nvPr/>
        </p:nvSpPr>
        <p:spPr>
          <a:xfrm rot="5400000">
            <a:off x="1546500" y="4722580"/>
            <a:ext cx="432346" cy="2688119"/>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1624201" y="6250001"/>
            <a:ext cx="325730" cy="369332"/>
          </a:xfrm>
          <a:prstGeom prst="rect">
            <a:avLst/>
          </a:prstGeom>
          <a:noFill/>
        </p:spPr>
        <p:txBody>
          <a:bodyPr wrap="none" rtlCol="0">
            <a:spAutoFit/>
          </a:bodyPr>
          <a:lstStyle/>
          <a:p>
            <a:r>
              <a:rPr lang="en-US" b="1" dirty="0" smtClean="0">
                <a:latin typeface="Arial"/>
                <a:cs typeface="Arial"/>
              </a:rPr>
              <a:t>T</a:t>
            </a:r>
            <a:endParaRPr lang="en-US" b="1" dirty="0">
              <a:latin typeface="Arial"/>
              <a:cs typeface="Arial"/>
            </a:endParaRPr>
          </a:p>
        </p:txBody>
      </p:sp>
      <p:graphicFrame>
        <p:nvGraphicFramePr>
          <p:cNvPr id="25" name="Table 24"/>
          <p:cNvGraphicFramePr>
            <a:graphicFrameLocks noGrp="1"/>
          </p:cNvGraphicFramePr>
          <p:nvPr>
            <p:extLst>
              <p:ext uri="{D42A27DB-BD31-4B8C-83A1-F6EECF244321}">
                <p14:modId xmlns:p14="http://schemas.microsoft.com/office/powerpoint/2010/main" val="2259587998"/>
              </p:ext>
            </p:extLst>
          </p:nvPr>
        </p:nvGraphicFramePr>
        <p:xfrm>
          <a:off x="4724396" y="3026066"/>
          <a:ext cx="4207923" cy="3256747"/>
        </p:xfrm>
        <a:graphic>
          <a:graphicData uri="http://schemas.openxmlformats.org/drawingml/2006/table">
            <a:tbl>
              <a:tblPr firstRow="1" bandRow="1">
                <a:tableStyleId>{5940675A-B579-460E-94D1-54222C63F5DA}</a:tableStyleId>
              </a:tblPr>
              <a:tblGrid>
                <a:gridCol w="1402641"/>
                <a:gridCol w="1402641"/>
                <a:gridCol w="1402641"/>
              </a:tblGrid>
              <a:tr h="1075623">
                <a:tc>
                  <a:txBody>
                    <a:bodyPr/>
                    <a:lstStyle/>
                    <a:p>
                      <a:pPr algn="ctr"/>
                      <a:endParaRPr lang="en-US" sz="2000" b="1" dirty="0" smtClean="0">
                        <a:latin typeface="Arial"/>
                        <a:cs typeface="Arial"/>
                      </a:endParaRPr>
                    </a:p>
                    <a:p>
                      <a:pPr algn="ctr"/>
                      <a:r>
                        <a:rPr lang="en-US" sz="2000" b="1" dirty="0" smtClean="0">
                          <a:latin typeface="Arial"/>
                          <a:cs typeface="Arial"/>
                        </a:rPr>
                        <a:t>5</a:t>
                      </a:r>
                    </a:p>
                  </a:txBody>
                  <a:tcPr/>
                </a:tc>
                <a:tc>
                  <a:txBody>
                    <a:bodyPr/>
                    <a:lstStyle/>
                    <a:p>
                      <a:pPr algn="ctr"/>
                      <a:r>
                        <a:rPr lang="en-US" sz="1800" b="1" dirty="0" smtClean="0">
                          <a:solidFill>
                            <a:srgbClr val="FF0000"/>
                          </a:solidFill>
                          <a:latin typeface="Arial"/>
                          <a:cs typeface="Arial"/>
                        </a:rPr>
                        <a:t>s</a:t>
                      </a:r>
                      <a:r>
                        <a:rPr lang="en-US" sz="1800" b="1" baseline="0" dirty="0" smtClean="0">
                          <a:solidFill>
                            <a:srgbClr val="FF0000"/>
                          </a:solidFill>
                          <a:latin typeface="Arial"/>
                          <a:cs typeface="Arial"/>
                        </a:rPr>
                        <a:t> </a:t>
                      </a:r>
                      <a:r>
                        <a:rPr lang="en-US" sz="1800" b="0" baseline="0" dirty="0" smtClean="0">
                          <a:solidFill>
                            <a:srgbClr val="FF0000"/>
                          </a:solidFill>
                          <a:latin typeface="Arial"/>
                          <a:cs typeface="Arial"/>
                        </a:rPr>
                        <a:t>(</a:t>
                      </a:r>
                      <a:r>
                        <a:rPr lang="en-US" sz="1800" b="0" dirty="0" smtClean="0">
                          <a:solidFill>
                            <a:srgbClr val="FF0000"/>
                          </a:solidFill>
                          <a:latin typeface="Arial"/>
                          <a:cs typeface="Arial"/>
                        </a:rPr>
                        <a:t>Shared path length from root)</a:t>
                      </a:r>
                    </a:p>
                  </a:txBody>
                  <a:tcPr/>
                </a:tc>
                <a:tc>
                  <a:txBody>
                    <a:bodyPr/>
                    <a:lstStyle/>
                    <a:p>
                      <a:pPr algn="ctr"/>
                      <a:endParaRPr lang="en-US" sz="1800" b="1" dirty="0" smtClean="0">
                        <a:latin typeface="Arial"/>
                        <a:cs typeface="Arial"/>
                      </a:endParaRPr>
                    </a:p>
                    <a:p>
                      <a:pPr algn="ctr"/>
                      <a:r>
                        <a:rPr lang="en-US" sz="1800" b="1" dirty="0" smtClean="0">
                          <a:latin typeface="Arial"/>
                          <a:cs typeface="Arial"/>
                        </a:rPr>
                        <a:t>s</a:t>
                      </a:r>
                      <a:endParaRPr lang="en-US" sz="2000" b="1" dirty="0" smtClean="0">
                        <a:latin typeface="Arial"/>
                        <a:cs typeface="Arial"/>
                      </a:endParaRPr>
                    </a:p>
                  </a:txBody>
                  <a:tcPr/>
                </a:tc>
              </a:tr>
              <a:tr h="1090562">
                <a:tc>
                  <a:txBody>
                    <a:bodyPr/>
                    <a:lstStyle/>
                    <a:p>
                      <a:pPr algn="ctr"/>
                      <a:endParaRPr lang="en-US" sz="2000" b="1" dirty="0" smtClean="0">
                        <a:latin typeface="Arial"/>
                        <a:cs typeface="Arial"/>
                      </a:endParaRPr>
                    </a:p>
                    <a:p>
                      <a:pPr algn="ctr"/>
                      <a:r>
                        <a:rPr lang="en-US" sz="2000" b="1" dirty="0" smtClean="0">
                          <a:solidFill>
                            <a:srgbClr val="FF0000"/>
                          </a:solidFill>
                          <a:latin typeface="Arial"/>
                          <a:cs typeface="Arial"/>
                        </a:rPr>
                        <a:t>s</a:t>
                      </a:r>
                    </a:p>
                  </a:txBody>
                  <a:tcPr/>
                </a:tc>
                <a:tc>
                  <a:txBody>
                    <a:bodyPr/>
                    <a:lstStyle/>
                    <a:p>
                      <a:pPr algn="ctr"/>
                      <a:endParaRPr lang="en-US" sz="2000" b="1" dirty="0" smtClean="0">
                        <a:latin typeface="Arial"/>
                        <a:cs typeface="Arial"/>
                      </a:endParaRPr>
                    </a:p>
                    <a:p>
                      <a:pPr algn="ctr"/>
                      <a:r>
                        <a:rPr lang="en-US" sz="2000" b="1" dirty="0" smtClean="0">
                          <a:latin typeface="Arial"/>
                          <a:cs typeface="Arial"/>
                        </a:rPr>
                        <a:t>5</a:t>
                      </a:r>
                    </a:p>
                  </a:txBody>
                  <a:tcPr/>
                </a:tc>
                <a:tc>
                  <a:txBody>
                    <a:bodyPr/>
                    <a:lstStyle/>
                    <a:p>
                      <a:pPr algn="ctr"/>
                      <a:endParaRPr lang="en-US" sz="1800" b="1" dirty="0" smtClean="0">
                        <a:latin typeface="Arial"/>
                        <a:cs typeface="Arial"/>
                      </a:endParaRPr>
                    </a:p>
                    <a:p>
                      <a:pPr algn="ctr"/>
                      <a:r>
                        <a:rPr lang="en-US" sz="1800" b="1" dirty="0" smtClean="0">
                          <a:latin typeface="Arial"/>
                          <a:cs typeface="Arial"/>
                        </a:rPr>
                        <a:t>s</a:t>
                      </a:r>
                      <a:endParaRPr lang="en-US" sz="2000" b="1" dirty="0" smtClean="0">
                        <a:latin typeface="Arial"/>
                        <a:cs typeface="Arial"/>
                      </a:endParaRPr>
                    </a:p>
                  </a:txBody>
                  <a:tcPr/>
                </a:tc>
              </a:tr>
              <a:tr h="1090562">
                <a:tc>
                  <a:txBody>
                    <a:bodyPr/>
                    <a:lstStyle/>
                    <a:p>
                      <a:pPr algn="ctr"/>
                      <a:endParaRPr lang="en-US" sz="1800" b="1" dirty="0" smtClean="0">
                        <a:latin typeface="Arial"/>
                        <a:cs typeface="Arial"/>
                      </a:endParaRPr>
                    </a:p>
                    <a:p>
                      <a:pPr algn="ctr"/>
                      <a:r>
                        <a:rPr lang="en-US" sz="1800" b="1" dirty="0" smtClean="0">
                          <a:latin typeface="Arial"/>
                          <a:cs typeface="Arial"/>
                        </a:rPr>
                        <a:t>s</a:t>
                      </a:r>
                    </a:p>
                  </a:txBody>
                  <a:tcPr/>
                </a:tc>
                <a:tc>
                  <a:txBody>
                    <a:bodyPr/>
                    <a:lstStyle/>
                    <a:p>
                      <a:pPr algn="ctr"/>
                      <a:endParaRPr lang="en-US" sz="1800" b="1" dirty="0" smtClean="0">
                        <a:latin typeface="Arial"/>
                        <a:cs typeface="Arial"/>
                      </a:endParaRPr>
                    </a:p>
                    <a:p>
                      <a:pPr algn="ctr"/>
                      <a:r>
                        <a:rPr lang="en-US" sz="1800" b="1" dirty="0" smtClean="0">
                          <a:latin typeface="Arial"/>
                          <a:cs typeface="Arial"/>
                        </a:rPr>
                        <a:t>s</a:t>
                      </a:r>
                    </a:p>
                  </a:txBody>
                  <a:tcPr/>
                </a:tc>
                <a:tc>
                  <a:txBody>
                    <a:bodyPr/>
                    <a:lstStyle/>
                    <a:p>
                      <a:pPr algn="ctr"/>
                      <a:endParaRPr lang="en-US" sz="2000" b="1" dirty="0" smtClean="0">
                        <a:latin typeface="Arial"/>
                        <a:cs typeface="Arial"/>
                      </a:endParaRPr>
                    </a:p>
                    <a:p>
                      <a:pPr algn="ctr"/>
                      <a:r>
                        <a:rPr lang="en-US" sz="2000" b="1" dirty="0" smtClean="0">
                          <a:latin typeface="Arial"/>
                          <a:cs typeface="Arial"/>
                        </a:rPr>
                        <a:t>5</a:t>
                      </a:r>
                    </a:p>
                  </a:txBody>
                  <a:tcPr/>
                </a:tc>
              </a:tr>
            </a:tbl>
          </a:graphicData>
        </a:graphic>
      </p:graphicFrame>
    </p:spTree>
    <p:extLst>
      <p:ext uri="{BB962C8B-B14F-4D97-AF65-F5344CB8AC3E}">
        <p14:creationId xmlns:p14="http://schemas.microsoft.com/office/powerpoint/2010/main" val="33967875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fontScale="90000"/>
          </a:bodyPr>
          <a:lstStyle/>
          <a:p>
            <a:r>
              <a:rPr lang="en-US" b="1" dirty="0" smtClean="0">
                <a:solidFill>
                  <a:schemeClr val="bg1"/>
                </a:solidFill>
                <a:latin typeface="Arial"/>
                <a:cs typeface="Arial"/>
              </a:rPr>
              <a:t>Brownian motion on a phylogeny</a:t>
            </a:r>
            <a:endParaRPr lang="en-US" sz="3600" b="1" dirty="0">
              <a:solidFill>
                <a:schemeClr val="bg1"/>
              </a:solidFill>
              <a:latin typeface="Arial"/>
              <a:cs typeface="Arial"/>
            </a:endParaRPr>
          </a:p>
        </p:txBody>
      </p:sp>
      <p:cxnSp>
        <p:nvCxnSpPr>
          <p:cNvPr id="6" name="Straight Connector 5"/>
          <p:cNvCxnSpPr/>
          <p:nvPr/>
        </p:nvCxnSpPr>
        <p:spPr>
          <a:xfrm flipH="1">
            <a:off x="2418249" y="3563431"/>
            <a:ext cx="680017"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2418249" y="4648853"/>
            <a:ext cx="680018"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18614" y="5805846"/>
            <a:ext cx="268811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444879" y="3563433"/>
            <a:ext cx="1" cy="108542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36871" y="4128848"/>
            <a:ext cx="696" cy="1693932"/>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418614" y="4143679"/>
            <a:ext cx="2026266"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2"/>
          <a:stretch>
            <a:fillRect/>
          </a:stretch>
        </p:blipFill>
        <p:spPr>
          <a:xfrm>
            <a:off x="3179630" y="3026067"/>
            <a:ext cx="1417766" cy="1038643"/>
          </a:xfrm>
          <a:prstGeom prst="rect">
            <a:avLst/>
          </a:prstGeom>
        </p:spPr>
      </p:pic>
      <p:pic>
        <p:nvPicPr>
          <p:cNvPr id="13" name="Picture 12"/>
          <p:cNvPicPr>
            <a:picLocks noChangeAspect="1"/>
          </p:cNvPicPr>
          <p:nvPr/>
        </p:nvPicPr>
        <p:blipFill>
          <a:blip r:embed="rId3"/>
          <a:stretch>
            <a:fillRect/>
          </a:stretch>
        </p:blipFill>
        <p:spPr>
          <a:xfrm>
            <a:off x="3179630" y="4128848"/>
            <a:ext cx="1417766" cy="1029048"/>
          </a:xfrm>
          <a:prstGeom prst="rect">
            <a:avLst/>
          </a:prstGeom>
        </p:spPr>
      </p:pic>
      <p:pic>
        <p:nvPicPr>
          <p:cNvPr id="14" name="Picture 13"/>
          <p:cNvPicPr>
            <a:picLocks noChangeAspect="1"/>
          </p:cNvPicPr>
          <p:nvPr/>
        </p:nvPicPr>
        <p:blipFill>
          <a:blip r:embed="rId4"/>
          <a:stretch>
            <a:fillRect/>
          </a:stretch>
        </p:blipFill>
        <p:spPr>
          <a:xfrm>
            <a:off x="3184044" y="5241578"/>
            <a:ext cx="1413352" cy="1041236"/>
          </a:xfrm>
          <a:prstGeom prst="rect">
            <a:avLst/>
          </a:prstGeom>
        </p:spPr>
      </p:pic>
      <p:sp>
        <p:nvSpPr>
          <p:cNvPr id="15" name="TextBox 14"/>
          <p:cNvSpPr txBox="1"/>
          <p:nvPr/>
        </p:nvSpPr>
        <p:spPr>
          <a:xfrm>
            <a:off x="2528831" y="3167242"/>
            <a:ext cx="440533" cy="369332"/>
          </a:xfrm>
          <a:prstGeom prst="rect">
            <a:avLst/>
          </a:prstGeom>
          <a:noFill/>
        </p:spPr>
        <p:txBody>
          <a:bodyPr wrap="none" rtlCol="0">
            <a:spAutoFit/>
          </a:bodyPr>
          <a:lstStyle/>
          <a:p>
            <a:r>
              <a:rPr lang="en-US" dirty="0" smtClean="0">
                <a:latin typeface="Arial"/>
                <a:cs typeface="Arial"/>
              </a:rPr>
              <a:t>1 my </a:t>
            </a:r>
            <a:endParaRPr lang="en-US" dirty="0">
              <a:latin typeface="Arial"/>
              <a:cs typeface="Arial"/>
            </a:endParaRPr>
          </a:p>
        </p:txBody>
      </p:sp>
      <p:sp>
        <p:nvSpPr>
          <p:cNvPr id="16" name="TextBox 15"/>
          <p:cNvSpPr txBox="1"/>
          <p:nvPr/>
        </p:nvSpPr>
        <p:spPr>
          <a:xfrm>
            <a:off x="1183668" y="3780305"/>
            <a:ext cx="440533" cy="369332"/>
          </a:xfrm>
          <a:prstGeom prst="rect">
            <a:avLst/>
          </a:prstGeom>
          <a:noFill/>
        </p:spPr>
        <p:txBody>
          <a:bodyPr wrap="none" rtlCol="0">
            <a:spAutoFit/>
          </a:bodyPr>
          <a:lstStyle/>
          <a:p>
            <a:r>
              <a:rPr lang="en-US" dirty="0">
                <a:latin typeface="Arial"/>
                <a:cs typeface="Arial"/>
              </a:rPr>
              <a:t>4</a:t>
            </a:r>
            <a:r>
              <a:rPr lang="en-US" dirty="0" smtClean="0">
                <a:latin typeface="Arial"/>
                <a:cs typeface="Arial"/>
              </a:rPr>
              <a:t> my </a:t>
            </a:r>
            <a:endParaRPr lang="en-US" dirty="0">
              <a:latin typeface="Arial"/>
              <a:cs typeface="Arial"/>
            </a:endParaRPr>
          </a:p>
        </p:txBody>
      </p:sp>
      <p:sp>
        <p:nvSpPr>
          <p:cNvPr id="17" name="TextBox 16"/>
          <p:cNvSpPr txBox="1"/>
          <p:nvPr/>
        </p:nvSpPr>
        <p:spPr>
          <a:xfrm>
            <a:off x="1227236" y="5436514"/>
            <a:ext cx="440533" cy="369332"/>
          </a:xfrm>
          <a:prstGeom prst="rect">
            <a:avLst/>
          </a:prstGeom>
          <a:noFill/>
        </p:spPr>
        <p:txBody>
          <a:bodyPr wrap="none" rtlCol="0">
            <a:spAutoFit/>
          </a:bodyPr>
          <a:lstStyle/>
          <a:p>
            <a:r>
              <a:rPr lang="en-US" dirty="0" smtClean="0">
                <a:latin typeface="Arial"/>
                <a:cs typeface="Arial"/>
              </a:rPr>
              <a:t>5 my </a:t>
            </a:r>
            <a:endParaRPr lang="en-US" dirty="0">
              <a:latin typeface="Arial"/>
              <a:cs typeface="Arial"/>
            </a:endParaRPr>
          </a:p>
        </p:txBody>
      </p:sp>
      <p:pic>
        <p:nvPicPr>
          <p:cNvPr id="18" name="Picture 17"/>
          <p:cNvPicPr>
            <a:picLocks noChangeAspect="1"/>
          </p:cNvPicPr>
          <p:nvPr/>
        </p:nvPicPr>
        <p:blipFill>
          <a:blip r:embed="rId2"/>
          <a:stretch>
            <a:fillRect/>
          </a:stretch>
        </p:blipFill>
        <p:spPr>
          <a:xfrm>
            <a:off x="4698994" y="1866135"/>
            <a:ext cx="1417766" cy="1045982"/>
          </a:xfrm>
          <a:prstGeom prst="rect">
            <a:avLst/>
          </a:prstGeom>
        </p:spPr>
      </p:pic>
      <p:pic>
        <p:nvPicPr>
          <p:cNvPr id="19" name="Picture 18"/>
          <p:cNvPicPr>
            <a:picLocks noChangeAspect="1"/>
          </p:cNvPicPr>
          <p:nvPr/>
        </p:nvPicPr>
        <p:blipFill>
          <a:blip r:embed="rId3"/>
          <a:stretch>
            <a:fillRect/>
          </a:stretch>
        </p:blipFill>
        <p:spPr>
          <a:xfrm>
            <a:off x="6109090" y="1866135"/>
            <a:ext cx="1417766" cy="1045982"/>
          </a:xfrm>
          <a:prstGeom prst="rect">
            <a:avLst/>
          </a:prstGeom>
        </p:spPr>
      </p:pic>
      <p:pic>
        <p:nvPicPr>
          <p:cNvPr id="20" name="Picture 19"/>
          <p:cNvPicPr>
            <a:picLocks noChangeAspect="1"/>
          </p:cNvPicPr>
          <p:nvPr/>
        </p:nvPicPr>
        <p:blipFill>
          <a:blip r:embed="rId4"/>
          <a:stretch>
            <a:fillRect/>
          </a:stretch>
        </p:blipFill>
        <p:spPr>
          <a:xfrm>
            <a:off x="7527434" y="1870881"/>
            <a:ext cx="1413352" cy="104123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2539501009"/>
              </p:ext>
            </p:extLst>
          </p:nvPr>
        </p:nvGraphicFramePr>
        <p:xfrm>
          <a:off x="4724396" y="3026066"/>
          <a:ext cx="4207923" cy="3256747"/>
        </p:xfrm>
        <a:graphic>
          <a:graphicData uri="http://schemas.openxmlformats.org/drawingml/2006/table">
            <a:tbl>
              <a:tblPr firstRow="1" bandRow="1">
                <a:tableStyleId>{5940675A-B579-460E-94D1-54222C63F5DA}</a:tableStyleId>
              </a:tblPr>
              <a:tblGrid>
                <a:gridCol w="1402641"/>
                <a:gridCol w="1402641"/>
                <a:gridCol w="1402641"/>
              </a:tblGrid>
              <a:tr h="1075623">
                <a:tc>
                  <a:txBody>
                    <a:bodyPr/>
                    <a:lstStyle/>
                    <a:p>
                      <a:pPr algn="ctr"/>
                      <a:endParaRPr lang="en-US" sz="2400" b="1" dirty="0" smtClean="0">
                        <a:latin typeface="Arial"/>
                        <a:cs typeface="Arial"/>
                      </a:endParaRPr>
                    </a:p>
                    <a:p>
                      <a:pPr algn="ctr"/>
                      <a:r>
                        <a:rPr lang="en-US" sz="2400" b="1" dirty="0" smtClean="0">
                          <a:latin typeface="Arial"/>
                          <a:cs typeface="Arial"/>
                        </a:rPr>
                        <a:t>5</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4</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0</a:t>
                      </a:r>
                      <a:endParaRPr lang="en-US" sz="2400" b="1" dirty="0">
                        <a:latin typeface="Arial"/>
                        <a:cs typeface="Arial"/>
                      </a:endParaRPr>
                    </a:p>
                  </a:txBody>
                  <a:tcPr/>
                </a:tc>
              </a:tr>
              <a:tr h="1090562">
                <a:tc>
                  <a:txBody>
                    <a:bodyPr/>
                    <a:lstStyle/>
                    <a:p>
                      <a:pPr algn="ctr"/>
                      <a:endParaRPr lang="en-US" sz="2400" b="1" dirty="0" smtClean="0">
                        <a:latin typeface="Arial"/>
                        <a:cs typeface="Arial"/>
                      </a:endParaRPr>
                    </a:p>
                    <a:p>
                      <a:pPr algn="ctr"/>
                      <a:r>
                        <a:rPr lang="en-US" sz="2400" b="1" dirty="0" smtClean="0">
                          <a:latin typeface="Arial"/>
                          <a:cs typeface="Arial"/>
                        </a:rPr>
                        <a:t>4</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5</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0</a:t>
                      </a:r>
                      <a:endParaRPr lang="en-US" sz="2400" b="1" dirty="0">
                        <a:latin typeface="Arial"/>
                        <a:cs typeface="Arial"/>
                      </a:endParaRPr>
                    </a:p>
                  </a:txBody>
                  <a:tcPr/>
                </a:tc>
              </a:tr>
              <a:tr h="1090562">
                <a:tc>
                  <a:txBody>
                    <a:bodyPr/>
                    <a:lstStyle/>
                    <a:p>
                      <a:pPr algn="ctr"/>
                      <a:endParaRPr lang="en-US" sz="2400" b="1" dirty="0" smtClean="0">
                        <a:latin typeface="Arial"/>
                        <a:cs typeface="Arial"/>
                      </a:endParaRPr>
                    </a:p>
                    <a:p>
                      <a:pPr algn="ctr"/>
                      <a:r>
                        <a:rPr lang="en-US" sz="2400" b="1" dirty="0" smtClean="0">
                          <a:latin typeface="Arial"/>
                          <a:cs typeface="Arial"/>
                        </a:rPr>
                        <a:t>0</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0</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5</a:t>
                      </a:r>
                      <a:endParaRPr lang="en-US" sz="2400" b="1" dirty="0">
                        <a:latin typeface="Arial"/>
                        <a:cs typeface="Arial"/>
                      </a:endParaRPr>
                    </a:p>
                  </a:txBody>
                  <a:tcPr/>
                </a:tc>
              </a:tr>
            </a:tbl>
          </a:graphicData>
        </a:graphic>
      </p:graphicFrame>
      <p:sp>
        <p:nvSpPr>
          <p:cNvPr id="22" name="TextBox 21"/>
          <p:cNvSpPr txBox="1"/>
          <p:nvPr/>
        </p:nvSpPr>
        <p:spPr>
          <a:xfrm>
            <a:off x="242838" y="2169068"/>
            <a:ext cx="4222129" cy="461665"/>
          </a:xfrm>
          <a:prstGeom prst="rect">
            <a:avLst/>
          </a:prstGeom>
          <a:noFill/>
        </p:spPr>
        <p:txBody>
          <a:bodyPr wrap="none" rtlCol="0">
            <a:spAutoFit/>
          </a:bodyPr>
          <a:lstStyle/>
          <a:p>
            <a:r>
              <a:rPr lang="en-US" sz="2400" b="1" dirty="0" smtClean="0">
                <a:latin typeface="Arial"/>
                <a:cs typeface="Arial"/>
              </a:rPr>
              <a:t>Variance-Covariance matrix</a:t>
            </a:r>
            <a:endParaRPr lang="en-US" sz="2400" b="1" dirty="0">
              <a:latin typeface="Arial"/>
              <a:cs typeface="Arial"/>
            </a:endParaRPr>
          </a:p>
        </p:txBody>
      </p:sp>
    </p:spTree>
    <p:extLst>
      <p:ext uri="{BB962C8B-B14F-4D97-AF65-F5344CB8AC3E}">
        <p14:creationId xmlns:p14="http://schemas.microsoft.com/office/powerpoint/2010/main" val="18185919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fontScale="90000"/>
          </a:bodyPr>
          <a:lstStyle/>
          <a:p>
            <a:r>
              <a:rPr lang="en-US" b="1" dirty="0" smtClean="0">
                <a:solidFill>
                  <a:schemeClr val="bg1"/>
                </a:solidFill>
                <a:latin typeface="Arial"/>
                <a:cs typeface="Arial"/>
              </a:rPr>
              <a:t>Brownian motion on a phylogeny</a:t>
            </a:r>
            <a:endParaRPr lang="en-US" sz="3600" b="1" dirty="0">
              <a:solidFill>
                <a:schemeClr val="bg1"/>
              </a:solidFill>
              <a:latin typeface="Arial"/>
              <a:cs typeface="Arial"/>
            </a:endParaRPr>
          </a:p>
        </p:txBody>
      </p:sp>
      <p:pic>
        <p:nvPicPr>
          <p:cNvPr id="12" name="Picture 11"/>
          <p:cNvPicPr>
            <a:picLocks noChangeAspect="1"/>
          </p:cNvPicPr>
          <p:nvPr/>
        </p:nvPicPr>
        <p:blipFill>
          <a:blip r:embed="rId2"/>
          <a:stretch>
            <a:fillRect/>
          </a:stretch>
        </p:blipFill>
        <p:spPr>
          <a:xfrm>
            <a:off x="2654676" y="3026067"/>
            <a:ext cx="1417766" cy="1038643"/>
          </a:xfrm>
          <a:prstGeom prst="rect">
            <a:avLst/>
          </a:prstGeom>
        </p:spPr>
      </p:pic>
      <p:pic>
        <p:nvPicPr>
          <p:cNvPr id="13" name="Picture 12"/>
          <p:cNvPicPr>
            <a:picLocks noChangeAspect="1"/>
          </p:cNvPicPr>
          <p:nvPr/>
        </p:nvPicPr>
        <p:blipFill>
          <a:blip r:embed="rId3"/>
          <a:stretch>
            <a:fillRect/>
          </a:stretch>
        </p:blipFill>
        <p:spPr>
          <a:xfrm>
            <a:off x="2654676" y="4128848"/>
            <a:ext cx="1417766" cy="1029048"/>
          </a:xfrm>
          <a:prstGeom prst="rect">
            <a:avLst/>
          </a:prstGeom>
        </p:spPr>
      </p:pic>
      <p:pic>
        <p:nvPicPr>
          <p:cNvPr id="14" name="Picture 13"/>
          <p:cNvPicPr>
            <a:picLocks noChangeAspect="1"/>
          </p:cNvPicPr>
          <p:nvPr/>
        </p:nvPicPr>
        <p:blipFill>
          <a:blip r:embed="rId4"/>
          <a:stretch>
            <a:fillRect/>
          </a:stretch>
        </p:blipFill>
        <p:spPr>
          <a:xfrm>
            <a:off x="2659090" y="5241578"/>
            <a:ext cx="1413352" cy="1041236"/>
          </a:xfrm>
          <a:prstGeom prst="rect">
            <a:avLst/>
          </a:prstGeom>
        </p:spPr>
      </p:pic>
      <p:pic>
        <p:nvPicPr>
          <p:cNvPr id="18" name="Picture 17"/>
          <p:cNvPicPr>
            <a:picLocks noChangeAspect="1"/>
          </p:cNvPicPr>
          <p:nvPr/>
        </p:nvPicPr>
        <p:blipFill>
          <a:blip r:embed="rId2"/>
          <a:stretch>
            <a:fillRect/>
          </a:stretch>
        </p:blipFill>
        <p:spPr>
          <a:xfrm>
            <a:off x="4174040" y="1866135"/>
            <a:ext cx="1417766" cy="1045982"/>
          </a:xfrm>
          <a:prstGeom prst="rect">
            <a:avLst/>
          </a:prstGeom>
        </p:spPr>
      </p:pic>
      <p:pic>
        <p:nvPicPr>
          <p:cNvPr id="19" name="Picture 18"/>
          <p:cNvPicPr>
            <a:picLocks noChangeAspect="1"/>
          </p:cNvPicPr>
          <p:nvPr/>
        </p:nvPicPr>
        <p:blipFill>
          <a:blip r:embed="rId3"/>
          <a:stretch>
            <a:fillRect/>
          </a:stretch>
        </p:blipFill>
        <p:spPr>
          <a:xfrm>
            <a:off x="5584136" y="1866135"/>
            <a:ext cx="1417766" cy="1045982"/>
          </a:xfrm>
          <a:prstGeom prst="rect">
            <a:avLst/>
          </a:prstGeom>
        </p:spPr>
      </p:pic>
      <p:pic>
        <p:nvPicPr>
          <p:cNvPr id="20" name="Picture 19"/>
          <p:cNvPicPr>
            <a:picLocks noChangeAspect="1"/>
          </p:cNvPicPr>
          <p:nvPr/>
        </p:nvPicPr>
        <p:blipFill>
          <a:blip r:embed="rId4"/>
          <a:stretch>
            <a:fillRect/>
          </a:stretch>
        </p:blipFill>
        <p:spPr>
          <a:xfrm>
            <a:off x="7002480" y="1870881"/>
            <a:ext cx="1413352" cy="104123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855922197"/>
              </p:ext>
            </p:extLst>
          </p:nvPr>
        </p:nvGraphicFramePr>
        <p:xfrm>
          <a:off x="4199442" y="3026066"/>
          <a:ext cx="4207923" cy="3256747"/>
        </p:xfrm>
        <a:graphic>
          <a:graphicData uri="http://schemas.openxmlformats.org/drawingml/2006/table">
            <a:tbl>
              <a:tblPr firstRow="1" bandRow="1">
                <a:tableStyleId>{5940675A-B579-460E-94D1-54222C63F5DA}</a:tableStyleId>
              </a:tblPr>
              <a:tblGrid>
                <a:gridCol w="1402641"/>
                <a:gridCol w="1402641"/>
                <a:gridCol w="1402641"/>
              </a:tblGrid>
              <a:tr h="1075623">
                <a:tc>
                  <a:txBody>
                    <a:bodyPr/>
                    <a:lstStyle/>
                    <a:p>
                      <a:pPr algn="ctr"/>
                      <a:endParaRPr lang="en-US" sz="2400" b="1" dirty="0" smtClean="0">
                        <a:latin typeface="Arial"/>
                        <a:cs typeface="Arial"/>
                      </a:endParaRPr>
                    </a:p>
                    <a:p>
                      <a:pPr algn="ctr"/>
                      <a:r>
                        <a:rPr lang="en-US" sz="2400" b="1" dirty="0" smtClean="0">
                          <a:latin typeface="Arial"/>
                          <a:cs typeface="Arial"/>
                        </a:rPr>
                        <a:t>5</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4</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0</a:t>
                      </a:r>
                      <a:endParaRPr lang="en-US" sz="2400" b="1" dirty="0">
                        <a:latin typeface="Arial"/>
                        <a:cs typeface="Arial"/>
                      </a:endParaRPr>
                    </a:p>
                  </a:txBody>
                  <a:tcPr/>
                </a:tc>
              </a:tr>
              <a:tr h="1090562">
                <a:tc>
                  <a:txBody>
                    <a:bodyPr/>
                    <a:lstStyle/>
                    <a:p>
                      <a:pPr algn="ctr"/>
                      <a:endParaRPr lang="en-US" sz="2400" b="1" dirty="0" smtClean="0">
                        <a:latin typeface="Arial"/>
                        <a:cs typeface="Arial"/>
                      </a:endParaRPr>
                    </a:p>
                    <a:p>
                      <a:pPr algn="ctr"/>
                      <a:r>
                        <a:rPr lang="en-US" sz="2400" b="1" dirty="0" smtClean="0">
                          <a:latin typeface="Arial"/>
                          <a:cs typeface="Arial"/>
                        </a:rPr>
                        <a:t>4</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5</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0</a:t>
                      </a:r>
                      <a:endParaRPr lang="en-US" sz="2400" b="1" dirty="0">
                        <a:latin typeface="Arial"/>
                        <a:cs typeface="Arial"/>
                      </a:endParaRPr>
                    </a:p>
                  </a:txBody>
                  <a:tcPr/>
                </a:tc>
              </a:tr>
              <a:tr h="1090562">
                <a:tc>
                  <a:txBody>
                    <a:bodyPr/>
                    <a:lstStyle/>
                    <a:p>
                      <a:pPr algn="ctr"/>
                      <a:endParaRPr lang="en-US" sz="2400" b="1" dirty="0" smtClean="0">
                        <a:latin typeface="Arial"/>
                        <a:cs typeface="Arial"/>
                      </a:endParaRPr>
                    </a:p>
                    <a:p>
                      <a:pPr algn="ctr"/>
                      <a:r>
                        <a:rPr lang="en-US" sz="2400" b="1" dirty="0" smtClean="0">
                          <a:latin typeface="Arial"/>
                          <a:cs typeface="Arial"/>
                        </a:rPr>
                        <a:t>0</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0</a:t>
                      </a:r>
                      <a:endParaRPr lang="en-US" sz="2400" b="1" dirty="0">
                        <a:latin typeface="Arial"/>
                        <a:cs typeface="Arial"/>
                      </a:endParaRPr>
                    </a:p>
                  </a:txBody>
                  <a:tcPr/>
                </a:tc>
                <a:tc>
                  <a:txBody>
                    <a:bodyPr/>
                    <a:lstStyle/>
                    <a:p>
                      <a:pPr algn="ctr"/>
                      <a:endParaRPr lang="en-US" sz="2400" b="1" dirty="0" smtClean="0">
                        <a:latin typeface="Arial"/>
                        <a:cs typeface="Arial"/>
                      </a:endParaRPr>
                    </a:p>
                    <a:p>
                      <a:pPr algn="ctr"/>
                      <a:r>
                        <a:rPr lang="en-US" sz="2400" b="1" dirty="0" smtClean="0">
                          <a:latin typeface="Arial"/>
                          <a:cs typeface="Arial"/>
                        </a:rPr>
                        <a:t>5</a:t>
                      </a:r>
                      <a:endParaRPr lang="en-US" sz="2400" b="1" dirty="0">
                        <a:latin typeface="Arial"/>
                        <a:cs typeface="Arial"/>
                      </a:endParaRPr>
                    </a:p>
                  </a:txBody>
                  <a:tcPr/>
                </a:tc>
              </a:tr>
            </a:tbl>
          </a:graphicData>
        </a:graphic>
      </p:graphicFrame>
      <p:sp>
        <p:nvSpPr>
          <p:cNvPr id="22" name="TextBox 21"/>
          <p:cNvSpPr txBox="1"/>
          <p:nvPr/>
        </p:nvSpPr>
        <p:spPr>
          <a:xfrm>
            <a:off x="242838" y="1661068"/>
            <a:ext cx="1844075" cy="1200328"/>
          </a:xfrm>
          <a:prstGeom prst="rect">
            <a:avLst/>
          </a:prstGeom>
          <a:noFill/>
        </p:spPr>
        <p:txBody>
          <a:bodyPr wrap="none" rtlCol="0">
            <a:spAutoFit/>
          </a:bodyPr>
          <a:lstStyle/>
          <a:p>
            <a:r>
              <a:rPr lang="en-US" sz="2400" b="1" dirty="0" smtClean="0">
                <a:latin typeface="Arial"/>
                <a:cs typeface="Arial"/>
              </a:rPr>
              <a:t>Variance-</a:t>
            </a:r>
          </a:p>
          <a:p>
            <a:r>
              <a:rPr lang="en-US" sz="2400" b="1" dirty="0" smtClean="0">
                <a:latin typeface="Arial"/>
                <a:cs typeface="Arial"/>
              </a:rPr>
              <a:t>Covariance</a:t>
            </a:r>
          </a:p>
          <a:p>
            <a:r>
              <a:rPr lang="en-US" sz="2400" b="1" dirty="0" smtClean="0">
                <a:latin typeface="Arial"/>
                <a:cs typeface="Arial"/>
              </a:rPr>
              <a:t> matrix</a:t>
            </a:r>
            <a:endParaRPr lang="en-US" sz="2400" b="1" dirty="0">
              <a:latin typeface="Arial"/>
              <a:cs typeface="Arial"/>
            </a:endParaRPr>
          </a:p>
        </p:txBody>
      </p:sp>
      <p:sp>
        <p:nvSpPr>
          <p:cNvPr id="5" name="Rectangle 4"/>
          <p:cNvSpPr/>
          <p:nvPr/>
        </p:nvSpPr>
        <p:spPr>
          <a:xfrm>
            <a:off x="1219008" y="3845467"/>
            <a:ext cx="1051415" cy="923330"/>
          </a:xfrm>
          <a:prstGeom prst="rect">
            <a:avLst/>
          </a:prstGeom>
        </p:spPr>
        <p:txBody>
          <a:bodyPr wrap="none">
            <a:spAutoFit/>
          </a:bodyPr>
          <a:lstStyle/>
          <a:p>
            <a:r>
              <a:rPr lang="en-US" sz="5400" b="1" dirty="0" smtClean="0">
                <a:latin typeface="Arial"/>
                <a:cs typeface="Arial"/>
              </a:rPr>
              <a:t> </a:t>
            </a:r>
            <a:r>
              <a:rPr lang="en-US" sz="5400" b="1" dirty="0" smtClean="0">
                <a:latin typeface="Arial"/>
                <a:cs typeface="Arial"/>
                <a:sym typeface="Symbol" charset="0"/>
              </a:rPr>
              <a:t></a:t>
            </a:r>
            <a:r>
              <a:rPr lang="en-US" sz="5400" b="1" baseline="30000" dirty="0" smtClean="0">
                <a:latin typeface="Arial"/>
                <a:cs typeface="Arial"/>
                <a:sym typeface="Symbol" charset="0"/>
              </a:rPr>
              <a:t>2</a:t>
            </a:r>
            <a:r>
              <a:rPr lang="en-US" sz="5400" b="1" dirty="0" smtClean="0">
                <a:latin typeface="Arial"/>
                <a:cs typeface="Arial"/>
              </a:rPr>
              <a:t> </a:t>
            </a:r>
            <a:endParaRPr lang="en-US" sz="5400" dirty="0"/>
          </a:p>
        </p:txBody>
      </p:sp>
      <p:sp>
        <p:nvSpPr>
          <p:cNvPr id="23" name="Left Bracket 22"/>
          <p:cNvSpPr/>
          <p:nvPr/>
        </p:nvSpPr>
        <p:spPr>
          <a:xfrm>
            <a:off x="2370654" y="1786467"/>
            <a:ext cx="372533" cy="4690533"/>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Left Bracket 23"/>
          <p:cNvSpPr/>
          <p:nvPr/>
        </p:nvSpPr>
        <p:spPr>
          <a:xfrm flipH="1">
            <a:off x="8297525" y="1783581"/>
            <a:ext cx="372533" cy="4690533"/>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582005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a:bodyPr>
          <a:lstStyle/>
          <a:p>
            <a:r>
              <a:rPr lang="en-US" b="1" dirty="0" smtClean="0">
                <a:solidFill>
                  <a:schemeClr val="bg1"/>
                </a:solidFill>
                <a:latin typeface="Arial"/>
                <a:cs typeface="Arial"/>
              </a:rPr>
              <a:t>How to estimate </a:t>
            </a:r>
            <a:r>
              <a:rPr lang="en-US" sz="3600" b="1" dirty="0">
                <a:solidFill>
                  <a:schemeClr val="bg1"/>
                </a:solidFill>
                <a:latin typeface="Arial"/>
                <a:cs typeface="Arial"/>
                <a:sym typeface="Symbol" charset="0"/>
              </a:rPr>
              <a:t></a:t>
            </a:r>
            <a:r>
              <a:rPr lang="en-US" sz="3600" b="1" baseline="30000" dirty="0" smtClean="0">
                <a:solidFill>
                  <a:schemeClr val="bg1"/>
                </a:solidFill>
                <a:latin typeface="Arial"/>
                <a:cs typeface="Arial"/>
                <a:sym typeface="Symbol" charset="0"/>
              </a:rPr>
              <a:t>2 </a:t>
            </a:r>
            <a:r>
              <a:rPr lang="en-US" sz="3600" b="1" dirty="0" smtClean="0">
                <a:solidFill>
                  <a:schemeClr val="bg1"/>
                </a:solidFill>
                <a:latin typeface="Arial"/>
                <a:cs typeface="Arial"/>
                <a:sym typeface="Symbol" charset="0"/>
              </a:rPr>
              <a:t>from tip data?</a:t>
            </a:r>
            <a:endParaRPr lang="en-US" sz="3600" b="1" dirty="0">
              <a:solidFill>
                <a:schemeClr val="bg1"/>
              </a:solidFill>
              <a:latin typeface="Arial"/>
              <a:cs typeface="Arial"/>
            </a:endParaRPr>
          </a:p>
        </p:txBody>
      </p:sp>
      <p:sp>
        <p:nvSpPr>
          <p:cNvPr id="5" name="Rectangle 4"/>
          <p:cNvSpPr/>
          <p:nvPr/>
        </p:nvSpPr>
        <p:spPr>
          <a:xfrm>
            <a:off x="457200" y="2700403"/>
            <a:ext cx="8111065" cy="1754327"/>
          </a:xfrm>
          <a:prstGeom prst="rect">
            <a:avLst/>
          </a:prstGeom>
        </p:spPr>
        <p:txBody>
          <a:bodyPr wrap="square">
            <a:spAutoFit/>
          </a:bodyPr>
          <a:lstStyle/>
          <a:p>
            <a:r>
              <a:rPr lang="en-US" sz="5400" b="1" dirty="0" smtClean="0">
                <a:latin typeface="Arial"/>
                <a:cs typeface="Arial"/>
              </a:rPr>
              <a:t> </a:t>
            </a:r>
            <a:r>
              <a:rPr lang="en-US" sz="5400" b="1" dirty="0" smtClean="0">
                <a:latin typeface="Arial"/>
                <a:cs typeface="Arial"/>
                <a:sym typeface="Symbol" charset="0"/>
              </a:rPr>
              <a:t></a:t>
            </a:r>
            <a:r>
              <a:rPr lang="en-US" sz="5400" b="1" baseline="30000" dirty="0" smtClean="0">
                <a:latin typeface="Arial"/>
                <a:cs typeface="Arial"/>
                <a:sym typeface="Symbol" charset="0"/>
              </a:rPr>
              <a:t>2 </a:t>
            </a:r>
            <a:r>
              <a:rPr lang="en-US" sz="5400" b="1" dirty="0" smtClean="0">
                <a:latin typeface="Arial"/>
                <a:cs typeface="Arial"/>
                <a:sym typeface="Symbol" charset="0"/>
              </a:rPr>
              <a:t>= </a:t>
            </a:r>
            <a:r>
              <a:rPr lang="en-US" sz="5400" b="1" dirty="0" smtClean="0">
                <a:latin typeface="Arial"/>
                <a:cs typeface="Arial"/>
              </a:rPr>
              <a:t> [X-E(X)]</a:t>
            </a:r>
            <a:r>
              <a:rPr lang="en-US" sz="5400" b="1" dirty="0" smtClean="0">
                <a:latin typeface="+mj-lt"/>
                <a:cs typeface="Arial"/>
              </a:rPr>
              <a:t>’</a:t>
            </a:r>
            <a:r>
              <a:rPr lang="en-US" sz="5400" b="1" dirty="0" smtClean="0">
                <a:latin typeface="Arial"/>
                <a:cs typeface="Arial"/>
              </a:rPr>
              <a:t>C</a:t>
            </a:r>
            <a:r>
              <a:rPr lang="en-US" sz="5400" b="1" baseline="30000" dirty="0" smtClean="0">
                <a:latin typeface="Arial"/>
                <a:cs typeface="Arial"/>
              </a:rPr>
              <a:t>-1</a:t>
            </a:r>
            <a:r>
              <a:rPr lang="en-US" sz="5400" b="1" dirty="0">
                <a:latin typeface="Arial"/>
                <a:cs typeface="Arial"/>
              </a:rPr>
              <a:t>[X-E(X</a:t>
            </a:r>
            <a:r>
              <a:rPr lang="en-US" sz="5400" b="1" dirty="0" smtClean="0">
                <a:latin typeface="Arial"/>
                <a:cs typeface="Arial"/>
              </a:rPr>
              <a:t>)]</a:t>
            </a:r>
            <a:r>
              <a:rPr lang="en-US" sz="5400" b="1" baseline="30000" dirty="0" smtClean="0">
                <a:latin typeface="Arial"/>
                <a:cs typeface="Arial"/>
              </a:rPr>
              <a:t>				</a:t>
            </a:r>
            <a:r>
              <a:rPr lang="en-US" sz="5400" b="1" dirty="0" smtClean="0">
                <a:latin typeface="Arial"/>
                <a:cs typeface="Arial"/>
              </a:rPr>
              <a:t>					N</a:t>
            </a:r>
            <a:endParaRPr lang="en-US" sz="5400" dirty="0"/>
          </a:p>
        </p:txBody>
      </p:sp>
      <p:cxnSp>
        <p:nvCxnSpPr>
          <p:cNvPr id="7" name="Straight Connector 6"/>
          <p:cNvCxnSpPr/>
          <p:nvPr/>
        </p:nvCxnSpPr>
        <p:spPr>
          <a:xfrm>
            <a:off x="2319867" y="3657599"/>
            <a:ext cx="608753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946400" y="4419600"/>
            <a:ext cx="2226733" cy="1938992"/>
          </a:xfrm>
          <a:prstGeom prst="rect">
            <a:avLst/>
          </a:prstGeom>
          <a:noFill/>
        </p:spPr>
        <p:txBody>
          <a:bodyPr wrap="square" rtlCol="0">
            <a:spAutoFit/>
          </a:bodyPr>
          <a:lstStyle/>
          <a:p>
            <a:r>
              <a:rPr lang="en-US" sz="2000" dirty="0" smtClean="0">
                <a:solidFill>
                  <a:schemeClr val="accent5">
                    <a:lumMod val="75000"/>
                  </a:schemeClr>
                </a:solidFill>
                <a:latin typeface="Arial"/>
                <a:cs typeface="Arial"/>
              </a:rPr>
              <a:t>Expected tip values under BM this is the phylogenetic mean/root state</a:t>
            </a:r>
          </a:p>
          <a:p>
            <a:r>
              <a:rPr lang="en-US" sz="2000" dirty="0" smtClean="0">
                <a:solidFill>
                  <a:schemeClr val="accent5">
                    <a:lumMod val="75000"/>
                  </a:schemeClr>
                </a:solidFill>
                <a:latin typeface="Arial"/>
                <a:cs typeface="Arial"/>
              </a:rPr>
              <a:t>i.e. (vector)</a:t>
            </a:r>
            <a:endParaRPr lang="en-US" sz="2000" dirty="0">
              <a:solidFill>
                <a:schemeClr val="accent5">
                  <a:lumMod val="75000"/>
                </a:schemeClr>
              </a:solidFill>
              <a:latin typeface="Arial"/>
              <a:cs typeface="Arial"/>
            </a:endParaRPr>
          </a:p>
        </p:txBody>
      </p:sp>
      <p:cxnSp>
        <p:nvCxnSpPr>
          <p:cNvPr id="26" name="Straight Arrow Connector 25"/>
          <p:cNvCxnSpPr/>
          <p:nvPr/>
        </p:nvCxnSpPr>
        <p:spPr>
          <a:xfrm flipV="1">
            <a:off x="3289300" y="3530601"/>
            <a:ext cx="241300" cy="92413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09600" y="1675937"/>
            <a:ext cx="8111065" cy="584776"/>
          </a:xfrm>
          <a:prstGeom prst="rect">
            <a:avLst/>
          </a:prstGeom>
        </p:spPr>
        <p:txBody>
          <a:bodyPr wrap="square">
            <a:spAutoFit/>
          </a:bodyPr>
          <a:lstStyle/>
          <a:p>
            <a:r>
              <a:rPr lang="en-US" sz="3200" b="1" dirty="0" smtClean="0">
                <a:latin typeface="Arial"/>
                <a:cs typeface="Arial"/>
              </a:rPr>
              <a:t>Maximum likelihood estimator:</a:t>
            </a:r>
            <a:endParaRPr lang="en-US" sz="3200" dirty="0"/>
          </a:p>
        </p:txBody>
      </p:sp>
      <p:cxnSp>
        <p:nvCxnSpPr>
          <p:cNvPr id="28" name="Straight Arrow Connector 27"/>
          <p:cNvCxnSpPr/>
          <p:nvPr/>
        </p:nvCxnSpPr>
        <p:spPr>
          <a:xfrm flipH="1" flipV="1">
            <a:off x="5486400" y="3657599"/>
            <a:ext cx="601133" cy="79713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414430" y="4402667"/>
            <a:ext cx="1951570" cy="1631216"/>
          </a:xfrm>
          <a:prstGeom prst="rect">
            <a:avLst/>
          </a:prstGeom>
          <a:noFill/>
        </p:spPr>
        <p:txBody>
          <a:bodyPr wrap="square" rtlCol="0">
            <a:spAutoFit/>
          </a:bodyPr>
          <a:lstStyle/>
          <a:p>
            <a:r>
              <a:rPr lang="en-US" sz="2000" dirty="0" smtClean="0">
                <a:solidFill>
                  <a:schemeClr val="accent5">
                    <a:lumMod val="75000"/>
                  </a:schemeClr>
                </a:solidFill>
                <a:latin typeface="Arial"/>
                <a:cs typeface="Arial"/>
              </a:rPr>
              <a:t>Phylogenetic Variance-Covariance matrix (not rate modified)</a:t>
            </a:r>
            <a:endParaRPr lang="en-US" sz="2000" dirty="0">
              <a:solidFill>
                <a:schemeClr val="accent5">
                  <a:lumMod val="75000"/>
                </a:schemeClr>
              </a:solidFill>
              <a:latin typeface="Arial"/>
              <a:cs typeface="Arial"/>
            </a:endParaRPr>
          </a:p>
        </p:txBody>
      </p:sp>
      <p:graphicFrame>
        <p:nvGraphicFramePr>
          <p:cNvPr id="31" name="Table 30"/>
          <p:cNvGraphicFramePr>
            <a:graphicFrameLocks noGrp="1"/>
          </p:cNvGraphicFramePr>
          <p:nvPr>
            <p:extLst>
              <p:ext uri="{D42A27DB-BD31-4B8C-83A1-F6EECF244321}">
                <p14:modId xmlns:p14="http://schemas.microsoft.com/office/powerpoint/2010/main" val="693062840"/>
              </p:ext>
            </p:extLst>
          </p:nvPr>
        </p:nvGraphicFramePr>
        <p:xfrm>
          <a:off x="7340603" y="4696950"/>
          <a:ext cx="1490133" cy="1195850"/>
        </p:xfrm>
        <a:graphic>
          <a:graphicData uri="http://schemas.openxmlformats.org/drawingml/2006/table">
            <a:tbl>
              <a:tblPr firstRow="1" bandRow="1">
                <a:tableStyleId>{5940675A-B579-460E-94D1-54222C63F5DA}</a:tableStyleId>
              </a:tblPr>
              <a:tblGrid>
                <a:gridCol w="496711"/>
                <a:gridCol w="496711"/>
                <a:gridCol w="496711"/>
              </a:tblGrid>
              <a:tr h="394960">
                <a:tc>
                  <a:txBody>
                    <a:bodyPr/>
                    <a:lstStyle/>
                    <a:p>
                      <a:pPr algn="ctr"/>
                      <a:r>
                        <a:rPr lang="en-US" sz="1400" b="1" dirty="0" smtClean="0">
                          <a:latin typeface="Arial"/>
                          <a:cs typeface="Arial"/>
                        </a:rPr>
                        <a:t>T</a:t>
                      </a:r>
                    </a:p>
                  </a:txBody>
                  <a:tcPr/>
                </a:tc>
                <a:tc>
                  <a:txBody>
                    <a:bodyPr/>
                    <a:lstStyle/>
                    <a:p>
                      <a:pPr algn="ctr"/>
                      <a:r>
                        <a:rPr lang="en-US" sz="1400" b="1" dirty="0" smtClean="0">
                          <a:latin typeface="Arial"/>
                          <a:cs typeface="Arial"/>
                        </a:rPr>
                        <a:t>s</a:t>
                      </a:r>
                      <a:endParaRPr lang="en-US" sz="1400" b="0" dirty="0" smtClean="0">
                        <a:latin typeface="Arial"/>
                        <a:cs typeface="Arial"/>
                      </a:endParaRPr>
                    </a:p>
                  </a:txBody>
                  <a:tcPr/>
                </a:tc>
                <a:tc>
                  <a:txBody>
                    <a:bodyPr/>
                    <a:lstStyle/>
                    <a:p>
                      <a:pPr algn="ctr"/>
                      <a:r>
                        <a:rPr lang="en-US" sz="1400" b="1" dirty="0" smtClean="0">
                          <a:latin typeface="Arial"/>
                          <a:cs typeface="Arial"/>
                        </a:rPr>
                        <a:t>s</a:t>
                      </a:r>
                    </a:p>
                  </a:txBody>
                  <a:tcPr/>
                </a:tc>
              </a:tr>
              <a:tr h="400445">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T</a:t>
                      </a:r>
                    </a:p>
                  </a:txBody>
                  <a:tcPr/>
                </a:tc>
                <a:tc>
                  <a:txBody>
                    <a:bodyPr/>
                    <a:lstStyle/>
                    <a:p>
                      <a:pPr algn="ctr"/>
                      <a:r>
                        <a:rPr lang="en-US" sz="1400" b="1" dirty="0" smtClean="0">
                          <a:latin typeface="Arial"/>
                          <a:cs typeface="Arial"/>
                        </a:rPr>
                        <a:t>s</a:t>
                      </a:r>
                    </a:p>
                  </a:txBody>
                  <a:tcPr/>
                </a:tc>
              </a:tr>
              <a:tr h="400445">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T</a:t>
                      </a:r>
                    </a:p>
                  </a:txBody>
                  <a:tcPr/>
                </a:tc>
              </a:tr>
            </a:tbl>
          </a:graphicData>
        </a:graphic>
      </p:graphicFrame>
      <p:sp>
        <p:nvSpPr>
          <p:cNvPr id="32" name="TextBox 31"/>
          <p:cNvSpPr txBox="1"/>
          <p:nvPr/>
        </p:nvSpPr>
        <p:spPr>
          <a:xfrm>
            <a:off x="779410" y="4343007"/>
            <a:ext cx="2056923" cy="707886"/>
          </a:xfrm>
          <a:prstGeom prst="rect">
            <a:avLst/>
          </a:prstGeom>
          <a:noFill/>
        </p:spPr>
        <p:txBody>
          <a:bodyPr wrap="none" rtlCol="0">
            <a:spAutoFit/>
          </a:bodyPr>
          <a:lstStyle/>
          <a:p>
            <a:r>
              <a:rPr lang="en-US" sz="2000" dirty="0" smtClean="0">
                <a:solidFill>
                  <a:schemeClr val="accent5">
                    <a:lumMod val="75000"/>
                  </a:schemeClr>
                </a:solidFill>
                <a:latin typeface="Arial"/>
                <a:cs typeface="Arial"/>
              </a:rPr>
              <a:t>Tip observations</a:t>
            </a:r>
          </a:p>
          <a:p>
            <a:r>
              <a:rPr lang="en-US" sz="2000" dirty="0" smtClean="0">
                <a:solidFill>
                  <a:schemeClr val="accent5">
                    <a:lumMod val="75000"/>
                  </a:schemeClr>
                </a:solidFill>
                <a:latin typeface="Arial"/>
                <a:cs typeface="Arial"/>
              </a:rPr>
              <a:t>(column vector)</a:t>
            </a:r>
            <a:endParaRPr lang="en-US" sz="2000" dirty="0">
              <a:solidFill>
                <a:schemeClr val="accent5">
                  <a:lumMod val="75000"/>
                </a:schemeClr>
              </a:solidFill>
              <a:latin typeface="Arial"/>
              <a:cs typeface="Arial"/>
            </a:endParaRPr>
          </a:p>
        </p:txBody>
      </p:sp>
      <p:cxnSp>
        <p:nvCxnSpPr>
          <p:cNvPr id="33" name="Straight Arrow Connector 32"/>
          <p:cNvCxnSpPr/>
          <p:nvPr/>
        </p:nvCxnSpPr>
        <p:spPr>
          <a:xfrm flipV="1">
            <a:off x="1896533" y="3725333"/>
            <a:ext cx="745067" cy="72939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03681" y="6041887"/>
            <a:ext cx="2226733" cy="646331"/>
          </a:xfrm>
          <a:prstGeom prst="rect">
            <a:avLst/>
          </a:prstGeom>
          <a:noFill/>
        </p:spPr>
        <p:txBody>
          <a:bodyPr wrap="square" rtlCol="0">
            <a:spAutoFit/>
          </a:bodyPr>
          <a:lstStyle/>
          <a:p>
            <a:r>
              <a:rPr lang="en-US" dirty="0" smtClean="0">
                <a:latin typeface="Arial"/>
                <a:cs typeface="Arial"/>
              </a:rPr>
              <a:t>O’Meara et al. 2006 equation 2</a:t>
            </a:r>
            <a:endParaRPr lang="en-US" dirty="0">
              <a:latin typeface="Arial"/>
              <a:cs typeface="Arial"/>
            </a:endParaRPr>
          </a:p>
        </p:txBody>
      </p:sp>
    </p:spTree>
    <p:extLst>
      <p:ext uri="{BB962C8B-B14F-4D97-AF65-F5344CB8AC3E}">
        <p14:creationId xmlns:p14="http://schemas.microsoft.com/office/powerpoint/2010/main" val="38563697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a:bodyPr>
          <a:lstStyle/>
          <a:p>
            <a:r>
              <a:rPr lang="en-US" b="1" dirty="0" smtClean="0">
                <a:solidFill>
                  <a:schemeClr val="bg1"/>
                </a:solidFill>
                <a:latin typeface="Arial"/>
                <a:cs typeface="Arial"/>
              </a:rPr>
              <a:t>How to estimate </a:t>
            </a:r>
            <a:r>
              <a:rPr lang="en-US" sz="3600" b="1" dirty="0">
                <a:solidFill>
                  <a:schemeClr val="bg1"/>
                </a:solidFill>
                <a:latin typeface="Arial"/>
                <a:cs typeface="Arial"/>
                <a:sym typeface="Symbol" charset="0"/>
              </a:rPr>
              <a:t></a:t>
            </a:r>
            <a:r>
              <a:rPr lang="en-US" sz="3600" b="1" baseline="30000" dirty="0" smtClean="0">
                <a:solidFill>
                  <a:schemeClr val="bg1"/>
                </a:solidFill>
                <a:latin typeface="Arial"/>
                <a:cs typeface="Arial"/>
                <a:sym typeface="Symbol" charset="0"/>
              </a:rPr>
              <a:t>2 </a:t>
            </a:r>
            <a:r>
              <a:rPr lang="en-US" sz="3600" b="1" dirty="0" smtClean="0">
                <a:solidFill>
                  <a:schemeClr val="bg1"/>
                </a:solidFill>
                <a:latin typeface="Arial"/>
                <a:cs typeface="Arial"/>
                <a:sym typeface="Symbol" charset="0"/>
              </a:rPr>
              <a:t>from tip data?</a:t>
            </a:r>
            <a:endParaRPr lang="en-US" sz="3600" b="1" dirty="0">
              <a:solidFill>
                <a:schemeClr val="bg1"/>
              </a:solidFill>
              <a:latin typeface="Arial"/>
              <a:cs typeface="Arial"/>
            </a:endParaRPr>
          </a:p>
        </p:txBody>
      </p:sp>
      <p:sp>
        <p:nvSpPr>
          <p:cNvPr id="27" name="Rectangle 26"/>
          <p:cNvSpPr/>
          <p:nvPr/>
        </p:nvSpPr>
        <p:spPr>
          <a:xfrm>
            <a:off x="609600" y="1675937"/>
            <a:ext cx="8111065" cy="584776"/>
          </a:xfrm>
          <a:prstGeom prst="rect">
            <a:avLst/>
          </a:prstGeom>
        </p:spPr>
        <p:txBody>
          <a:bodyPr wrap="square">
            <a:spAutoFit/>
          </a:bodyPr>
          <a:lstStyle/>
          <a:p>
            <a:r>
              <a:rPr lang="en-US" sz="3200" b="1" dirty="0" smtClean="0">
                <a:latin typeface="Arial"/>
                <a:cs typeface="Arial"/>
              </a:rPr>
              <a:t>Likelihood of the BM model </a:t>
            </a:r>
            <a:endParaRPr lang="en-US" sz="3200" dirty="0"/>
          </a:p>
        </p:txBody>
      </p:sp>
      <p:pic>
        <p:nvPicPr>
          <p:cNvPr id="2" name="Picture 1" descr="Screen Shot 2014-07-17 at 10.34.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7" y="2929222"/>
            <a:ext cx="8348133" cy="1965910"/>
          </a:xfrm>
          <a:prstGeom prst="rect">
            <a:avLst/>
          </a:prstGeom>
        </p:spPr>
      </p:pic>
      <p:sp>
        <p:nvSpPr>
          <p:cNvPr id="14" name="TextBox 13"/>
          <p:cNvSpPr txBox="1"/>
          <p:nvPr/>
        </p:nvSpPr>
        <p:spPr>
          <a:xfrm>
            <a:off x="2836333" y="2260713"/>
            <a:ext cx="2056923" cy="707886"/>
          </a:xfrm>
          <a:prstGeom prst="rect">
            <a:avLst/>
          </a:prstGeom>
          <a:noFill/>
        </p:spPr>
        <p:txBody>
          <a:bodyPr wrap="none" rtlCol="0">
            <a:spAutoFit/>
          </a:bodyPr>
          <a:lstStyle/>
          <a:p>
            <a:r>
              <a:rPr lang="en-US" sz="2000" dirty="0" smtClean="0">
                <a:solidFill>
                  <a:srgbClr val="31859C"/>
                </a:solidFill>
                <a:latin typeface="Arial"/>
                <a:cs typeface="Arial"/>
              </a:rPr>
              <a:t>Tip observations</a:t>
            </a:r>
          </a:p>
          <a:p>
            <a:r>
              <a:rPr lang="en-US" sz="2000" dirty="0" smtClean="0">
                <a:solidFill>
                  <a:srgbClr val="31859C"/>
                </a:solidFill>
                <a:latin typeface="Arial"/>
                <a:cs typeface="Arial"/>
              </a:rPr>
              <a:t>(column vector)</a:t>
            </a:r>
            <a:endParaRPr lang="en-US" sz="2000" dirty="0">
              <a:solidFill>
                <a:srgbClr val="31859C"/>
              </a:solidFill>
              <a:latin typeface="Arial"/>
              <a:cs typeface="Arial"/>
            </a:endParaRPr>
          </a:p>
        </p:txBody>
      </p:sp>
      <p:cxnSp>
        <p:nvCxnSpPr>
          <p:cNvPr id="16" name="Straight Arrow Connector 15"/>
          <p:cNvCxnSpPr/>
          <p:nvPr/>
        </p:nvCxnSpPr>
        <p:spPr>
          <a:xfrm flipH="1">
            <a:off x="3945466" y="2929222"/>
            <a:ext cx="372534" cy="58740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207000" y="2353271"/>
            <a:ext cx="2226733" cy="707886"/>
          </a:xfrm>
          <a:prstGeom prst="rect">
            <a:avLst/>
          </a:prstGeom>
          <a:noFill/>
        </p:spPr>
        <p:txBody>
          <a:bodyPr wrap="square" rtlCol="0">
            <a:spAutoFit/>
          </a:bodyPr>
          <a:lstStyle/>
          <a:p>
            <a:r>
              <a:rPr lang="en-US" sz="2000" dirty="0" smtClean="0">
                <a:solidFill>
                  <a:schemeClr val="accent5">
                    <a:lumMod val="75000"/>
                  </a:schemeClr>
                </a:solidFill>
                <a:latin typeface="Arial"/>
                <a:cs typeface="Arial"/>
              </a:rPr>
              <a:t>Expected tip values (vector)</a:t>
            </a:r>
            <a:endParaRPr lang="en-US" sz="2000" dirty="0">
              <a:solidFill>
                <a:schemeClr val="accent5">
                  <a:lumMod val="75000"/>
                </a:schemeClr>
              </a:solidFill>
              <a:latin typeface="Arial"/>
              <a:cs typeface="Arial"/>
            </a:endParaRPr>
          </a:p>
        </p:txBody>
      </p:sp>
      <p:cxnSp>
        <p:nvCxnSpPr>
          <p:cNvPr id="18" name="Straight Arrow Connector 17"/>
          <p:cNvCxnSpPr/>
          <p:nvPr/>
        </p:nvCxnSpPr>
        <p:spPr>
          <a:xfrm flipH="1">
            <a:off x="4986866" y="3022356"/>
            <a:ext cx="440268" cy="49426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231215" y="4937466"/>
            <a:ext cx="1951570" cy="1631216"/>
          </a:xfrm>
          <a:prstGeom prst="rect">
            <a:avLst/>
          </a:prstGeom>
          <a:noFill/>
        </p:spPr>
        <p:txBody>
          <a:bodyPr wrap="square" rtlCol="0">
            <a:spAutoFit/>
          </a:bodyPr>
          <a:lstStyle/>
          <a:p>
            <a:r>
              <a:rPr lang="en-US" sz="2000" dirty="0" smtClean="0">
                <a:solidFill>
                  <a:schemeClr val="accent5">
                    <a:lumMod val="75000"/>
                  </a:schemeClr>
                </a:solidFill>
                <a:latin typeface="Arial"/>
                <a:cs typeface="Arial"/>
              </a:rPr>
              <a:t>Phylogenetic Variance-Covariance matrix rate modified</a:t>
            </a:r>
            <a:endParaRPr lang="en-US" sz="2000" dirty="0">
              <a:solidFill>
                <a:schemeClr val="accent5">
                  <a:lumMod val="75000"/>
                </a:schemeClr>
              </a:solidFill>
              <a:latin typeface="Arial"/>
              <a:cs typeface="Arial"/>
            </a:endParaRPr>
          </a:p>
        </p:txBody>
      </p:sp>
      <p:graphicFrame>
        <p:nvGraphicFramePr>
          <p:cNvPr id="22" name="Table 21"/>
          <p:cNvGraphicFramePr>
            <a:graphicFrameLocks noGrp="1"/>
          </p:cNvGraphicFramePr>
          <p:nvPr>
            <p:extLst>
              <p:ext uri="{D42A27DB-BD31-4B8C-83A1-F6EECF244321}">
                <p14:modId xmlns:p14="http://schemas.microsoft.com/office/powerpoint/2010/main" val="1023620495"/>
              </p:ext>
            </p:extLst>
          </p:nvPr>
        </p:nvGraphicFramePr>
        <p:xfrm>
          <a:off x="6572255" y="5231749"/>
          <a:ext cx="1490133" cy="1195850"/>
        </p:xfrm>
        <a:graphic>
          <a:graphicData uri="http://schemas.openxmlformats.org/drawingml/2006/table">
            <a:tbl>
              <a:tblPr firstRow="1" bandRow="1">
                <a:tableStyleId>{5940675A-B579-460E-94D1-54222C63F5DA}</a:tableStyleId>
              </a:tblPr>
              <a:tblGrid>
                <a:gridCol w="496711"/>
                <a:gridCol w="496711"/>
                <a:gridCol w="496711"/>
              </a:tblGrid>
              <a:tr h="394960">
                <a:tc>
                  <a:txBody>
                    <a:bodyPr/>
                    <a:lstStyle/>
                    <a:p>
                      <a:pPr algn="ctr"/>
                      <a:r>
                        <a:rPr lang="en-US" sz="1400" b="1" dirty="0" smtClean="0">
                          <a:latin typeface="Arial"/>
                          <a:cs typeface="Arial"/>
                        </a:rPr>
                        <a:t>T</a:t>
                      </a:r>
                    </a:p>
                  </a:txBody>
                  <a:tcPr/>
                </a:tc>
                <a:tc>
                  <a:txBody>
                    <a:bodyPr/>
                    <a:lstStyle/>
                    <a:p>
                      <a:pPr algn="ctr"/>
                      <a:r>
                        <a:rPr lang="en-US" sz="1400" b="1" dirty="0" smtClean="0">
                          <a:latin typeface="Arial"/>
                          <a:cs typeface="Arial"/>
                        </a:rPr>
                        <a:t>s</a:t>
                      </a:r>
                      <a:endParaRPr lang="en-US" sz="1400" b="0" dirty="0" smtClean="0">
                        <a:latin typeface="Arial"/>
                        <a:cs typeface="Arial"/>
                      </a:endParaRPr>
                    </a:p>
                  </a:txBody>
                  <a:tcPr/>
                </a:tc>
                <a:tc>
                  <a:txBody>
                    <a:bodyPr/>
                    <a:lstStyle/>
                    <a:p>
                      <a:pPr algn="ctr"/>
                      <a:r>
                        <a:rPr lang="en-US" sz="1400" b="1" dirty="0" smtClean="0">
                          <a:latin typeface="Arial"/>
                          <a:cs typeface="Arial"/>
                        </a:rPr>
                        <a:t>s</a:t>
                      </a:r>
                    </a:p>
                  </a:txBody>
                  <a:tcPr/>
                </a:tc>
              </a:tr>
              <a:tr h="400445">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T</a:t>
                      </a:r>
                    </a:p>
                  </a:txBody>
                  <a:tcPr/>
                </a:tc>
                <a:tc>
                  <a:txBody>
                    <a:bodyPr/>
                    <a:lstStyle/>
                    <a:p>
                      <a:pPr algn="ctr"/>
                      <a:r>
                        <a:rPr lang="en-US" sz="1400" b="1" dirty="0" smtClean="0">
                          <a:latin typeface="Arial"/>
                          <a:cs typeface="Arial"/>
                        </a:rPr>
                        <a:t>s</a:t>
                      </a:r>
                    </a:p>
                  </a:txBody>
                  <a:tcPr/>
                </a:tc>
              </a:tr>
              <a:tr h="400445">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T</a:t>
                      </a:r>
                    </a:p>
                  </a:txBody>
                  <a:tcPr/>
                </a:tc>
              </a:tr>
            </a:tbl>
          </a:graphicData>
        </a:graphic>
      </p:graphicFrame>
      <p:sp>
        <p:nvSpPr>
          <p:cNvPr id="23" name="Rectangle 22"/>
          <p:cNvSpPr/>
          <p:nvPr/>
        </p:nvSpPr>
        <p:spPr>
          <a:xfrm>
            <a:off x="5580109" y="5649809"/>
            <a:ext cx="698295" cy="584776"/>
          </a:xfrm>
          <a:prstGeom prst="rect">
            <a:avLst/>
          </a:prstGeom>
        </p:spPr>
        <p:txBody>
          <a:bodyPr wrap="none">
            <a:spAutoFit/>
          </a:bodyPr>
          <a:lstStyle/>
          <a:p>
            <a:r>
              <a:rPr lang="en-US" sz="3200" b="1" dirty="0" smtClean="0">
                <a:latin typeface="Arial"/>
                <a:cs typeface="Arial"/>
              </a:rPr>
              <a:t> </a:t>
            </a:r>
            <a:r>
              <a:rPr lang="en-US" sz="3200" b="1" dirty="0" smtClean="0">
                <a:latin typeface="Arial"/>
                <a:cs typeface="Arial"/>
                <a:sym typeface="Symbol" charset="0"/>
              </a:rPr>
              <a:t></a:t>
            </a:r>
            <a:r>
              <a:rPr lang="en-US" sz="3200" b="1" baseline="30000" dirty="0" smtClean="0">
                <a:latin typeface="Arial"/>
                <a:cs typeface="Arial"/>
                <a:sym typeface="Symbol" charset="0"/>
              </a:rPr>
              <a:t>2</a:t>
            </a:r>
            <a:r>
              <a:rPr lang="en-US" sz="3200" b="1" dirty="0" smtClean="0">
                <a:latin typeface="Arial"/>
                <a:cs typeface="Arial"/>
              </a:rPr>
              <a:t> </a:t>
            </a:r>
            <a:endParaRPr lang="en-US" sz="3200" dirty="0"/>
          </a:p>
        </p:txBody>
      </p:sp>
      <p:sp>
        <p:nvSpPr>
          <p:cNvPr id="24" name="Left Bracket 23"/>
          <p:cNvSpPr/>
          <p:nvPr/>
        </p:nvSpPr>
        <p:spPr>
          <a:xfrm>
            <a:off x="6307654" y="4937466"/>
            <a:ext cx="372533" cy="1785068"/>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Left Bracket 28"/>
          <p:cNvSpPr/>
          <p:nvPr/>
        </p:nvSpPr>
        <p:spPr>
          <a:xfrm flipH="1">
            <a:off x="7924991" y="4937466"/>
            <a:ext cx="372533" cy="1785068"/>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Arrow Connector 31"/>
          <p:cNvCxnSpPr/>
          <p:nvPr/>
        </p:nvCxnSpPr>
        <p:spPr>
          <a:xfrm flipV="1">
            <a:off x="5503333" y="4580468"/>
            <a:ext cx="889000" cy="44873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62467" y="5951604"/>
            <a:ext cx="2226733" cy="646331"/>
          </a:xfrm>
          <a:prstGeom prst="rect">
            <a:avLst/>
          </a:prstGeom>
          <a:noFill/>
        </p:spPr>
        <p:txBody>
          <a:bodyPr wrap="square" rtlCol="0">
            <a:spAutoFit/>
          </a:bodyPr>
          <a:lstStyle/>
          <a:p>
            <a:r>
              <a:rPr lang="en-US" dirty="0" smtClean="0">
                <a:latin typeface="Arial"/>
                <a:cs typeface="Arial"/>
              </a:rPr>
              <a:t>O’Meara et al. 2006 equation 3</a:t>
            </a:r>
            <a:endParaRPr lang="en-US" dirty="0">
              <a:latin typeface="Arial"/>
              <a:cs typeface="Arial"/>
            </a:endParaRPr>
          </a:p>
        </p:txBody>
      </p:sp>
    </p:spTree>
    <p:extLst>
      <p:ext uri="{BB962C8B-B14F-4D97-AF65-F5344CB8AC3E}">
        <p14:creationId xmlns:p14="http://schemas.microsoft.com/office/powerpoint/2010/main" val="9466608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Brownian motion with a trend</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525963"/>
          </a:xfrm>
        </p:spPr>
        <p:txBody>
          <a:bodyPr/>
          <a:lstStyle/>
          <a:p>
            <a:pPr>
              <a:lnSpc>
                <a:spcPct val="90000"/>
              </a:lnSpc>
            </a:pPr>
            <a:r>
              <a:rPr lang="en-US" dirty="0" smtClean="0">
                <a:latin typeface="Arial"/>
                <a:cs typeface="Arial"/>
              </a:rPr>
              <a:t>Including </a:t>
            </a:r>
            <a:r>
              <a:rPr lang="en-US" b="1" u="sng" dirty="0" smtClean="0">
                <a:solidFill>
                  <a:schemeClr val="accent5">
                    <a:lumMod val="75000"/>
                  </a:schemeClr>
                </a:solidFill>
                <a:latin typeface="Arial"/>
                <a:cs typeface="Arial"/>
              </a:rPr>
              <a:t>fossils</a:t>
            </a:r>
            <a:r>
              <a:rPr lang="en-US" dirty="0" smtClean="0">
                <a:solidFill>
                  <a:schemeClr val="accent5">
                    <a:lumMod val="75000"/>
                  </a:schemeClr>
                </a:solidFill>
                <a:latin typeface="Arial"/>
                <a:cs typeface="Arial"/>
              </a:rPr>
              <a:t> </a:t>
            </a:r>
            <a:r>
              <a:rPr lang="en-US" dirty="0" smtClean="0">
                <a:latin typeface="Arial"/>
                <a:cs typeface="Arial"/>
              </a:rPr>
              <a:t>in the phylogeny allows you to</a:t>
            </a:r>
            <a:r>
              <a:rPr lang="en-US" dirty="0">
                <a:latin typeface="Arial"/>
                <a:cs typeface="Arial"/>
              </a:rPr>
              <a:t> </a:t>
            </a:r>
            <a:r>
              <a:rPr lang="en-US" dirty="0" smtClean="0">
                <a:latin typeface="Arial"/>
                <a:cs typeface="Arial"/>
              </a:rPr>
              <a:t>test for a trend in a trait over time e.g. Cope’s Rule</a:t>
            </a:r>
            <a:endParaRPr lang="en-US" sz="2800" dirty="0" smtClean="0">
              <a:latin typeface="Arial"/>
              <a:cs typeface="Arial"/>
            </a:endParaRPr>
          </a:p>
          <a:p>
            <a:pPr marL="0" indent="0">
              <a:buNone/>
            </a:pPr>
            <a:endParaRPr lang="en-US" dirty="0">
              <a:latin typeface="Arial"/>
              <a:cs typeface="Arial"/>
            </a:endParaRPr>
          </a:p>
        </p:txBody>
      </p:sp>
      <p:sp>
        <p:nvSpPr>
          <p:cNvPr id="4" name="Text Box 5"/>
          <p:cNvSpPr txBox="1">
            <a:spLocks noChangeArrowheads="1"/>
          </p:cNvSpPr>
          <p:nvPr/>
        </p:nvSpPr>
        <p:spPr bwMode="auto">
          <a:xfrm>
            <a:off x="1667861" y="3084561"/>
            <a:ext cx="5711673"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4800" b="1" dirty="0" err="1">
                <a:latin typeface="Arial"/>
                <a:cs typeface="Arial"/>
              </a:rPr>
              <a:t>dX</a:t>
            </a:r>
            <a:r>
              <a:rPr lang="en-US" sz="4800" b="1" baseline="-25000" dirty="0">
                <a:latin typeface="Arial"/>
                <a:cs typeface="Arial"/>
              </a:rPr>
              <a:t>(t)   </a:t>
            </a:r>
            <a:r>
              <a:rPr lang="en-US" sz="4800" b="1" dirty="0">
                <a:latin typeface="Arial"/>
                <a:cs typeface="Arial"/>
              </a:rPr>
              <a:t>=   </a:t>
            </a:r>
            <a:r>
              <a:rPr lang="en-US" sz="4800" b="1" dirty="0">
                <a:latin typeface="Arial"/>
                <a:cs typeface="Arial"/>
                <a:sym typeface="Symbol" charset="0"/>
              </a:rPr>
              <a:t></a:t>
            </a:r>
            <a:r>
              <a:rPr lang="en-US" sz="4800" b="1" dirty="0">
                <a:latin typeface="Arial"/>
                <a:cs typeface="Arial"/>
              </a:rPr>
              <a:t> dB</a:t>
            </a:r>
            <a:r>
              <a:rPr lang="en-US" sz="4800" b="1" baseline="-25000" dirty="0">
                <a:latin typeface="Arial"/>
                <a:cs typeface="Arial"/>
              </a:rPr>
              <a:t>(t)</a:t>
            </a:r>
          </a:p>
        </p:txBody>
      </p:sp>
      <p:sp>
        <p:nvSpPr>
          <p:cNvPr id="5" name="Line 6"/>
          <p:cNvSpPr>
            <a:spLocks noChangeShapeType="1"/>
          </p:cNvSpPr>
          <p:nvPr/>
        </p:nvSpPr>
        <p:spPr bwMode="auto">
          <a:xfrm flipV="1">
            <a:off x="2959210" y="3751478"/>
            <a:ext cx="1560954" cy="7715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sp>
        <p:nvSpPr>
          <p:cNvPr id="6" name="Text Box 7"/>
          <p:cNvSpPr txBox="1">
            <a:spLocks noChangeArrowheads="1"/>
          </p:cNvSpPr>
          <p:nvPr/>
        </p:nvSpPr>
        <p:spPr bwMode="auto">
          <a:xfrm>
            <a:off x="1678074" y="4267202"/>
            <a:ext cx="1281136"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3200" dirty="0" smtClean="0">
                <a:latin typeface="Arial"/>
                <a:cs typeface="Arial"/>
              </a:rPr>
              <a:t>Rate</a:t>
            </a:r>
            <a:endParaRPr lang="en-US" sz="3200" dirty="0">
              <a:latin typeface="Arial"/>
              <a:cs typeface="Arial"/>
            </a:endParaRPr>
          </a:p>
        </p:txBody>
      </p:sp>
      <p:sp>
        <p:nvSpPr>
          <p:cNvPr id="7" name="Text Box 8"/>
          <p:cNvSpPr txBox="1">
            <a:spLocks noChangeArrowheads="1"/>
          </p:cNvSpPr>
          <p:nvPr/>
        </p:nvSpPr>
        <p:spPr bwMode="auto">
          <a:xfrm>
            <a:off x="3649134" y="4267202"/>
            <a:ext cx="5037666"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3200" dirty="0">
                <a:latin typeface="Arial"/>
                <a:cs typeface="Arial"/>
              </a:rPr>
              <a:t>Trait change </a:t>
            </a:r>
            <a:r>
              <a:rPr lang="en-US" sz="3200" dirty="0" smtClean="0">
                <a:latin typeface="Arial"/>
                <a:cs typeface="Arial"/>
              </a:rPr>
              <a:t>as described </a:t>
            </a:r>
            <a:r>
              <a:rPr lang="en-US" sz="3200" dirty="0">
                <a:latin typeface="Arial"/>
                <a:cs typeface="Arial"/>
              </a:rPr>
              <a:t>by </a:t>
            </a:r>
            <a:r>
              <a:rPr lang="en-US" sz="3200" dirty="0" smtClean="0">
                <a:latin typeface="Arial"/>
                <a:cs typeface="Arial"/>
              </a:rPr>
              <a:t>normal distribution mean </a:t>
            </a:r>
            <a:r>
              <a:rPr lang="en-US" sz="3200" dirty="0">
                <a:latin typeface="Arial"/>
                <a:cs typeface="Arial"/>
              </a:rPr>
              <a:t>= </a:t>
            </a:r>
            <a:r>
              <a:rPr lang="en-US" sz="3200" b="1" dirty="0" smtClean="0">
                <a:solidFill>
                  <a:srgbClr val="FF6600"/>
                </a:solidFill>
                <a:latin typeface="Arial"/>
                <a:cs typeface="Arial"/>
              </a:rPr>
              <a:t>???</a:t>
            </a:r>
          </a:p>
        </p:txBody>
      </p:sp>
      <p:sp>
        <p:nvSpPr>
          <p:cNvPr id="8" name="Line 9"/>
          <p:cNvSpPr>
            <a:spLocks noChangeShapeType="1"/>
          </p:cNvSpPr>
          <p:nvPr/>
        </p:nvSpPr>
        <p:spPr bwMode="auto">
          <a:xfrm flipV="1">
            <a:off x="5254921" y="3915558"/>
            <a:ext cx="0" cy="3516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spTree>
    <p:extLst>
      <p:ext uri="{BB962C8B-B14F-4D97-AF65-F5344CB8AC3E}">
        <p14:creationId xmlns:p14="http://schemas.microsoft.com/office/powerpoint/2010/main" val="29165025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b="1" dirty="0" smtClean="0">
                <a:solidFill>
                  <a:schemeClr val="bg1"/>
                </a:solidFill>
                <a:latin typeface="Arial"/>
                <a:cs typeface="Arial"/>
              </a:rPr>
              <a:t>OUTLINE</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525963"/>
          </a:xfrm>
        </p:spPr>
        <p:txBody>
          <a:bodyPr>
            <a:normAutofit/>
          </a:bodyPr>
          <a:lstStyle/>
          <a:p>
            <a:pPr marL="0" indent="0">
              <a:lnSpc>
                <a:spcPct val="90000"/>
              </a:lnSpc>
              <a:buNone/>
            </a:pPr>
            <a:endParaRPr lang="en-US" b="1" dirty="0" smtClean="0">
              <a:latin typeface="Arial"/>
              <a:cs typeface="Arial"/>
            </a:endParaRPr>
          </a:p>
          <a:p>
            <a:pPr marL="514350" indent="-514350">
              <a:lnSpc>
                <a:spcPct val="90000"/>
              </a:lnSpc>
              <a:buFont typeface="+mj-lt"/>
              <a:buAutoNum type="alphaUcPeriod"/>
            </a:pPr>
            <a:r>
              <a:rPr lang="en-US" b="1" dirty="0">
                <a:latin typeface="Arial"/>
                <a:cs typeface="Arial"/>
              </a:rPr>
              <a:t>M</a:t>
            </a:r>
            <a:r>
              <a:rPr lang="en-US" b="1" dirty="0" smtClean="0">
                <a:latin typeface="Arial"/>
                <a:cs typeface="Arial"/>
              </a:rPr>
              <a:t>odels of continuous trait evolution</a:t>
            </a:r>
          </a:p>
          <a:p>
            <a:pPr marL="514350" indent="-514350">
              <a:lnSpc>
                <a:spcPct val="90000"/>
              </a:lnSpc>
              <a:buFont typeface="+mj-lt"/>
              <a:buAutoNum type="alphaUcPeriod"/>
            </a:pPr>
            <a:r>
              <a:rPr lang="en-US" b="1" dirty="0" smtClean="0">
                <a:latin typeface="Arial"/>
                <a:cs typeface="Arial"/>
              </a:rPr>
              <a:t>Using simple models of trait evolution</a:t>
            </a:r>
          </a:p>
          <a:p>
            <a:pPr marL="514350" indent="-514350">
              <a:lnSpc>
                <a:spcPct val="90000"/>
              </a:lnSpc>
              <a:buFont typeface="+mj-lt"/>
              <a:buAutoNum type="alphaUcPeriod"/>
            </a:pPr>
            <a:r>
              <a:rPr lang="en-US" b="1" dirty="0" smtClean="0">
                <a:latin typeface="Arial"/>
                <a:cs typeface="Arial"/>
              </a:rPr>
              <a:t>Comparing complex models of continuous trait evolution</a:t>
            </a:r>
          </a:p>
          <a:p>
            <a:pPr marL="514350" indent="-514350">
              <a:lnSpc>
                <a:spcPct val="90000"/>
              </a:lnSpc>
              <a:buFont typeface="+mj-lt"/>
              <a:buAutoNum type="alphaUcPeriod"/>
            </a:pPr>
            <a:endParaRPr lang="en-US" sz="2000" b="1" dirty="0" smtClean="0">
              <a:latin typeface="Arial"/>
              <a:cs typeface="Arial"/>
            </a:endParaRPr>
          </a:p>
          <a:p>
            <a:pPr marL="0" indent="0">
              <a:lnSpc>
                <a:spcPct val="90000"/>
              </a:lnSpc>
              <a:buNone/>
            </a:pPr>
            <a:endParaRPr lang="en-US" b="1" dirty="0" smtClean="0">
              <a:latin typeface="Arial"/>
              <a:cs typeface="Arial"/>
            </a:endParaRPr>
          </a:p>
          <a:p>
            <a:pPr marL="0" indent="0">
              <a:lnSpc>
                <a:spcPct val="90000"/>
              </a:lnSpc>
              <a:buNone/>
            </a:pPr>
            <a:endParaRPr lang="en-US" dirty="0" smtClean="0">
              <a:latin typeface="Arial"/>
              <a:cs typeface="Arial"/>
            </a:endParaRPr>
          </a:p>
        </p:txBody>
      </p:sp>
    </p:spTree>
    <p:extLst>
      <p:ext uri="{BB962C8B-B14F-4D97-AF65-F5344CB8AC3E}">
        <p14:creationId xmlns:p14="http://schemas.microsoft.com/office/powerpoint/2010/main" val="32310416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Brownian motion with a trend</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525963"/>
          </a:xfrm>
        </p:spPr>
        <p:txBody>
          <a:bodyPr/>
          <a:lstStyle/>
          <a:p>
            <a:pPr>
              <a:lnSpc>
                <a:spcPct val="90000"/>
              </a:lnSpc>
            </a:pPr>
            <a:r>
              <a:rPr lang="en-US" dirty="0" smtClean="0">
                <a:latin typeface="Arial"/>
                <a:cs typeface="Arial"/>
              </a:rPr>
              <a:t>Including </a:t>
            </a:r>
            <a:r>
              <a:rPr lang="en-US" b="1" u="sng" dirty="0" smtClean="0">
                <a:solidFill>
                  <a:schemeClr val="accent5">
                    <a:lumMod val="75000"/>
                  </a:schemeClr>
                </a:solidFill>
                <a:latin typeface="Arial"/>
                <a:cs typeface="Arial"/>
              </a:rPr>
              <a:t>fossils</a:t>
            </a:r>
            <a:r>
              <a:rPr lang="en-US" dirty="0" smtClean="0">
                <a:solidFill>
                  <a:schemeClr val="accent5">
                    <a:lumMod val="75000"/>
                  </a:schemeClr>
                </a:solidFill>
                <a:latin typeface="Arial"/>
                <a:cs typeface="Arial"/>
              </a:rPr>
              <a:t> </a:t>
            </a:r>
            <a:r>
              <a:rPr lang="en-US" dirty="0" smtClean="0">
                <a:latin typeface="Arial"/>
                <a:cs typeface="Arial"/>
              </a:rPr>
              <a:t>in the phylogeny allows you to</a:t>
            </a:r>
            <a:r>
              <a:rPr lang="en-US" dirty="0">
                <a:latin typeface="Arial"/>
                <a:cs typeface="Arial"/>
              </a:rPr>
              <a:t> </a:t>
            </a:r>
            <a:r>
              <a:rPr lang="en-US" dirty="0" smtClean="0">
                <a:latin typeface="Arial"/>
                <a:cs typeface="Arial"/>
              </a:rPr>
              <a:t>test for a trend in a trait over time e.g. Cope’s Rule</a:t>
            </a:r>
            <a:endParaRPr lang="en-US" sz="2800" dirty="0" smtClean="0">
              <a:latin typeface="Arial"/>
              <a:cs typeface="Arial"/>
            </a:endParaRPr>
          </a:p>
          <a:p>
            <a:pPr marL="0" indent="0">
              <a:buNone/>
            </a:pPr>
            <a:endParaRPr lang="en-US" dirty="0">
              <a:latin typeface="Arial"/>
              <a:cs typeface="Arial"/>
            </a:endParaRPr>
          </a:p>
        </p:txBody>
      </p:sp>
      <p:sp>
        <p:nvSpPr>
          <p:cNvPr id="4" name="Text Box 5"/>
          <p:cNvSpPr txBox="1">
            <a:spLocks noChangeArrowheads="1"/>
          </p:cNvSpPr>
          <p:nvPr/>
        </p:nvSpPr>
        <p:spPr bwMode="auto">
          <a:xfrm>
            <a:off x="1667861" y="3084561"/>
            <a:ext cx="5711673"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4800" b="1" dirty="0" err="1">
                <a:latin typeface="Arial"/>
                <a:cs typeface="Arial"/>
              </a:rPr>
              <a:t>dX</a:t>
            </a:r>
            <a:r>
              <a:rPr lang="en-US" sz="4800" b="1" baseline="-25000" dirty="0">
                <a:latin typeface="Arial"/>
                <a:cs typeface="Arial"/>
              </a:rPr>
              <a:t>(t)   </a:t>
            </a:r>
            <a:r>
              <a:rPr lang="en-US" sz="4800" b="1" dirty="0">
                <a:latin typeface="Arial"/>
                <a:cs typeface="Arial"/>
              </a:rPr>
              <a:t>=   </a:t>
            </a:r>
            <a:r>
              <a:rPr lang="en-US" sz="4800" b="1" dirty="0">
                <a:latin typeface="Arial"/>
                <a:cs typeface="Arial"/>
                <a:sym typeface="Symbol" charset="0"/>
              </a:rPr>
              <a:t></a:t>
            </a:r>
            <a:r>
              <a:rPr lang="en-US" sz="4800" b="1" dirty="0">
                <a:latin typeface="Arial"/>
                <a:cs typeface="Arial"/>
              </a:rPr>
              <a:t> dB</a:t>
            </a:r>
            <a:r>
              <a:rPr lang="en-US" sz="4800" b="1" baseline="-25000" dirty="0">
                <a:latin typeface="Arial"/>
                <a:cs typeface="Arial"/>
              </a:rPr>
              <a:t>(t)</a:t>
            </a:r>
          </a:p>
        </p:txBody>
      </p:sp>
      <p:sp>
        <p:nvSpPr>
          <p:cNvPr id="5" name="Line 6"/>
          <p:cNvSpPr>
            <a:spLocks noChangeShapeType="1"/>
          </p:cNvSpPr>
          <p:nvPr/>
        </p:nvSpPr>
        <p:spPr bwMode="auto">
          <a:xfrm flipV="1">
            <a:off x="2959210" y="3751478"/>
            <a:ext cx="1560954" cy="7715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sp>
        <p:nvSpPr>
          <p:cNvPr id="6" name="Text Box 7"/>
          <p:cNvSpPr txBox="1">
            <a:spLocks noChangeArrowheads="1"/>
          </p:cNvSpPr>
          <p:nvPr/>
        </p:nvSpPr>
        <p:spPr bwMode="auto">
          <a:xfrm>
            <a:off x="1678074" y="4267202"/>
            <a:ext cx="1281136"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3200" dirty="0" smtClean="0">
                <a:latin typeface="Arial"/>
                <a:cs typeface="Arial"/>
              </a:rPr>
              <a:t>Rate</a:t>
            </a:r>
            <a:endParaRPr lang="en-US" sz="3200" dirty="0">
              <a:latin typeface="Arial"/>
              <a:cs typeface="Arial"/>
            </a:endParaRPr>
          </a:p>
        </p:txBody>
      </p:sp>
      <p:sp>
        <p:nvSpPr>
          <p:cNvPr id="7" name="Text Box 8"/>
          <p:cNvSpPr txBox="1">
            <a:spLocks noChangeArrowheads="1"/>
          </p:cNvSpPr>
          <p:nvPr/>
        </p:nvSpPr>
        <p:spPr bwMode="auto">
          <a:xfrm>
            <a:off x="3649134" y="4267202"/>
            <a:ext cx="5037666" cy="206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3200" dirty="0">
                <a:latin typeface="Arial"/>
                <a:cs typeface="Arial"/>
              </a:rPr>
              <a:t>Trait change </a:t>
            </a:r>
            <a:r>
              <a:rPr lang="en-US" sz="3200" dirty="0" smtClean="0">
                <a:latin typeface="Arial"/>
                <a:cs typeface="Arial"/>
              </a:rPr>
              <a:t>as described </a:t>
            </a:r>
            <a:r>
              <a:rPr lang="en-US" sz="3200" dirty="0">
                <a:latin typeface="Arial"/>
                <a:cs typeface="Arial"/>
              </a:rPr>
              <a:t>by </a:t>
            </a:r>
            <a:r>
              <a:rPr lang="en-US" sz="3200" dirty="0" smtClean="0">
                <a:latin typeface="Arial"/>
                <a:cs typeface="Arial"/>
              </a:rPr>
              <a:t>normal distribution mean </a:t>
            </a:r>
            <a:r>
              <a:rPr lang="en-US" sz="3200" dirty="0">
                <a:latin typeface="Arial"/>
                <a:cs typeface="Arial"/>
              </a:rPr>
              <a:t>= </a:t>
            </a:r>
            <a:r>
              <a:rPr lang="en-US" sz="3200" dirty="0" smtClean="0">
                <a:latin typeface="Arial"/>
                <a:cs typeface="Arial"/>
              </a:rPr>
              <a:t>μ</a:t>
            </a:r>
            <a:endParaRPr lang="en-US" sz="3200" dirty="0" smtClean="0">
              <a:latin typeface="Arial"/>
              <a:cs typeface="Arial"/>
            </a:endParaRPr>
          </a:p>
          <a:p>
            <a:r>
              <a:rPr lang="en-US" sz="3200" dirty="0" smtClean="0">
                <a:latin typeface="Arial"/>
                <a:cs typeface="Arial"/>
              </a:rPr>
              <a:t>Increase μ&gt; 0 &gt;μ decrease</a:t>
            </a:r>
          </a:p>
        </p:txBody>
      </p:sp>
      <p:sp>
        <p:nvSpPr>
          <p:cNvPr id="8" name="Line 9"/>
          <p:cNvSpPr>
            <a:spLocks noChangeShapeType="1"/>
          </p:cNvSpPr>
          <p:nvPr/>
        </p:nvSpPr>
        <p:spPr bwMode="auto">
          <a:xfrm flipV="1">
            <a:off x="5254921" y="3915558"/>
            <a:ext cx="0" cy="3516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spTree>
    <p:extLst>
      <p:ext uri="{BB962C8B-B14F-4D97-AF65-F5344CB8AC3E}">
        <p14:creationId xmlns:p14="http://schemas.microsoft.com/office/powerpoint/2010/main" val="12725682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Brownian motion with a trend</a:t>
            </a:r>
            <a:endParaRPr lang="en-US" b="1" dirty="0">
              <a:solidFill>
                <a:schemeClr val="bg1"/>
              </a:solidFill>
              <a:latin typeface="Arial"/>
              <a:cs typeface="Arial"/>
            </a:endParaRPr>
          </a:p>
        </p:txBody>
      </p:sp>
      <p:sp>
        <p:nvSpPr>
          <p:cNvPr id="11" name="Text Box 7"/>
          <p:cNvSpPr txBox="1">
            <a:spLocks noChangeArrowheads="1"/>
          </p:cNvSpPr>
          <p:nvPr/>
        </p:nvSpPr>
        <p:spPr bwMode="auto">
          <a:xfrm>
            <a:off x="6605673" y="2294469"/>
            <a:ext cx="2013393"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3200" dirty="0" smtClean="0">
                <a:latin typeface="Arial"/>
                <a:cs typeface="Arial"/>
              </a:rPr>
              <a:t>μ = </a:t>
            </a:r>
            <a:r>
              <a:rPr lang="en-US" sz="3200" dirty="0" smtClean="0">
                <a:latin typeface="Arial"/>
                <a:cs typeface="Arial"/>
              </a:rPr>
              <a:t>1</a:t>
            </a:r>
            <a:endParaRPr lang="en-US" sz="3200" dirty="0">
              <a:latin typeface="Arial"/>
              <a:cs typeface="Arial"/>
            </a:endParaRPr>
          </a:p>
        </p:txBody>
      </p:sp>
      <p:sp>
        <p:nvSpPr>
          <p:cNvPr id="12" name="Text Box 7"/>
          <p:cNvSpPr txBox="1">
            <a:spLocks noChangeArrowheads="1"/>
          </p:cNvSpPr>
          <p:nvPr/>
        </p:nvSpPr>
        <p:spPr bwMode="auto">
          <a:xfrm>
            <a:off x="6605673" y="4453469"/>
            <a:ext cx="2013393"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3200" dirty="0" smtClean="0">
                <a:latin typeface="Arial"/>
                <a:cs typeface="Arial"/>
              </a:rPr>
              <a:t>μ = </a:t>
            </a:r>
            <a:r>
              <a:rPr lang="en-US" sz="3200" dirty="0" smtClean="0">
                <a:latin typeface="Arial"/>
                <a:cs typeface="Arial"/>
              </a:rPr>
              <a:t>-1</a:t>
            </a:r>
            <a:endParaRPr lang="en-US" sz="3200" dirty="0">
              <a:latin typeface="Arial"/>
              <a:cs typeface="Arial"/>
            </a:endParaRPr>
          </a:p>
        </p:txBody>
      </p:sp>
      <p:pic>
        <p:nvPicPr>
          <p:cNvPr id="3" name="Picture 2" descr="Rplotbmtre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873" y="1266345"/>
            <a:ext cx="5511800" cy="5511800"/>
          </a:xfrm>
          <a:prstGeom prst="rect">
            <a:avLst/>
          </a:prstGeom>
        </p:spPr>
      </p:pic>
      <p:pic>
        <p:nvPicPr>
          <p:cNvPr id="8" name="Picture 7"/>
          <p:cNvPicPr>
            <a:picLocks noChangeAspect="1"/>
          </p:cNvPicPr>
          <p:nvPr/>
        </p:nvPicPr>
        <p:blipFill>
          <a:blip r:embed="rId3"/>
          <a:stretch>
            <a:fillRect/>
          </a:stretch>
        </p:blipFill>
        <p:spPr>
          <a:xfrm>
            <a:off x="254899" y="4834162"/>
            <a:ext cx="2260564" cy="1717279"/>
          </a:xfrm>
          <a:prstGeom prst="rect">
            <a:avLst/>
          </a:prstGeom>
        </p:spPr>
      </p:pic>
    </p:spTree>
    <p:extLst>
      <p:ext uri="{BB962C8B-B14F-4D97-AF65-F5344CB8AC3E}">
        <p14:creationId xmlns:p14="http://schemas.microsoft.com/office/powerpoint/2010/main" val="36482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Ornstein-</a:t>
            </a:r>
            <a:r>
              <a:rPr lang="en-US" b="1" dirty="0" err="1" smtClean="0">
                <a:solidFill>
                  <a:schemeClr val="bg1"/>
                </a:solidFill>
                <a:latin typeface="Arial"/>
                <a:cs typeface="Arial"/>
              </a:rPr>
              <a:t>Uhlenbeck</a:t>
            </a:r>
            <a:endParaRPr lang="en-US" b="1" dirty="0">
              <a:solidFill>
                <a:schemeClr val="bg1"/>
              </a:solidFill>
              <a:latin typeface="Arial"/>
              <a:cs typeface="Arial"/>
            </a:endParaRPr>
          </a:p>
        </p:txBody>
      </p:sp>
      <p:sp>
        <p:nvSpPr>
          <p:cNvPr id="3" name="Text Box 4"/>
          <p:cNvSpPr txBox="1">
            <a:spLocks noChangeArrowheads="1"/>
          </p:cNvSpPr>
          <p:nvPr/>
        </p:nvSpPr>
        <p:spPr bwMode="auto">
          <a:xfrm>
            <a:off x="1313458" y="3075097"/>
            <a:ext cx="6643274"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4000" i="1" dirty="0" err="1">
                <a:latin typeface="Arial"/>
                <a:cs typeface="Arial"/>
              </a:rPr>
              <a:t>d</a:t>
            </a:r>
            <a:r>
              <a:rPr lang="en-US" sz="4000" dirty="0" err="1">
                <a:latin typeface="Arial"/>
                <a:cs typeface="Arial"/>
              </a:rPr>
              <a:t>X</a:t>
            </a:r>
            <a:r>
              <a:rPr lang="en-US" sz="4000" i="1" baseline="-25000" dirty="0">
                <a:latin typeface="Arial"/>
                <a:cs typeface="Arial"/>
              </a:rPr>
              <a:t>(t)   </a:t>
            </a:r>
            <a:r>
              <a:rPr lang="en-US" sz="4000" dirty="0">
                <a:latin typeface="Arial"/>
                <a:cs typeface="Arial"/>
              </a:rPr>
              <a:t>=   </a:t>
            </a:r>
            <a:r>
              <a:rPr lang="en-US" sz="4000" dirty="0" smtClean="0">
                <a:latin typeface="Arial"/>
                <a:cs typeface="Arial"/>
                <a:sym typeface="Symbol" charset="0"/>
              </a:rPr>
              <a:t></a:t>
            </a:r>
            <a:r>
              <a:rPr lang="en-US" sz="4000" dirty="0">
                <a:latin typeface="Arial"/>
                <a:cs typeface="Arial"/>
                <a:sym typeface="Symbol" charset="0"/>
              </a:rPr>
              <a:t>[ - X</a:t>
            </a:r>
            <a:r>
              <a:rPr lang="en-US" sz="4000" i="1" baseline="-25000" dirty="0">
                <a:latin typeface="Arial"/>
                <a:cs typeface="Arial"/>
                <a:sym typeface="Symbol" charset="0"/>
              </a:rPr>
              <a:t>(t)</a:t>
            </a:r>
            <a:r>
              <a:rPr lang="en-US" sz="4000" dirty="0">
                <a:latin typeface="Arial"/>
                <a:cs typeface="Arial"/>
                <a:sym typeface="Symbol" charset="0"/>
              </a:rPr>
              <a:t>]</a:t>
            </a:r>
            <a:r>
              <a:rPr lang="en-US" sz="4000" i="1" dirty="0" err="1" smtClean="0">
                <a:latin typeface="Arial"/>
                <a:cs typeface="Arial"/>
                <a:sym typeface="Symbol" charset="0"/>
              </a:rPr>
              <a:t>dt</a:t>
            </a:r>
            <a:r>
              <a:rPr lang="en-US" sz="4000" dirty="0" smtClean="0">
                <a:latin typeface="Arial"/>
                <a:cs typeface="Arial"/>
                <a:sym typeface="Symbol" charset="0"/>
              </a:rPr>
              <a:t>  </a:t>
            </a:r>
            <a:r>
              <a:rPr lang="en-US" sz="4000" dirty="0" smtClean="0">
                <a:latin typeface="Arial"/>
                <a:cs typeface="Arial"/>
              </a:rPr>
              <a:t>+ </a:t>
            </a:r>
            <a:r>
              <a:rPr lang="en-US" sz="4000" dirty="0" smtClean="0">
                <a:latin typeface="Arial"/>
                <a:cs typeface="Arial"/>
                <a:sym typeface="Symbol" charset="0"/>
              </a:rPr>
              <a:t></a:t>
            </a:r>
            <a:r>
              <a:rPr lang="en-US" sz="4000" i="1" dirty="0" smtClean="0">
                <a:latin typeface="Arial"/>
                <a:cs typeface="Arial"/>
              </a:rPr>
              <a:t>dB</a:t>
            </a:r>
            <a:r>
              <a:rPr lang="en-US" sz="4000" i="1" baseline="-25000" dirty="0" smtClean="0">
                <a:latin typeface="Arial"/>
                <a:cs typeface="Arial"/>
              </a:rPr>
              <a:t>(t) </a:t>
            </a:r>
            <a:endParaRPr lang="en-US" sz="4000" i="1" baseline="-25000" dirty="0">
              <a:latin typeface="Arial"/>
              <a:cs typeface="Arial"/>
              <a:sym typeface="Symbol" charset="0"/>
            </a:endParaRPr>
          </a:p>
        </p:txBody>
      </p:sp>
      <p:sp>
        <p:nvSpPr>
          <p:cNvPr id="4" name="Left Brace 3"/>
          <p:cNvSpPr/>
          <p:nvPr/>
        </p:nvSpPr>
        <p:spPr>
          <a:xfrm rot="16200000">
            <a:off x="6525409" y="3584524"/>
            <a:ext cx="689114" cy="1204949"/>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sp>
        <p:nvSpPr>
          <p:cNvPr id="5" name="TextBox 4"/>
          <p:cNvSpPr txBox="1"/>
          <p:nvPr/>
        </p:nvSpPr>
        <p:spPr>
          <a:xfrm>
            <a:off x="4873905" y="4496051"/>
            <a:ext cx="3810508" cy="830997"/>
          </a:xfrm>
          <a:prstGeom prst="rect">
            <a:avLst/>
          </a:prstGeom>
          <a:noFill/>
        </p:spPr>
        <p:txBody>
          <a:bodyPr wrap="none" rtlCol="0">
            <a:spAutoFit/>
          </a:bodyPr>
          <a:lstStyle/>
          <a:p>
            <a:pPr algn="ctr"/>
            <a:r>
              <a:rPr lang="en-US" sz="2400" b="1" dirty="0" smtClean="0">
                <a:solidFill>
                  <a:schemeClr val="accent5">
                    <a:lumMod val="75000"/>
                  </a:schemeClr>
                </a:solidFill>
                <a:latin typeface="Arial"/>
                <a:cs typeface="Arial"/>
              </a:rPr>
              <a:t>Brownian motion</a:t>
            </a:r>
          </a:p>
          <a:p>
            <a:pPr algn="ctr"/>
            <a:r>
              <a:rPr lang="en-US" sz="2400" dirty="0" smtClean="0">
                <a:solidFill>
                  <a:schemeClr val="accent5">
                    <a:lumMod val="75000"/>
                  </a:schemeClr>
                </a:solidFill>
                <a:latin typeface="Arial"/>
                <a:cs typeface="Arial"/>
              </a:rPr>
              <a:t>(Brownian motion rate </a:t>
            </a:r>
            <a:r>
              <a:rPr lang="en-US" sz="2400" dirty="0" smtClean="0">
                <a:solidFill>
                  <a:schemeClr val="accent5">
                    <a:lumMod val="75000"/>
                  </a:schemeClr>
                </a:solidFill>
                <a:latin typeface="Arial"/>
                <a:cs typeface="Arial"/>
                <a:sym typeface="Symbol" charset="0"/>
              </a:rPr>
              <a:t></a:t>
            </a:r>
            <a:r>
              <a:rPr lang="en-US" sz="2400" baseline="30000" dirty="0" smtClean="0">
                <a:solidFill>
                  <a:schemeClr val="accent5">
                    <a:lumMod val="75000"/>
                  </a:schemeClr>
                </a:solidFill>
                <a:latin typeface="Arial"/>
                <a:cs typeface="Arial"/>
                <a:sym typeface="Symbol" charset="0"/>
              </a:rPr>
              <a:t>2</a:t>
            </a:r>
            <a:r>
              <a:rPr lang="en-US" sz="2400" baseline="30000" dirty="0" smtClean="0">
                <a:solidFill>
                  <a:schemeClr val="accent5">
                    <a:lumMod val="75000"/>
                  </a:schemeClr>
                </a:solidFill>
                <a:latin typeface="Arial"/>
                <a:cs typeface="Arial"/>
              </a:rPr>
              <a:t> </a:t>
            </a:r>
            <a:r>
              <a:rPr lang="en-US" sz="2400" dirty="0" smtClean="0">
                <a:solidFill>
                  <a:schemeClr val="accent5">
                    <a:lumMod val="75000"/>
                  </a:schemeClr>
                </a:solidFill>
                <a:latin typeface="Arial"/>
                <a:cs typeface="Arial"/>
              </a:rPr>
              <a:t>)</a:t>
            </a:r>
          </a:p>
        </p:txBody>
      </p:sp>
      <p:sp>
        <p:nvSpPr>
          <p:cNvPr id="6" name="Left Brace 5"/>
          <p:cNvSpPr/>
          <p:nvPr/>
        </p:nvSpPr>
        <p:spPr>
          <a:xfrm rot="5400000">
            <a:off x="4340126" y="2136326"/>
            <a:ext cx="434201" cy="1725557"/>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sp>
        <p:nvSpPr>
          <p:cNvPr id="7" name="Text Box 15"/>
          <p:cNvSpPr txBox="1">
            <a:spLocks noChangeArrowheads="1"/>
          </p:cNvSpPr>
          <p:nvPr/>
        </p:nvSpPr>
        <p:spPr bwMode="auto">
          <a:xfrm>
            <a:off x="1738336" y="1587274"/>
            <a:ext cx="4529155" cy="120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400" dirty="0">
                <a:solidFill>
                  <a:schemeClr val="accent5">
                    <a:lumMod val="75000"/>
                  </a:schemeClr>
                </a:solidFill>
                <a:latin typeface="Arial"/>
                <a:cs typeface="Arial"/>
              </a:rPr>
              <a:t>Strength of selection </a:t>
            </a:r>
            <a:endParaRPr lang="en-US" sz="2400" dirty="0" smtClean="0">
              <a:solidFill>
                <a:schemeClr val="accent5">
                  <a:lumMod val="75000"/>
                </a:schemeClr>
              </a:solidFill>
              <a:latin typeface="Arial"/>
              <a:cs typeface="Arial"/>
            </a:endParaRPr>
          </a:p>
          <a:p>
            <a:pPr algn="ctr"/>
            <a:r>
              <a:rPr lang="en-US" sz="2400" dirty="0" smtClean="0">
                <a:solidFill>
                  <a:schemeClr val="accent5">
                    <a:lumMod val="75000"/>
                  </a:schemeClr>
                </a:solidFill>
                <a:latin typeface="Arial"/>
                <a:cs typeface="Arial"/>
              </a:rPr>
              <a:t>is proportional </a:t>
            </a:r>
            <a:r>
              <a:rPr lang="en-US" sz="2400" dirty="0">
                <a:solidFill>
                  <a:schemeClr val="accent5">
                    <a:lumMod val="75000"/>
                  </a:schemeClr>
                </a:solidFill>
                <a:latin typeface="Arial"/>
                <a:cs typeface="Arial"/>
              </a:rPr>
              <a:t>to distance of </a:t>
            </a:r>
          </a:p>
          <a:p>
            <a:pPr algn="ctr"/>
            <a:r>
              <a:rPr lang="en-US" sz="2400" dirty="0">
                <a:solidFill>
                  <a:schemeClr val="accent5">
                    <a:lumMod val="75000"/>
                  </a:schemeClr>
                </a:solidFill>
                <a:latin typeface="Arial"/>
                <a:cs typeface="Arial"/>
              </a:rPr>
              <a:t>current trait value from optimum</a:t>
            </a:r>
          </a:p>
        </p:txBody>
      </p:sp>
      <p:sp>
        <p:nvSpPr>
          <p:cNvPr id="8" name="Rectangle 7"/>
          <p:cNvSpPr/>
          <p:nvPr/>
        </p:nvSpPr>
        <p:spPr>
          <a:xfrm>
            <a:off x="2790733" y="3905942"/>
            <a:ext cx="2715858" cy="461665"/>
          </a:xfrm>
          <a:prstGeom prst="rect">
            <a:avLst/>
          </a:prstGeom>
        </p:spPr>
        <p:txBody>
          <a:bodyPr wrap="none">
            <a:spAutoFit/>
          </a:bodyPr>
          <a:lstStyle/>
          <a:p>
            <a:pPr algn="ctr"/>
            <a:r>
              <a:rPr lang="en-US" sz="2400" b="1" dirty="0" smtClean="0">
                <a:solidFill>
                  <a:schemeClr val="accent5">
                    <a:lumMod val="75000"/>
                  </a:schemeClr>
                </a:solidFill>
                <a:latin typeface="Arial"/>
                <a:cs typeface="Arial"/>
              </a:rPr>
              <a:t>Primary optimum</a:t>
            </a:r>
          </a:p>
        </p:txBody>
      </p:sp>
      <p:cxnSp>
        <p:nvCxnSpPr>
          <p:cNvPr id="9" name="Straight Connector 8"/>
          <p:cNvCxnSpPr/>
          <p:nvPr/>
        </p:nvCxnSpPr>
        <p:spPr>
          <a:xfrm flipH="1" flipV="1">
            <a:off x="3945585" y="3647480"/>
            <a:ext cx="195390" cy="34736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83625" y="4277136"/>
            <a:ext cx="3195556" cy="830997"/>
          </a:xfrm>
          <a:prstGeom prst="rect">
            <a:avLst/>
          </a:prstGeom>
        </p:spPr>
        <p:txBody>
          <a:bodyPr wrap="none">
            <a:spAutoFit/>
          </a:bodyPr>
          <a:lstStyle/>
          <a:p>
            <a:pPr algn="ctr"/>
            <a:r>
              <a:rPr lang="en-US" sz="2400" b="1" dirty="0" smtClean="0">
                <a:solidFill>
                  <a:schemeClr val="accent5">
                    <a:lumMod val="75000"/>
                  </a:schemeClr>
                </a:solidFill>
                <a:latin typeface="Arial"/>
                <a:cs typeface="Arial"/>
              </a:rPr>
              <a:t>Pull towards optima</a:t>
            </a:r>
          </a:p>
          <a:p>
            <a:pPr algn="ctr"/>
            <a:r>
              <a:rPr lang="en-US" sz="2400" dirty="0" smtClean="0">
                <a:solidFill>
                  <a:schemeClr val="accent5">
                    <a:lumMod val="75000"/>
                  </a:schemeClr>
                </a:solidFill>
                <a:latin typeface="Arial"/>
                <a:cs typeface="Arial"/>
              </a:rPr>
              <a:t>(Strength of selection)</a:t>
            </a:r>
          </a:p>
        </p:txBody>
      </p:sp>
      <p:cxnSp>
        <p:nvCxnSpPr>
          <p:cNvPr id="11" name="Straight Connector 10"/>
          <p:cNvCxnSpPr/>
          <p:nvPr/>
        </p:nvCxnSpPr>
        <p:spPr>
          <a:xfrm flipV="1">
            <a:off x="2119199" y="3669192"/>
            <a:ext cx="1029149" cy="72713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4071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normAutofit fontScale="90000"/>
          </a:bodyPr>
          <a:lstStyle/>
          <a:p>
            <a:r>
              <a:rPr lang="en-US" b="1" dirty="0" smtClean="0">
                <a:solidFill>
                  <a:schemeClr val="bg1"/>
                </a:solidFill>
                <a:latin typeface="Arial"/>
                <a:cs typeface="Arial"/>
              </a:rPr>
              <a:t>Ornstein-</a:t>
            </a:r>
            <a:r>
              <a:rPr lang="en-US" b="1" dirty="0" err="1" smtClean="0">
                <a:solidFill>
                  <a:schemeClr val="bg1"/>
                </a:solidFill>
                <a:latin typeface="Arial"/>
                <a:cs typeface="Arial"/>
              </a:rPr>
              <a:t>Uhlenbeck</a:t>
            </a:r>
            <a:r>
              <a:rPr lang="en-US" b="1" dirty="0" smtClean="0">
                <a:solidFill>
                  <a:schemeClr val="bg1"/>
                </a:solidFill>
                <a:latin typeface="Arial"/>
                <a:cs typeface="Arial"/>
              </a:rPr>
              <a:t> = Brownian motion </a:t>
            </a:r>
            <a:r>
              <a:rPr lang="en-US" b="1" dirty="0" smtClean="0">
                <a:solidFill>
                  <a:srgbClr val="FFFFFF"/>
                </a:solidFill>
                <a:latin typeface="Arial"/>
                <a:cs typeface="Arial"/>
              </a:rPr>
              <a:t>when </a:t>
            </a:r>
            <a:r>
              <a:rPr lang="en-US" b="1" dirty="0" smtClean="0">
                <a:solidFill>
                  <a:srgbClr val="FFFFFF"/>
                </a:solidFill>
                <a:sym typeface="Symbol" charset="0"/>
              </a:rPr>
              <a:t></a:t>
            </a:r>
            <a:r>
              <a:rPr lang="en-US" b="1" dirty="0" smtClean="0">
                <a:solidFill>
                  <a:srgbClr val="FFFFFF"/>
                </a:solidFill>
                <a:latin typeface="Arial"/>
                <a:cs typeface="Arial"/>
              </a:rPr>
              <a:t> is 0</a:t>
            </a:r>
            <a:endParaRPr lang="en-US" b="1" dirty="0">
              <a:solidFill>
                <a:srgbClr val="FFFFFF"/>
              </a:solidFill>
              <a:latin typeface="Arial"/>
              <a:cs typeface="Arial"/>
            </a:endParaRPr>
          </a:p>
        </p:txBody>
      </p:sp>
      <p:sp>
        <p:nvSpPr>
          <p:cNvPr id="6" name="Text Box 4"/>
          <p:cNvSpPr txBox="1">
            <a:spLocks noChangeArrowheads="1"/>
          </p:cNvSpPr>
          <p:nvPr/>
        </p:nvSpPr>
        <p:spPr bwMode="auto">
          <a:xfrm>
            <a:off x="1304991" y="3075097"/>
            <a:ext cx="6643274"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4000" i="1" dirty="0" err="1">
                <a:latin typeface="Arial"/>
                <a:cs typeface="Arial"/>
              </a:rPr>
              <a:t>d</a:t>
            </a:r>
            <a:r>
              <a:rPr lang="en-US" sz="4000" dirty="0" err="1">
                <a:latin typeface="Arial"/>
                <a:cs typeface="Arial"/>
              </a:rPr>
              <a:t>X</a:t>
            </a:r>
            <a:r>
              <a:rPr lang="en-US" sz="4000" i="1" baseline="-25000" dirty="0">
                <a:latin typeface="Arial"/>
                <a:cs typeface="Arial"/>
              </a:rPr>
              <a:t>(t)   </a:t>
            </a:r>
            <a:r>
              <a:rPr lang="en-US" sz="4000" dirty="0">
                <a:latin typeface="Arial"/>
                <a:cs typeface="Arial"/>
              </a:rPr>
              <a:t>=   </a:t>
            </a:r>
            <a:r>
              <a:rPr lang="en-US" sz="4000" dirty="0" smtClean="0">
                <a:solidFill>
                  <a:srgbClr val="E46C0A"/>
                </a:solidFill>
                <a:latin typeface="Arial"/>
                <a:cs typeface="Arial"/>
                <a:sym typeface="Symbol" charset="0"/>
              </a:rPr>
              <a:t>0</a:t>
            </a:r>
            <a:r>
              <a:rPr lang="en-US" sz="4000" dirty="0" smtClean="0">
                <a:solidFill>
                  <a:schemeClr val="bg1">
                    <a:lumMod val="65000"/>
                  </a:schemeClr>
                </a:solidFill>
                <a:latin typeface="Arial"/>
                <a:cs typeface="Arial"/>
                <a:sym typeface="Symbol" charset="0"/>
              </a:rPr>
              <a:t>[</a:t>
            </a:r>
            <a:r>
              <a:rPr lang="en-US" sz="4000" dirty="0">
                <a:solidFill>
                  <a:schemeClr val="bg1">
                    <a:lumMod val="65000"/>
                  </a:schemeClr>
                </a:solidFill>
                <a:latin typeface="Arial"/>
                <a:cs typeface="Arial"/>
                <a:sym typeface="Symbol" charset="0"/>
              </a:rPr>
              <a:t> - X</a:t>
            </a:r>
            <a:r>
              <a:rPr lang="en-US" sz="4000" i="1" baseline="-25000" dirty="0">
                <a:solidFill>
                  <a:schemeClr val="bg1">
                    <a:lumMod val="65000"/>
                  </a:schemeClr>
                </a:solidFill>
                <a:latin typeface="Arial"/>
                <a:cs typeface="Arial"/>
                <a:sym typeface="Symbol" charset="0"/>
              </a:rPr>
              <a:t>(t)</a:t>
            </a:r>
            <a:r>
              <a:rPr lang="en-US" sz="4000" dirty="0">
                <a:solidFill>
                  <a:schemeClr val="bg1">
                    <a:lumMod val="65000"/>
                  </a:schemeClr>
                </a:solidFill>
                <a:latin typeface="Arial"/>
                <a:cs typeface="Arial"/>
                <a:sym typeface="Symbol" charset="0"/>
              </a:rPr>
              <a:t>]</a:t>
            </a:r>
            <a:r>
              <a:rPr lang="en-US" sz="4000" i="1" dirty="0" err="1" smtClean="0">
                <a:solidFill>
                  <a:srgbClr val="A6A6A6"/>
                </a:solidFill>
                <a:latin typeface="Arial"/>
                <a:cs typeface="Arial"/>
                <a:sym typeface="Symbol" charset="0"/>
              </a:rPr>
              <a:t>dt</a:t>
            </a:r>
            <a:r>
              <a:rPr lang="en-US" sz="4000" dirty="0" smtClean="0">
                <a:solidFill>
                  <a:srgbClr val="A6A6A6"/>
                </a:solidFill>
                <a:latin typeface="Arial"/>
                <a:cs typeface="Arial"/>
                <a:sym typeface="Symbol" charset="0"/>
              </a:rPr>
              <a:t>  </a:t>
            </a:r>
            <a:r>
              <a:rPr lang="en-US" sz="4000" dirty="0" smtClean="0">
                <a:solidFill>
                  <a:srgbClr val="A6A6A6"/>
                </a:solidFill>
                <a:latin typeface="Arial"/>
                <a:cs typeface="Arial"/>
              </a:rPr>
              <a:t>+ </a:t>
            </a:r>
            <a:r>
              <a:rPr lang="en-US" sz="4000" dirty="0" smtClean="0">
                <a:latin typeface="Arial"/>
                <a:cs typeface="Arial"/>
                <a:sym typeface="Symbol" charset="0"/>
              </a:rPr>
              <a:t></a:t>
            </a:r>
            <a:r>
              <a:rPr lang="en-US" sz="4000" i="1" dirty="0" smtClean="0">
                <a:latin typeface="Arial"/>
                <a:cs typeface="Arial"/>
              </a:rPr>
              <a:t>dB</a:t>
            </a:r>
            <a:r>
              <a:rPr lang="en-US" sz="4000" i="1" baseline="-25000" dirty="0" smtClean="0">
                <a:latin typeface="Arial"/>
                <a:cs typeface="Arial"/>
              </a:rPr>
              <a:t>(t) </a:t>
            </a:r>
            <a:endParaRPr lang="en-US" sz="4000" i="1" baseline="-25000" dirty="0">
              <a:latin typeface="Arial"/>
              <a:cs typeface="Arial"/>
              <a:sym typeface="Symbol" charset="0"/>
            </a:endParaRPr>
          </a:p>
        </p:txBody>
      </p:sp>
      <p:sp>
        <p:nvSpPr>
          <p:cNvPr id="7" name="Left Brace 6"/>
          <p:cNvSpPr/>
          <p:nvPr/>
        </p:nvSpPr>
        <p:spPr>
          <a:xfrm rot="16200000">
            <a:off x="6805870" y="3517019"/>
            <a:ext cx="434201" cy="1204949"/>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sp>
        <p:nvSpPr>
          <p:cNvPr id="8" name="TextBox 7"/>
          <p:cNvSpPr txBox="1"/>
          <p:nvPr/>
        </p:nvSpPr>
        <p:spPr>
          <a:xfrm>
            <a:off x="5685027" y="4330951"/>
            <a:ext cx="2697974" cy="461665"/>
          </a:xfrm>
          <a:prstGeom prst="rect">
            <a:avLst/>
          </a:prstGeom>
          <a:noFill/>
        </p:spPr>
        <p:txBody>
          <a:bodyPr wrap="none" rtlCol="0">
            <a:spAutoFit/>
          </a:bodyPr>
          <a:lstStyle/>
          <a:p>
            <a:pPr algn="ctr"/>
            <a:r>
              <a:rPr lang="en-US" sz="2400" b="1" dirty="0" smtClean="0">
                <a:latin typeface="Arial"/>
                <a:cs typeface="Arial"/>
              </a:rPr>
              <a:t>Brownian motion</a:t>
            </a:r>
          </a:p>
        </p:txBody>
      </p:sp>
    </p:spTree>
    <p:extLst>
      <p:ext uri="{BB962C8B-B14F-4D97-AF65-F5344CB8AC3E}">
        <p14:creationId xmlns:p14="http://schemas.microsoft.com/office/powerpoint/2010/main" val="23989250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normAutofit fontScale="90000"/>
          </a:bodyPr>
          <a:lstStyle/>
          <a:p>
            <a:r>
              <a:rPr lang="en-US" b="1" dirty="0" smtClean="0">
                <a:solidFill>
                  <a:schemeClr val="bg1"/>
                </a:solidFill>
                <a:latin typeface="Arial"/>
                <a:cs typeface="Arial"/>
              </a:rPr>
              <a:t>Ornstein-</a:t>
            </a:r>
            <a:r>
              <a:rPr lang="en-US" b="1" dirty="0" err="1" smtClean="0">
                <a:solidFill>
                  <a:schemeClr val="bg1"/>
                </a:solidFill>
                <a:latin typeface="Arial"/>
                <a:cs typeface="Arial"/>
              </a:rPr>
              <a:t>Uhlenbeck</a:t>
            </a:r>
            <a:r>
              <a:rPr lang="en-US" b="1" dirty="0" smtClean="0">
                <a:solidFill>
                  <a:schemeClr val="bg1"/>
                </a:solidFill>
                <a:latin typeface="Arial"/>
                <a:cs typeface="Arial"/>
              </a:rPr>
              <a:t> = Brownian motion </a:t>
            </a:r>
            <a:r>
              <a:rPr lang="en-US" b="1" dirty="0" smtClean="0">
                <a:solidFill>
                  <a:srgbClr val="FFFFFF"/>
                </a:solidFill>
                <a:latin typeface="Arial"/>
                <a:cs typeface="Arial"/>
              </a:rPr>
              <a:t>when </a:t>
            </a:r>
            <a:r>
              <a:rPr lang="en-US" b="1" dirty="0" smtClean="0">
                <a:solidFill>
                  <a:srgbClr val="FFFFFF"/>
                </a:solidFill>
                <a:sym typeface="Symbol" charset="0"/>
              </a:rPr>
              <a:t></a:t>
            </a:r>
            <a:r>
              <a:rPr lang="en-US" b="1" dirty="0" smtClean="0">
                <a:solidFill>
                  <a:srgbClr val="FFFFFF"/>
                </a:solidFill>
                <a:latin typeface="Arial"/>
                <a:cs typeface="Arial"/>
              </a:rPr>
              <a:t> is 0</a:t>
            </a:r>
            <a:endParaRPr lang="en-US" b="1" dirty="0">
              <a:solidFill>
                <a:srgbClr val="FFFFFF"/>
              </a:solidFill>
              <a:latin typeface="Arial"/>
              <a:cs typeface="Arial"/>
            </a:endParaRPr>
          </a:p>
        </p:txBody>
      </p:sp>
      <p:sp>
        <p:nvSpPr>
          <p:cNvPr id="6" name="Text Box 4"/>
          <p:cNvSpPr txBox="1">
            <a:spLocks noChangeArrowheads="1"/>
          </p:cNvSpPr>
          <p:nvPr/>
        </p:nvSpPr>
        <p:spPr bwMode="auto">
          <a:xfrm>
            <a:off x="1304991" y="3075097"/>
            <a:ext cx="6643274"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4000" i="1" dirty="0" err="1">
                <a:latin typeface="Arial"/>
                <a:cs typeface="Arial"/>
              </a:rPr>
              <a:t>d</a:t>
            </a:r>
            <a:r>
              <a:rPr lang="en-US" sz="4000" dirty="0" err="1">
                <a:latin typeface="Arial"/>
                <a:cs typeface="Arial"/>
              </a:rPr>
              <a:t>X</a:t>
            </a:r>
            <a:r>
              <a:rPr lang="en-US" sz="4000" i="1" baseline="-25000" dirty="0">
                <a:latin typeface="Arial"/>
                <a:cs typeface="Arial"/>
              </a:rPr>
              <a:t>(t)   </a:t>
            </a:r>
            <a:r>
              <a:rPr lang="en-US" sz="4000" dirty="0">
                <a:latin typeface="Arial"/>
                <a:cs typeface="Arial"/>
              </a:rPr>
              <a:t>=   </a:t>
            </a:r>
            <a:r>
              <a:rPr lang="en-US" sz="4000" dirty="0" smtClean="0">
                <a:latin typeface="Arial"/>
                <a:cs typeface="Arial"/>
                <a:sym typeface="Symbol" charset="0"/>
              </a:rPr>
              <a:t></a:t>
            </a:r>
            <a:r>
              <a:rPr lang="en-US" sz="4000" dirty="0" smtClean="0">
                <a:solidFill>
                  <a:srgbClr val="000000"/>
                </a:solidFill>
                <a:latin typeface="Arial"/>
                <a:cs typeface="Arial"/>
                <a:sym typeface="Symbol" charset="0"/>
              </a:rPr>
              <a:t>[</a:t>
            </a:r>
            <a:r>
              <a:rPr lang="en-US" sz="4000" dirty="0">
                <a:solidFill>
                  <a:srgbClr val="000000"/>
                </a:solidFill>
                <a:latin typeface="Arial"/>
                <a:cs typeface="Arial"/>
                <a:sym typeface="Symbol" charset="0"/>
              </a:rPr>
              <a:t> - X</a:t>
            </a:r>
            <a:r>
              <a:rPr lang="en-US" sz="4000" i="1" baseline="-25000" dirty="0">
                <a:solidFill>
                  <a:srgbClr val="000000"/>
                </a:solidFill>
                <a:latin typeface="Arial"/>
                <a:cs typeface="Arial"/>
                <a:sym typeface="Symbol" charset="0"/>
              </a:rPr>
              <a:t>(t)</a:t>
            </a:r>
            <a:r>
              <a:rPr lang="en-US" sz="4000" dirty="0">
                <a:solidFill>
                  <a:srgbClr val="000000"/>
                </a:solidFill>
                <a:latin typeface="Arial"/>
                <a:cs typeface="Arial"/>
                <a:sym typeface="Symbol" charset="0"/>
              </a:rPr>
              <a:t>]</a:t>
            </a:r>
            <a:r>
              <a:rPr lang="en-US" sz="4000" i="1" dirty="0" err="1" smtClean="0">
                <a:solidFill>
                  <a:srgbClr val="000000"/>
                </a:solidFill>
                <a:latin typeface="Arial"/>
                <a:cs typeface="Arial"/>
                <a:sym typeface="Symbol" charset="0"/>
              </a:rPr>
              <a:t>dt</a:t>
            </a:r>
            <a:r>
              <a:rPr lang="en-US" sz="4000" dirty="0" smtClean="0">
                <a:solidFill>
                  <a:srgbClr val="000000"/>
                </a:solidFill>
                <a:latin typeface="Arial"/>
                <a:cs typeface="Arial"/>
                <a:sym typeface="Symbol" charset="0"/>
              </a:rPr>
              <a:t>  </a:t>
            </a:r>
            <a:r>
              <a:rPr lang="en-US" sz="4000" dirty="0" smtClean="0">
                <a:solidFill>
                  <a:srgbClr val="000000"/>
                </a:solidFill>
                <a:latin typeface="Arial"/>
                <a:cs typeface="Arial"/>
              </a:rPr>
              <a:t>+ </a:t>
            </a:r>
            <a:r>
              <a:rPr lang="en-US" sz="4000" dirty="0" smtClean="0">
                <a:latin typeface="Arial"/>
                <a:cs typeface="Arial"/>
                <a:sym typeface="Symbol" charset="0"/>
              </a:rPr>
              <a:t></a:t>
            </a:r>
            <a:r>
              <a:rPr lang="en-US" sz="4000" i="1" dirty="0" smtClean="0">
                <a:latin typeface="Arial"/>
                <a:cs typeface="Arial"/>
              </a:rPr>
              <a:t>dB</a:t>
            </a:r>
            <a:r>
              <a:rPr lang="en-US" sz="4000" i="1" baseline="-25000" dirty="0" smtClean="0">
                <a:latin typeface="Arial"/>
                <a:cs typeface="Arial"/>
              </a:rPr>
              <a:t>(t) </a:t>
            </a:r>
            <a:endParaRPr lang="en-US" sz="4000" i="1" baseline="-25000" dirty="0">
              <a:latin typeface="Arial"/>
              <a:cs typeface="Arial"/>
              <a:sym typeface="Symbol" charset="0"/>
            </a:endParaRPr>
          </a:p>
        </p:txBody>
      </p:sp>
      <p:sp>
        <p:nvSpPr>
          <p:cNvPr id="7" name="Left Brace 6"/>
          <p:cNvSpPr/>
          <p:nvPr/>
        </p:nvSpPr>
        <p:spPr>
          <a:xfrm rot="16200000">
            <a:off x="6805870" y="3517019"/>
            <a:ext cx="434201" cy="1204949"/>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a:cs typeface="Arial"/>
            </a:endParaRPr>
          </a:p>
        </p:txBody>
      </p:sp>
      <p:sp>
        <p:nvSpPr>
          <p:cNvPr id="8" name="TextBox 7"/>
          <p:cNvSpPr txBox="1"/>
          <p:nvPr/>
        </p:nvSpPr>
        <p:spPr>
          <a:xfrm>
            <a:off x="5685027" y="4330951"/>
            <a:ext cx="2697974" cy="461665"/>
          </a:xfrm>
          <a:prstGeom prst="rect">
            <a:avLst/>
          </a:prstGeom>
          <a:noFill/>
        </p:spPr>
        <p:txBody>
          <a:bodyPr wrap="none" rtlCol="0">
            <a:spAutoFit/>
          </a:bodyPr>
          <a:lstStyle/>
          <a:p>
            <a:pPr algn="ctr"/>
            <a:r>
              <a:rPr lang="en-US" sz="2400" b="1" dirty="0" smtClean="0">
                <a:latin typeface="Arial"/>
                <a:cs typeface="Arial"/>
              </a:rPr>
              <a:t>Brownian motion</a:t>
            </a:r>
          </a:p>
        </p:txBody>
      </p:sp>
      <p:pic>
        <p:nvPicPr>
          <p:cNvPr id="9" name="Picture 8"/>
          <p:cNvPicPr>
            <a:picLocks noChangeAspect="1"/>
          </p:cNvPicPr>
          <p:nvPr/>
        </p:nvPicPr>
        <p:blipFill>
          <a:blip r:embed="rId3"/>
          <a:stretch>
            <a:fillRect/>
          </a:stretch>
        </p:blipFill>
        <p:spPr>
          <a:xfrm>
            <a:off x="254899" y="4834162"/>
            <a:ext cx="2260564" cy="1717279"/>
          </a:xfrm>
          <a:prstGeom prst="rect">
            <a:avLst/>
          </a:prstGeom>
        </p:spPr>
      </p:pic>
    </p:spTree>
    <p:extLst>
      <p:ext uri="{BB962C8B-B14F-4D97-AF65-F5344CB8AC3E}">
        <p14:creationId xmlns:p14="http://schemas.microsoft.com/office/powerpoint/2010/main" val="5718413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normAutofit/>
          </a:bodyPr>
          <a:lstStyle/>
          <a:p>
            <a:r>
              <a:rPr lang="en-US" i="1" dirty="0" err="1">
                <a:solidFill>
                  <a:srgbClr val="FFFFFF"/>
                </a:solidFill>
                <a:latin typeface="Arial"/>
                <a:cs typeface="Arial"/>
              </a:rPr>
              <a:t>d</a:t>
            </a:r>
            <a:r>
              <a:rPr lang="en-US" dirty="0" err="1">
                <a:solidFill>
                  <a:srgbClr val="FFFFFF"/>
                </a:solidFill>
                <a:latin typeface="Arial"/>
                <a:cs typeface="Arial"/>
              </a:rPr>
              <a:t>X</a:t>
            </a:r>
            <a:r>
              <a:rPr lang="en-US" i="1" baseline="-25000" dirty="0">
                <a:solidFill>
                  <a:srgbClr val="FFFFFF"/>
                </a:solidFill>
                <a:latin typeface="Arial"/>
                <a:cs typeface="Arial"/>
              </a:rPr>
              <a:t>(t)   </a:t>
            </a:r>
            <a:r>
              <a:rPr lang="en-US" dirty="0">
                <a:solidFill>
                  <a:srgbClr val="FFFFFF"/>
                </a:solidFill>
                <a:latin typeface="Arial"/>
                <a:cs typeface="Arial"/>
              </a:rPr>
              <a:t>=   </a:t>
            </a:r>
            <a:r>
              <a:rPr lang="en-US" dirty="0">
                <a:solidFill>
                  <a:srgbClr val="FFFFFF"/>
                </a:solidFill>
                <a:latin typeface="Arial"/>
                <a:cs typeface="Arial"/>
                <a:sym typeface="Symbol" charset="0"/>
              </a:rPr>
              <a:t>[</a:t>
            </a:r>
            <a:r>
              <a:rPr lang="en-US" dirty="0">
                <a:solidFill>
                  <a:schemeClr val="accent6">
                    <a:lumMod val="75000"/>
                  </a:schemeClr>
                </a:solidFill>
                <a:latin typeface="Arial"/>
                <a:cs typeface="Arial"/>
                <a:sym typeface="Symbol" charset="0"/>
              </a:rPr>
              <a:t></a:t>
            </a:r>
            <a:r>
              <a:rPr lang="en-US" dirty="0">
                <a:solidFill>
                  <a:srgbClr val="FFFFFF"/>
                </a:solidFill>
                <a:latin typeface="Arial"/>
                <a:cs typeface="Arial"/>
                <a:sym typeface="Symbol" charset="0"/>
              </a:rPr>
              <a:t> - X</a:t>
            </a:r>
            <a:r>
              <a:rPr lang="en-US" i="1" baseline="-25000" dirty="0">
                <a:solidFill>
                  <a:srgbClr val="FFFFFF"/>
                </a:solidFill>
                <a:latin typeface="Arial"/>
                <a:cs typeface="Arial"/>
                <a:sym typeface="Symbol" charset="0"/>
              </a:rPr>
              <a:t>(t)</a:t>
            </a:r>
            <a:r>
              <a:rPr lang="en-US" dirty="0">
                <a:solidFill>
                  <a:srgbClr val="FFFFFF"/>
                </a:solidFill>
                <a:latin typeface="Arial"/>
                <a:cs typeface="Arial"/>
                <a:sym typeface="Symbol" charset="0"/>
              </a:rPr>
              <a:t>]</a:t>
            </a:r>
            <a:r>
              <a:rPr lang="en-US" i="1" dirty="0" err="1">
                <a:solidFill>
                  <a:srgbClr val="FFFFFF"/>
                </a:solidFill>
                <a:latin typeface="Arial"/>
                <a:cs typeface="Arial"/>
                <a:sym typeface="Symbol" charset="0"/>
              </a:rPr>
              <a:t>dt</a:t>
            </a:r>
            <a:r>
              <a:rPr lang="en-US" dirty="0">
                <a:solidFill>
                  <a:srgbClr val="FFFFFF"/>
                </a:solidFill>
                <a:latin typeface="Arial"/>
                <a:cs typeface="Arial"/>
                <a:sym typeface="Symbol" charset="0"/>
              </a:rPr>
              <a:t>  </a:t>
            </a:r>
            <a:r>
              <a:rPr lang="en-US" dirty="0">
                <a:solidFill>
                  <a:srgbClr val="FFFFFF"/>
                </a:solidFill>
                <a:latin typeface="Arial"/>
                <a:cs typeface="Arial"/>
              </a:rPr>
              <a:t>+ </a:t>
            </a:r>
            <a:r>
              <a:rPr lang="en-US" dirty="0">
                <a:solidFill>
                  <a:srgbClr val="FFFFFF"/>
                </a:solidFill>
                <a:latin typeface="Arial"/>
                <a:cs typeface="Arial"/>
                <a:sym typeface="Symbol" charset="0"/>
              </a:rPr>
              <a:t></a:t>
            </a:r>
            <a:r>
              <a:rPr lang="en-US" i="1" dirty="0">
                <a:solidFill>
                  <a:srgbClr val="FFFFFF"/>
                </a:solidFill>
                <a:latin typeface="Arial"/>
                <a:cs typeface="Arial"/>
              </a:rPr>
              <a:t>dB</a:t>
            </a:r>
            <a:r>
              <a:rPr lang="en-US" i="1" baseline="-25000" dirty="0">
                <a:solidFill>
                  <a:srgbClr val="FFFFFF"/>
                </a:solidFill>
                <a:latin typeface="Arial"/>
                <a:cs typeface="Arial"/>
              </a:rPr>
              <a:t>(t) </a:t>
            </a:r>
            <a:endParaRPr lang="en-US" i="1" baseline="-25000" dirty="0">
              <a:solidFill>
                <a:srgbClr val="FFFFFF"/>
              </a:solidFill>
              <a:latin typeface="Arial"/>
              <a:cs typeface="Arial"/>
              <a:sym typeface="Symbol" charset="0"/>
            </a:endParaRPr>
          </a:p>
        </p:txBody>
      </p:sp>
      <p:pic>
        <p:nvPicPr>
          <p:cNvPr id="3" name="Picture 2" descr="theta1alpha0.1sigma0.01.pdf"/>
          <p:cNvPicPr>
            <a:picLocks noChangeAspect="1"/>
          </p:cNvPicPr>
          <p:nvPr/>
        </p:nvPicPr>
        <p:blipFill rotWithShape="1">
          <a:blip r:embed="rId3">
            <a:extLst>
              <a:ext uri="{28A0092B-C50C-407E-A947-70E740481C1C}">
                <a14:useLocalDpi xmlns:a14="http://schemas.microsoft.com/office/drawing/2010/main" val="0"/>
              </a:ext>
            </a:extLst>
          </a:blip>
          <a:srcRect l="4381" t="10429" b="7250"/>
          <a:stretch/>
        </p:blipFill>
        <p:spPr>
          <a:xfrm>
            <a:off x="282231" y="1746901"/>
            <a:ext cx="4425841" cy="3810302"/>
          </a:xfrm>
          <a:prstGeom prst="rect">
            <a:avLst/>
          </a:prstGeom>
        </p:spPr>
      </p:pic>
      <p:sp>
        <p:nvSpPr>
          <p:cNvPr id="4" name="TextBox 3"/>
          <p:cNvSpPr txBox="1"/>
          <p:nvPr/>
        </p:nvSpPr>
        <p:spPr>
          <a:xfrm>
            <a:off x="2179932" y="5422878"/>
            <a:ext cx="689048" cy="369332"/>
          </a:xfrm>
          <a:prstGeom prst="rect">
            <a:avLst/>
          </a:prstGeom>
          <a:noFill/>
        </p:spPr>
        <p:txBody>
          <a:bodyPr wrap="none" rtlCol="0">
            <a:spAutoFit/>
          </a:bodyPr>
          <a:lstStyle/>
          <a:p>
            <a:r>
              <a:rPr lang="en-US" dirty="0" smtClean="0">
                <a:latin typeface="Arial"/>
                <a:cs typeface="Arial"/>
              </a:rPr>
              <a:t>Time</a:t>
            </a:r>
            <a:endParaRPr lang="en-US" dirty="0">
              <a:latin typeface="Arial"/>
              <a:cs typeface="Arial"/>
            </a:endParaRPr>
          </a:p>
        </p:txBody>
      </p:sp>
      <p:sp>
        <p:nvSpPr>
          <p:cNvPr id="5" name="TextBox 4"/>
          <p:cNvSpPr txBox="1"/>
          <p:nvPr/>
        </p:nvSpPr>
        <p:spPr>
          <a:xfrm rot="16200000">
            <a:off x="-452907" y="3755898"/>
            <a:ext cx="1275146" cy="369332"/>
          </a:xfrm>
          <a:prstGeom prst="rect">
            <a:avLst/>
          </a:prstGeom>
          <a:noFill/>
        </p:spPr>
        <p:txBody>
          <a:bodyPr wrap="none" rtlCol="0">
            <a:spAutoFit/>
          </a:bodyPr>
          <a:lstStyle/>
          <a:p>
            <a:r>
              <a:rPr lang="en-US" dirty="0" smtClean="0">
                <a:latin typeface="Arial"/>
                <a:cs typeface="Arial"/>
              </a:rPr>
              <a:t>Trait Value</a:t>
            </a:r>
            <a:endParaRPr lang="en-US" dirty="0">
              <a:latin typeface="Arial"/>
              <a:cs typeface="Arial"/>
            </a:endParaRPr>
          </a:p>
        </p:txBody>
      </p:sp>
      <p:pic>
        <p:nvPicPr>
          <p:cNvPr id="6" name="Picture 5" descr="theta2alpha0.1sigma0.01.pdf"/>
          <p:cNvPicPr>
            <a:picLocks noChangeAspect="1"/>
          </p:cNvPicPr>
          <p:nvPr/>
        </p:nvPicPr>
        <p:blipFill rotWithShape="1">
          <a:blip r:embed="rId4">
            <a:extLst>
              <a:ext uri="{28A0092B-C50C-407E-A947-70E740481C1C}">
                <a14:useLocalDpi xmlns:a14="http://schemas.microsoft.com/office/drawing/2010/main" val="0"/>
              </a:ext>
            </a:extLst>
          </a:blip>
          <a:srcRect l="4339" t="8957" b="6923"/>
          <a:stretch/>
        </p:blipFill>
        <p:spPr>
          <a:xfrm>
            <a:off x="4451034" y="1681765"/>
            <a:ext cx="4407118" cy="3875438"/>
          </a:xfrm>
          <a:prstGeom prst="rect">
            <a:avLst/>
          </a:prstGeom>
        </p:spPr>
      </p:pic>
      <p:sp>
        <p:nvSpPr>
          <p:cNvPr id="7" name="TextBox 6"/>
          <p:cNvSpPr txBox="1"/>
          <p:nvPr/>
        </p:nvSpPr>
        <p:spPr>
          <a:xfrm>
            <a:off x="6392111" y="5422878"/>
            <a:ext cx="689048" cy="369332"/>
          </a:xfrm>
          <a:prstGeom prst="rect">
            <a:avLst/>
          </a:prstGeom>
          <a:noFill/>
        </p:spPr>
        <p:txBody>
          <a:bodyPr wrap="none" rtlCol="0">
            <a:spAutoFit/>
          </a:bodyPr>
          <a:lstStyle/>
          <a:p>
            <a:r>
              <a:rPr lang="en-US" dirty="0" smtClean="0">
                <a:latin typeface="Arial"/>
                <a:cs typeface="Arial"/>
              </a:rPr>
              <a:t>Time</a:t>
            </a:r>
            <a:endParaRPr lang="en-US" dirty="0">
              <a:latin typeface="Arial"/>
              <a:cs typeface="Arial"/>
            </a:endParaRPr>
          </a:p>
        </p:txBody>
      </p:sp>
      <p:sp>
        <p:nvSpPr>
          <p:cNvPr id="8" name="TextBox 7"/>
          <p:cNvSpPr txBox="1"/>
          <p:nvPr/>
        </p:nvSpPr>
        <p:spPr>
          <a:xfrm>
            <a:off x="1387515" y="4739557"/>
            <a:ext cx="2768506" cy="400110"/>
          </a:xfrm>
          <a:prstGeom prst="rect">
            <a:avLst/>
          </a:prstGeom>
          <a:noFill/>
        </p:spPr>
        <p:txBody>
          <a:bodyPr wrap="none" rtlCol="0">
            <a:spAutoFit/>
          </a:bodyPr>
          <a:lstStyle/>
          <a:p>
            <a:r>
              <a:rPr lang="en-US" sz="2000" b="1" dirty="0" smtClean="0">
                <a:solidFill>
                  <a:srgbClr val="E46C0A"/>
                </a:solidFill>
                <a:latin typeface="Arial"/>
                <a:cs typeface="Arial"/>
                <a:sym typeface="Symbol" charset="0"/>
              </a:rPr>
              <a:t> = 1</a:t>
            </a:r>
            <a:r>
              <a:rPr lang="en-US" sz="2000" b="1" dirty="0" smtClean="0">
                <a:solidFill>
                  <a:srgbClr val="000000"/>
                </a:solidFill>
                <a:latin typeface="Arial"/>
                <a:cs typeface="Arial"/>
                <a:sym typeface="Symbol" charset="0"/>
              </a:rPr>
              <a:t>, </a:t>
            </a:r>
            <a:r>
              <a:rPr lang="en-US" sz="2000" b="1" dirty="0" smtClean="0">
                <a:latin typeface="Arial"/>
                <a:cs typeface="Arial"/>
                <a:sym typeface="Symbol" charset="0"/>
              </a:rPr>
              <a:t> </a:t>
            </a:r>
            <a:r>
              <a:rPr lang="en-US" sz="2000" b="1" dirty="0" smtClean="0">
                <a:solidFill>
                  <a:srgbClr val="000000"/>
                </a:solidFill>
                <a:latin typeface="Arial"/>
                <a:cs typeface="Arial"/>
                <a:sym typeface="Symbol" charset="0"/>
              </a:rPr>
              <a:t>= 0.1, </a:t>
            </a:r>
            <a:r>
              <a:rPr lang="en-US" sz="2000" b="1" dirty="0" smtClean="0">
                <a:latin typeface="Arial"/>
                <a:cs typeface="Arial"/>
                <a:sym typeface="Symbol" charset="0"/>
              </a:rPr>
              <a:t> </a:t>
            </a:r>
            <a:r>
              <a:rPr lang="en-US" sz="2000" b="1" dirty="0" smtClean="0">
                <a:solidFill>
                  <a:srgbClr val="000000"/>
                </a:solidFill>
                <a:latin typeface="Arial"/>
                <a:cs typeface="Arial"/>
                <a:sym typeface="Symbol" charset="0"/>
              </a:rPr>
              <a:t>= 0.01</a:t>
            </a:r>
            <a:endParaRPr lang="en-US" sz="2000" b="1" dirty="0">
              <a:solidFill>
                <a:srgbClr val="000000"/>
              </a:solidFill>
              <a:latin typeface="Arial"/>
              <a:cs typeface="Arial"/>
            </a:endParaRPr>
          </a:p>
        </p:txBody>
      </p:sp>
      <p:sp>
        <p:nvSpPr>
          <p:cNvPr id="9" name="TextBox 8"/>
          <p:cNvSpPr txBox="1"/>
          <p:nvPr/>
        </p:nvSpPr>
        <p:spPr>
          <a:xfrm>
            <a:off x="5589861" y="4735324"/>
            <a:ext cx="2768506" cy="400110"/>
          </a:xfrm>
          <a:prstGeom prst="rect">
            <a:avLst/>
          </a:prstGeom>
          <a:noFill/>
        </p:spPr>
        <p:txBody>
          <a:bodyPr wrap="none" rtlCol="0">
            <a:spAutoFit/>
          </a:bodyPr>
          <a:lstStyle/>
          <a:p>
            <a:r>
              <a:rPr lang="en-US" sz="2000" b="1" dirty="0" smtClean="0">
                <a:solidFill>
                  <a:srgbClr val="E46C0A"/>
                </a:solidFill>
                <a:latin typeface="Arial"/>
                <a:cs typeface="Arial"/>
                <a:sym typeface="Symbol" charset="0"/>
              </a:rPr>
              <a:t> = 2</a:t>
            </a:r>
            <a:r>
              <a:rPr lang="en-US" sz="2000" b="1" dirty="0" smtClean="0">
                <a:solidFill>
                  <a:srgbClr val="000000"/>
                </a:solidFill>
                <a:latin typeface="Arial"/>
                <a:cs typeface="Arial"/>
                <a:sym typeface="Symbol" charset="0"/>
              </a:rPr>
              <a:t>, </a:t>
            </a:r>
            <a:r>
              <a:rPr lang="en-US" sz="2000" b="1" dirty="0" smtClean="0">
                <a:latin typeface="Arial"/>
                <a:cs typeface="Arial"/>
                <a:sym typeface="Symbol" charset="0"/>
              </a:rPr>
              <a:t> </a:t>
            </a:r>
            <a:r>
              <a:rPr lang="en-US" sz="2000" b="1" dirty="0" smtClean="0">
                <a:solidFill>
                  <a:srgbClr val="000000"/>
                </a:solidFill>
                <a:latin typeface="Arial"/>
                <a:cs typeface="Arial"/>
                <a:sym typeface="Symbol" charset="0"/>
              </a:rPr>
              <a:t>= 0.1, </a:t>
            </a:r>
            <a:r>
              <a:rPr lang="en-US" sz="2000" b="1" dirty="0" smtClean="0">
                <a:latin typeface="Arial"/>
                <a:cs typeface="Arial"/>
                <a:sym typeface="Symbol" charset="0"/>
              </a:rPr>
              <a:t> </a:t>
            </a:r>
            <a:r>
              <a:rPr lang="en-US" sz="2000" b="1" dirty="0" smtClean="0">
                <a:solidFill>
                  <a:srgbClr val="000000"/>
                </a:solidFill>
                <a:latin typeface="Arial"/>
                <a:cs typeface="Arial"/>
                <a:sym typeface="Symbol" charset="0"/>
              </a:rPr>
              <a:t>= 0.01</a:t>
            </a:r>
            <a:endParaRPr lang="en-US" sz="2000" b="1" dirty="0">
              <a:solidFill>
                <a:srgbClr val="000000"/>
              </a:solidFill>
              <a:latin typeface="Arial"/>
              <a:cs typeface="Arial"/>
            </a:endParaRPr>
          </a:p>
        </p:txBody>
      </p:sp>
    </p:spTree>
    <p:extLst>
      <p:ext uri="{BB962C8B-B14F-4D97-AF65-F5344CB8AC3E}">
        <p14:creationId xmlns:p14="http://schemas.microsoft.com/office/powerpoint/2010/main" val="42391267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normAutofit/>
          </a:bodyPr>
          <a:lstStyle/>
          <a:p>
            <a:r>
              <a:rPr lang="en-US" i="1" dirty="0" err="1">
                <a:solidFill>
                  <a:srgbClr val="FFFFFF"/>
                </a:solidFill>
                <a:latin typeface="Arial"/>
                <a:cs typeface="Arial"/>
              </a:rPr>
              <a:t>d</a:t>
            </a:r>
            <a:r>
              <a:rPr lang="en-US" dirty="0" err="1">
                <a:solidFill>
                  <a:srgbClr val="FFFFFF"/>
                </a:solidFill>
                <a:latin typeface="Arial"/>
                <a:cs typeface="Arial"/>
              </a:rPr>
              <a:t>X</a:t>
            </a:r>
            <a:r>
              <a:rPr lang="en-US" i="1" baseline="-25000" dirty="0">
                <a:solidFill>
                  <a:srgbClr val="FFFFFF"/>
                </a:solidFill>
                <a:latin typeface="Arial"/>
                <a:cs typeface="Arial"/>
              </a:rPr>
              <a:t>(t)   </a:t>
            </a:r>
            <a:r>
              <a:rPr lang="en-US" dirty="0">
                <a:solidFill>
                  <a:srgbClr val="FFFFFF"/>
                </a:solidFill>
                <a:latin typeface="Arial"/>
                <a:cs typeface="Arial"/>
              </a:rPr>
              <a:t>=   </a:t>
            </a:r>
            <a:r>
              <a:rPr lang="en-US" dirty="0">
                <a:solidFill>
                  <a:srgbClr val="FF6600"/>
                </a:solidFill>
                <a:latin typeface="Arial"/>
                <a:cs typeface="Arial"/>
                <a:sym typeface="Symbol" charset="0"/>
              </a:rPr>
              <a:t></a:t>
            </a:r>
            <a:r>
              <a:rPr lang="en-US" dirty="0">
                <a:solidFill>
                  <a:srgbClr val="FFFFFF"/>
                </a:solidFill>
                <a:latin typeface="Arial"/>
                <a:cs typeface="Arial"/>
                <a:sym typeface="Symbol" charset="0"/>
              </a:rPr>
              <a:t>[</a:t>
            </a:r>
            <a:r>
              <a:rPr lang="en-US" dirty="0">
                <a:solidFill>
                  <a:schemeClr val="bg1"/>
                </a:solidFill>
                <a:latin typeface="Arial"/>
                <a:cs typeface="Arial"/>
                <a:sym typeface="Symbol" charset="0"/>
              </a:rPr>
              <a:t></a:t>
            </a:r>
            <a:r>
              <a:rPr lang="en-US" dirty="0">
                <a:solidFill>
                  <a:srgbClr val="FFFFFF"/>
                </a:solidFill>
                <a:latin typeface="Arial"/>
                <a:cs typeface="Arial"/>
                <a:sym typeface="Symbol" charset="0"/>
              </a:rPr>
              <a:t> - X</a:t>
            </a:r>
            <a:r>
              <a:rPr lang="en-US" i="1" baseline="-25000" dirty="0">
                <a:solidFill>
                  <a:srgbClr val="FFFFFF"/>
                </a:solidFill>
                <a:latin typeface="Arial"/>
                <a:cs typeface="Arial"/>
                <a:sym typeface="Symbol" charset="0"/>
              </a:rPr>
              <a:t>(t)</a:t>
            </a:r>
            <a:r>
              <a:rPr lang="en-US" dirty="0">
                <a:solidFill>
                  <a:srgbClr val="FFFFFF"/>
                </a:solidFill>
                <a:latin typeface="Arial"/>
                <a:cs typeface="Arial"/>
                <a:sym typeface="Symbol" charset="0"/>
              </a:rPr>
              <a:t>]</a:t>
            </a:r>
            <a:r>
              <a:rPr lang="en-US" i="1" dirty="0" err="1">
                <a:solidFill>
                  <a:srgbClr val="FFFFFF"/>
                </a:solidFill>
                <a:latin typeface="Arial"/>
                <a:cs typeface="Arial"/>
                <a:sym typeface="Symbol" charset="0"/>
              </a:rPr>
              <a:t>dt</a:t>
            </a:r>
            <a:r>
              <a:rPr lang="en-US" dirty="0">
                <a:solidFill>
                  <a:srgbClr val="FFFFFF"/>
                </a:solidFill>
                <a:latin typeface="Arial"/>
                <a:cs typeface="Arial"/>
                <a:sym typeface="Symbol" charset="0"/>
              </a:rPr>
              <a:t>  </a:t>
            </a:r>
            <a:r>
              <a:rPr lang="en-US" dirty="0">
                <a:solidFill>
                  <a:srgbClr val="FFFFFF"/>
                </a:solidFill>
                <a:latin typeface="Arial"/>
                <a:cs typeface="Arial"/>
              </a:rPr>
              <a:t>+ </a:t>
            </a:r>
            <a:r>
              <a:rPr lang="en-US" dirty="0">
                <a:solidFill>
                  <a:srgbClr val="FFFFFF"/>
                </a:solidFill>
                <a:latin typeface="Arial"/>
                <a:cs typeface="Arial"/>
                <a:sym typeface="Symbol" charset="0"/>
              </a:rPr>
              <a:t></a:t>
            </a:r>
            <a:r>
              <a:rPr lang="en-US" i="1" dirty="0">
                <a:solidFill>
                  <a:srgbClr val="FFFFFF"/>
                </a:solidFill>
                <a:latin typeface="Arial"/>
                <a:cs typeface="Arial"/>
              </a:rPr>
              <a:t>dB</a:t>
            </a:r>
            <a:r>
              <a:rPr lang="en-US" i="1" baseline="-25000" dirty="0">
                <a:solidFill>
                  <a:srgbClr val="FFFFFF"/>
                </a:solidFill>
                <a:latin typeface="Arial"/>
                <a:cs typeface="Arial"/>
              </a:rPr>
              <a:t>(t) </a:t>
            </a:r>
            <a:endParaRPr lang="en-US" i="1" baseline="-25000" dirty="0">
              <a:solidFill>
                <a:srgbClr val="FFFFFF"/>
              </a:solidFill>
              <a:latin typeface="Arial"/>
              <a:cs typeface="Arial"/>
              <a:sym typeface="Symbol" charset="0"/>
            </a:endParaRPr>
          </a:p>
        </p:txBody>
      </p:sp>
      <p:pic>
        <p:nvPicPr>
          <p:cNvPr id="10" name="Picture 9" descr="theta1alpha0.1sigma0.01.pdf"/>
          <p:cNvPicPr>
            <a:picLocks noChangeAspect="1"/>
          </p:cNvPicPr>
          <p:nvPr/>
        </p:nvPicPr>
        <p:blipFill rotWithShape="1">
          <a:blip r:embed="rId3">
            <a:extLst>
              <a:ext uri="{28A0092B-C50C-407E-A947-70E740481C1C}">
                <a14:useLocalDpi xmlns:a14="http://schemas.microsoft.com/office/drawing/2010/main" val="0"/>
              </a:ext>
            </a:extLst>
          </a:blip>
          <a:srcRect l="4381" t="10429" b="7250"/>
          <a:stretch/>
        </p:blipFill>
        <p:spPr>
          <a:xfrm>
            <a:off x="282231" y="1746901"/>
            <a:ext cx="4425841" cy="3810302"/>
          </a:xfrm>
          <a:prstGeom prst="rect">
            <a:avLst/>
          </a:prstGeom>
        </p:spPr>
      </p:pic>
      <p:sp>
        <p:nvSpPr>
          <p:cNvPr id="11" name="TextBox 10"/>
          <p:cNvSpPr txBox="1"/>
          <p:nvPr/>
        </p:nvSpPr>
        <p:spPr>
          <a:xfrm>
            <a:off x="1183197" y="4732180"/>
            <a:ext cx="2768506" cy="400110"/>
          </a:xfrm>
          <a:prstGeom prst="rect">
            <a:avLst/>
          </a:prstGeom>
          <a:noFill/>
        </p:spPr>
        <p:txBody>
          <a:bodyPr wrap="none" rtlCol="0">
            <a:spAutoFit/>
          </a:bodyPr>
          <a:lstStyle/>
          <a:p>
            <a:r>
              <a:rPr lang="en-US" sz="2000" b="1" dirty="0" smtClean="0">
                <a:latin typeface="Arial"/>
                <a:cs typeface="Arial"/>
                <a:sym typeface="Symbol" charset="0"/>
              </a:rPr>
              <a:t> = 1, </a:t>
            </a:r>
            <a:r>
              <a:rPr lang="en-US" sz="2000" b="1" dirty="0" smtClean="0">
                <a:solidFill>
                  <a:srgbClr val="E46C0A"/>
                </a:solidFill>
                <a:latin typeface="Arial"/>
                <a:cs typeface="Arial"/>
                <a:sym typeface="Symbol" charset="0"/>
              </a:rPr>
              <a:t> = 0.1</a:t>
            </a:r>
            <a:r>
              <a:rPr lang="en-US" sz="2000" b="1" dirty="0" smtClean="0">
                <a:latin typeface="Arial"/>
                <a:cs typeface="Arial"/>
                <a:sym typeface="Symbol" charset="0"/>
              </a:rPr>
              <a:t>,  = 0.01</a:t>
            </a:r>
            <a:endParaRPr lang="en-US" sz="2000" b="1" dirty="0">
              <a:latin typeface="Arial"/>
              <a:cs typeface="Arial"/>
            </a:endParaRPr>
          </a:p>
        </p:txBody>
      </p:sp>
      <p:pic>
        <p:nvPicPr>
          <p:cNvPr id="12" name="Picture 11" descr="theta1alpha0.8sigma0.01.pdf"/>
          <p:cNvPicPr>
            <a:picLocks noChangeAspect="1"/>
          </p:cNvPicPr>
          <p:nvPr/>
        </p:nvPicPr>
        <p:blipFill rotWithShape="1">
          <a:blip r:embed="rId4">
            <a:extLst>
              <a:ext uri="{28A0092B-C50C-407E-A947-70E740481C1C}">
                <a14:useLocalDpi xmlns:a14="http://schemas.microsoft.com/office/drawing/2010/main" val="0"/>
              </a:ext>
            </a:extLst>
          </a:blip>
          <a:srcRect l="4797" t="8969" b="6403"/>
          <a:stretch/>
        </p:blipFill>
        <p:spPr>
          <a:xfrm>
            <a:off x="4516594" y="1679357"/>
            <a:ext cx="4362361" cy="3921268"/>
          </a:xfrm>
          <a:prstGeom prst="rect">
            <a:avLst/>
          </a:prstGeom>
        </p:spPr>
      </p:pic>
      <p:sp>
        <p:nvSpPr>
          <p:cNvPr id="13" name="TextBox 12"/>
          <p:cNvSpPr txBox="1"/>
          <p:nvPr/>
        </p:nvSpPr>
        <p:spPr>
          <a:xfrm>
            <a:off x="5482213" y="4732180"/>
            <a:ext cx="2768506" cy="400110"/>
          </a:xfrm>
          <a:prstGeom prst="rect">
            <a:avLst/>
          </a:prstGeom>
          <a:noFill/>
        </p:spPr>
        <p:txBody>
          <a:bodyPr wrap="none" rtlCol="0">
            <a:spAutoFit/>
          </a:bodyPr>
          <a:lstStyle/>
          <a:p>
            <a:r>
              <a:rPr lang="en-US" sz="2000" b="1" dirty="0" smtClean="0">
                <a:latin typeface="Arial"/>
                <a:cs typeface="Arial"/>
                <a:sym typeface="Symbol" charset="0"/>
              </a:rPr>
              <a:t> = 1, </a:t>
            </a:r>
            <a:r>
              <a:rPr lang="en-US" sz="2000" b="1" dirty="0" smtClean="0">
                <a:solidFill>
                  <a:srgbClr val="FF0000"/>
                </a:solidFill>
                <a:latin typeface="Arial"/>
                <a:cs typeface="Arial"/>
                <a:sym typeface="Symbol" charset="0"/>
              </a:rPr>
              <a:t> = 0.8</a:t>
            </a:r>
            <a:r>
              <a:rPr lang="en-US" sz="2000" b="1" dirty="0" smtClean="0">
                <a:latin typeface="Arial"/>
                <a:cs typeface="Arial"/>
                <a:sym typeface="Symbol" charset="0"/>
              </a:rPr>
              <a:t>,  = 0.01</a:t>
            </a:r>
            <a:endParaRPr lang="en-US" sz="2000" b="1" dirty="0">
              <a:latin typeface="Arial"/>
              <a:cs typeface="Arial"/>
            </a:endParaRPr>
          </a:p>
        </p:txBody>
      </p:sp>
      <p:sp>
        <p:nvSpPr>
          <p:cNvPr id="14" name="TextBox 13"/>
          <p:cNvSpPr txBox="1"/>
          <p:nvPr/>
        </p:nvSpPr>
        <p:spPr>
          <a:xfrm>
            <a:off x="550710" y="5817610"/>
            <a:ext cx="8314723" cy="954107"/>
          </a:xfrm>
          <a:prstGeom prst="rect">
            <a:avLst/>
          </a:prstGeom>
          <a:noFill/>
          <a:ln w="38100" cmpd="sng">
            <a:solidFill>
              <a:schemeClr val="accent5">
                <a:lumMod val="75000"/>
              </a:schemeClr>
            </a:solidFill>
          </a:ln>
        </p:spPr>
        <p:txBody>
          <a:bodyPr wrap="square" rtlCol="0">
            <a:spAutoFit/>
          </a:bodyPr>
          <a:lstStyle/>
          <a:p>
            <a:pPr algn="ctr"/>
            <a:r>
              <a:rPr lang="en-US" sz="2800" b="1" dirty="0" smtClean="0">
                <a:latin typeface="Arial"/>
                <a:cs typeface="Arial"/>
              </a:rPr>
              <a:t>Stronger </a:t>
            </a:r>
            <a:r>
              <a:rPr lang="en-US" sz="2800" b="1" dirty="0" smtClean="0">
                <a:solidFill>
                  <a:srgbClr val="E46C0A"/>
                </a:solidFill>
                <a:latin typeface="Arial"/>
                <a:cs typeface="Arial"/>
                <a:sym typeface="Symbol" charset="0"/>
              </a:rPr>
              <a:t></a:t>
            </a:r>
            <a:r>
              <a:rPr lang="en-US" sz="2800" b="1" dirty="0" smtClean="0">
                <a:latin typeface="Arial"/>
                <a:cs typeface="Arial"/>
                <a:sym typeface="Symbol" charset="0"/>
              </a:rPr>
              <a:t> the more quickly the optima is reached and the lower variance </a:t>
            </a:r>
            <a:endParaRPr lang="en-US" sz="2800" b="1" dirty="0">
              <a:latin typeface="Arial"/>
              <a:cs typeface="Arial"/>
            </a:endParaRPr>
          </a:p>
        </p:txBody>
      </p:sp>
      <p:sp>
        <p:nvSpPr>
          <p:cNvPr id="15" name="TextBox 14"/>
          <p:cNvSpPr txBox="1"/>
          <p:nvPr/>
        </p:nvSpPr>
        <p:spPr>
          <a:xfrm>
            <a:off x="2179932" y="5448278"/>
            <a:ext cx="689048" cy="369332"/>
          </a:xfrm>
          <a:prstGeom prst="rect">
            <a:avLst/>
          </a:prstGeom>
          <a:noFill/>
        </p:spPr>
        <p:txBody>
          <a:bodyPr wrap="none" rtlCol="0">
            <a:spAutoFit/>
          </a:bodyPr>
          <a:lstStyle/>
          <a:p>
            <a:r>
              <a:rPr lang="en-US" dirty="0" smtClean="0">
                <a:latin typeface="Arial"/>
                <a:cs typeface="Arial"/>
              </a:rPr>
              <a:t>Time</a:t>
            </a:r>
            <a:endParaRPr lang="en-US" dirty="0">
              <a:latin typeface="Arial"/>
              <a:cs typeface="Arial"/>
            </a:endParaRPr>
          </a:p>
        </p:txBody>
      </p:sp>
      <p:sp>
        <p:nvSpPr>
          <p:cNvPr id="16" name="TextBox 15"/>
          <p:cNvSpPr txBox="1"/>
          <p:nvPr/>
        </p:nvSpPr>
        <p:spPr>
          <a:xfrm rot="16200000">
            <a:off x="-452907" y="3451098"/>
            <a:ext cx="1275146" cy="369332"/>
          </a:xfrm>
          <a:prstGeom prst="rect">
            <a:avLst/>
          </a:prstGeom>
          <a:noFill/>
        </p:spPr>
        <p:txBody>
          <a:bodyPr wrap="none" rtlCol="0">
            <a:spAutoFit/>
          </a:bodyPr>
          <a:lstStyle/>
          <a:p>
            <a:r>
              <a:rPr lang="en-US" dirty="0" smtClean="0">
                <a:latin typeface="Arial"/>
                <a:cs typeface="Arial"/>
              </a:rPr>
              <a:t>Trait Value</a:t>
            </a:r>
            <a:endParaRPr lang="en-US" dirty="0">
              <a:latin typeface="Arial"/>
              <a:cs typeface="Arial"/>
            </a:endParaRPr>
          </a:p>
        </p:txBody>
      </p:sp>
      <p:sp>
        <p:nvSpPr>
          <p:cNvPr id="17" name="TextBox 16"/>
          <p:cNvSpPr txBox="1"/>
          <p:nvPr/>
        </p:nvSpPr>
        <p:spPr>
          <a:xfrm>
            <a:off x="6392111" y="5448278"/>
            <a:ext cx="689048" cy="369332"/>
          </a:xfrm>
          <a:prstGeom prst="rect">
            <a:avLst/>
          </a:prstGeom>
          <a:noFill/>
        </p:spPr>
        <p:txBody>
          <a:bodyPr wrap="none" rtlCol="0">
            <a:spAutoFit/>
          </a:bodyPr>
          <a:lstStyle/>
          <a:p>
            <a:r>
              <a:rPr lang="en-US" dirty="0" smtClean="0">
                <a:latin typeface="Arial"/>
                <a:cs typeface="Arial"/>
              </a:rPr>
              <a:t>Time</a:t>
            </a:r>
            <a:endParaRPr lang="en-US" dirty="0">
              <a:latin typeface="Arial"/>
              <a:cs typeface="Arial"/>
            </a:endParaRPr>
          </a:p>
        </p:txBody>
      </p:sp>
    </p:spTree>
    <p:extLst>
      <p:ext uri="{BB962C8B-B14F-4D97-AF65-F5344CB8AC3E}">
        <p14:creationId xmlns:p14="http://schemas.microsoft.com/office/powerpoint/2010/main" val="2923657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normAutofit/>
          </a:bodyPr>
          <a:lstStyle/>
          <a:p>
            <a:r>
              <a:rPr lang="en-US" i="1" dirty="0" err="1">
                <a:solidFill>
                  <a:srgbClr val="FFFFFF"/>
                </a:solidFill>
                <a:latin typeface="Arial"/>
                <a:cs typeface="Arial"/>
              </a:rPr>
              <a:t>d</a:t>
            </a:r>
            <a:r>
              <a:rPr lang="en-US" dirty="0" err="1">
                <a:solidFill>
                  <a:srgbClr val="FFFFFF"/>
                </a:solidFill>
                <a:latin typeface="Arial"/>
                <a:cs typeface="Arial"/>
              </a:rPr>
              <a:t>X</a:t>
            </a:r>
            <a:r>
              <a:rPr lang="en-US" i="1" baseline="-25000" dirty="0">
                <a:solidFill>
                  <a:srgbClr val="FFFFFF"/>
                </a:solidFill>
                <a:latin typeface="Arial"/>
                <a:cs typeface="Arial"/>
              </a:rPr>
              <a:t>(t)   </a:t>
            </a:r>
            <a:r>
              <a:rPr lang="en-US" dirty="0">
                <a:solidFill>
                  <a:srgbClr val="FFFFFF"/>
                </a:solidFill>
                <a:latin typeface="Arial"/>
                <a:cs typeface="Arial"/>
              </a:rPr>
              <a:t>=   </a:t>
            </a:r>
            <a:r>
              <a:rPr lang="en-US" dirty="0">
                <a:solidFill>
                  <a:schemeClr val="bg1"/>
                </a:solidFill>
                <a:latin typeface="Arial"/>
                <a:cs typeface="Arial"/>
                <a:sym typeface="Symbol" charset="0"/>
              </a:rPr>
              <a:t></a:t>
            </a:r>
            <a:r>
              <a:rPr lang="en-US" dirty="0">
                <a:solidFill>
                  <a:srgbClr val="FFFFFF"/>
                </a:solidFill>
                <a:latin typeface="Arial"/>
                <a:cs typeface="Arial"/>
                <a:sym typeface="Symbol" charset="0"/>
              </a:rPr>
              <a:t>[</a:t>
            </a:r>
            <a:r>
              <a:rPr lang="en-US" dirty="0">
                <a:solidFill>
                  <a:schemeClr val="bg1"/>
                </a:solidFill>
                <a:latin typeface="Arial"/>
                <a:cs typeface="Arial"/>
                <a:sym typeface="Symbol" charset="0"/>
              </a:rPr>
              <a:t></a:t>
            </a:r>
            <a:r>
              <a:rPr lang="en-US" dirty="0">
                <a:solidFill>
                  <a:srgbClr val="FFFFFF"/>
                </a:solidFill>
                <a:latin typeface="Arial"/>
                <a:cs typeface="Arial"/>
                <a:sym typeface="Symbol" charset="0"/>
              </a:rPr>
              <a:t> - X</a:t>
            </a:r>
            <a:r>
              <a:rPr lang="en-US" i="1" baseline="-25000" dirty="0">
                <a:solidFill>
                  <a:srgbClr val="FFFFFF"/>
                </a:solidFill>
                <a:latin typeface="Arial"/>
                <a:cs typeface="Arial"/>
                <a:sym typeface="Symbol" charset="0"/>
              </a:rPr>
              <a:t>(t)</a:t>
            </a:r>
            <a:r>
              <a:rPr lang="en-US" dirty="0">
                <a:solidFill>
                  <a:srgbClr val="FFFFFF"/>
                </a:solidFill>
                <a:latin typeface="Arial"/>
                <a:cs typeface="Arial"/>
                <a:sym typeface="Symbol" charset="0"/>
              </a:rPr>
              <a:t>]</a:t>
            </a:r>
            <a:r>
              <a:rPr lang="en-US" i="1" dirty="0" err="1">
                <a:solidFill>
                  <a:srgbClr val="FFFFFF"/>
                </a:solidFill>
                <a:latin typeface="Arial"/>
                <a:cs typeface="Arial"/>
                <a:sym typeface="Symbol" charset="0"/>
              </a:rPr>
              <a:t>dt</a:t>
            </a:r>
            <a:r>
              <a:rPr lang="en-US" dirty="0">
                <a:solidFill>
                  <a:srgbClr val="FFFFFF"/>
                </a:solidFill>
                <a:latin typeface="Arial"/>
                <a:cs typeface="Arial"/>
                <a:sym typeface="Symbol" charset="0"/>
              </a:rPr>
              <a:t>  </a:t>
            </a:r>
            <a:r>
              <a:rPr lang="en-US" dirty="0">
                <a:solidFill>
                  <a:srgbClr val="FFFFFF"/>
                </a:solidFill>
                <a:latin typeface="Arial"/>
                <a:cs typeface="Arial"/>
              </a:rPr>
              <a:t>+ </a:t>
            </a:r>
            <a:r>
              <a:rPr lang="en-US" dirty="0">
                <a:solidFill>
                  <a:srgbClr val="E46C0A"/>
                </a:solidFill>
                <a:latin typeface="Arial"/>
                <a:cs typeface="Arial"/>
                <a:sym typeface="Symbol" charset="0"/>
              </a:rPr>
              <a:t></a:t>
            </a:r>
            <a:r>
              <a:rPr lang="en-US" i="1" dirty="0">
                <a:solidFill>
                  <a:srgbClr val="FFFFFF"/>
                </a:solidFill>
                <a:latin typeface="Arial"/>
                <a:cs typeface="Arial"/>
              </a:rPr>
              <a:t>dB</a:t>
            </a:r>
            <a:r>
              <a:rPr lang="en-US" i="1" baseline="-25000" dirty="0">
                <a:solidFill>
                  <a:srgbClr val="FFFFFF"/>
                </a:solidFill>
                <a:latin typeface="Arial"/>
                <a:cs typeface="Arial"/>
              </a:rPr>
              <a:t>(t) </a:t>
            </a:r>
            <a:endParaRPr lang="en-US" i="1" baseline="-25000" dirty="0">
              <a:solidFill>
                <a:srgbClr val="FFFFFF"/>
              </a:solidFill>
              <a:latin typeface="Arial"/>
              <a:cs typeface="Arial"/>
              <a:sym typeface="Symbol" charset="0"/>
            </a:endParaRPr>
          </a:p>
        </p:txBody>
      </p:sp>
      <p:pic>
        <p:nvPicPr>
          <p:cNvPr id="18" name="Picture 17" descr="theta1alpha0.1sigma0.01.pdf"/>
          <p:cNvPicPr>
            <a:picLocks noChangeAspect="1"/>
          </p:cNvPicPr>
          <p:nvPr/>
        </p:nvPicPr>
        <p:blipFill rotWithShape="1">
          <a:blip r:embed="rId3">
            <a:extLst>
              <a:ext uri="{28A0092B-C50C-407E-A947-70E740481C1C}">
                <a14:useLocalDpi xmlns:a14="http://schemas.microsoft.com/office/drawing/2010/main" val="0"/>
              </a:ext>
            </a:extLst>
          </a:blip>
          <a:srcRect l="4381" t="10429" b="7250"/>
          <a:stretch/>
        </p:blipFill>
        <p:spPr>
          <a:xfrm>
            <a:off x="282231" y="1746901"/>
            <a:ext cx="4425841" cy="3810302"/>
          </a:xfrm>
          <a:prstGeom prst="rect">
            <a:avLst/>
          </a:prstGeom>
        </p:spPr>
      </p:pic>
      <p:sp>
        <p:nvSpPr>
          <p:cNvPr id="19" name="TextBox 18"/>
          <p:cNvSpPr txBox="1"/>
          <p:nvPr/>
        </p:nvSpPr>
        <p:spPr>
          <a:xfrm>
            <a:off x="1324312" y="4795891"/>
            <a:ext cx="2768506" cy="400110"/>
          </a:xfrm>
          <a:prstGeom prst="rect">
            <a:avLst/>
          </a:prstGeom>
          <a:noFill/>
        </p:spPr>
        <p:txBody>
          <a:bodyPr wrap="none" rtlCol="0">
            <a:spAutoFit/>
          </a:bodyPr>
          <a:lstStyle/>
          <a:p>
            <a:r>
              <a:rPr lang="en-US" sz="2000" b="1" dirty="0" smtClean="0">
                <a:latin typeface="Arial"/>
                <a:cs typeface="Arial"/>
                <a:sym typeface="Symbol" charset="0"/>
              </a:rPr>
              <a:t> = 1, </a:t>
            </a:r>
            <a:r>
              <a:rPr lang="en-US" sz="2000" b="1" dirty="0" smtClean="0">
                <a:solidFill>
                  <a:srgbClr val="000000"/>
                </a:solidFill>
                <a:latin typeface="Arial"/>
                <a:cs typeface="Arial"/>
                <a:sym typeface="Symbol" charset="0"/>
              </a:rPr>
              <a:t> = 0.1</a:t>
            </a:r>
            <a:r>
              <a:rPr lang="en-US" sz="2000" b="1" dirty="0" smtClean="0">
                <a:latin typeface="Arial"/>
                <a:cs typeface="Arial"/>
                <a:sym typeface="Symbol" charset="0"/>
              </a:rPr>
              <a:t>, </a:t>
            </a:r>
            <a:r>
              <a:rPr lang="en-US" sz="2000" b="1" dirty="0" smtClean="0">
                <a:solidFill>
                  <a:srgbClr val="E46C0A"/>
                </a:solidFill>
                <a:latin typeface="Arial"/>
                <a:cs typeface="Arial"/>
                <a:sym typeface="Symbol" charset="0"/>
              </a:rPr>
              <a:t> = 0.01</a:t>
            </a:r>
            <a:endParaRPr lang="en-US" sz="2000" b="1" dirty="0">
              <a:solidFill>
                <a:srgbClr val="E46C0A"/>
              </a:solidFill>
              <a:latin typeface="Arial"/>
              <a:cs typeface="Arial"/>
            </a:endParaRPr>
          </a:p>
        </p:txBody>
      </p:sp>
      <p:pic>
        <p:nvPicPr>
          <p:cNvPr id="20" name="Picture 19" descr="theta1alpha0.1sigma0.1.pdf"/>
          <p:cNvPicPr>
            <a:picLocks noChangeAspect="1"/>
          </p:cNvPicPr>
          <p:nvPr/>
        </p:nvPicPr>
        <p:blipFill rotWithShape="1">
          <a:blip r:embed="rId4">
            <a:extLst>
              <a:ext uri="{28A0092B-C50C-407E-A947-70E740481C1C}">
                <a14:useLocalDpi xmlns:a14="http://schemas.microsoft.com/office/drawing/2010/main" val="0"/>
              </a:ext>
            </a:extLst>
          </a:blip>
          <a:srcRect l="5737" t="10429" b="7928"/>
          <a:stretch/>
        </p:blipFill>
        <p:spPr>
          <a:xfrm>
            <a:off x="4515687" y="1746901"/>
            <a:ext cx="4361697" cy="3777734"/>
          </a:xfrm>
          <a:prstGeom prst="rect">
            <a:avLst/>
          </a:prstGeom>
        </p:spPr>
      </p:pic>
      <p:sp>
        <p:nvSpPr>
          <p:cNvPr id="21" name="TextBox 20"/>
          <p:cNvSpPr txBox="1"/>
          <p:nvPr/>
        </p:nvSpPr>
        <p:spPr>
          <a:xfrm>
            <a:off x="5666751" y="4803480"/>
            <a:ext cx="2652414" cy="400110"/>
          </a:xfrm>
          <a:prstGeom prst="rect">
            <a:avLst/>
          </a:prstGeom>
          <a:noFill/>
        </p:spPr>
        <p:txBody>
          <a:bodyPr wrap="none" rtlCol="0">
            <a:spAutoFit/>
          </a:bodyPr>
          <a:lstStyle/>
          <a:p>
            <a:r>
              <a:rPr lang="en-US" sz="2000" b="1" dirty="0" smtClean="0">
                <a:latin typeface="Arial"/>
                <a:cs typeface="Arial"/>
                <a:sym typeface="Symbol" charset="0"/>
              </a:rPr>
              <a:t> = 1, </a:t>
            </a:r>
            <a:r>
              <a:rPr lang="en-US" sz="2000" b="1" dirty="0" smtClean="0">
                <a:solidFill>
                  <a:srgbClr val="000000"/>
                </a:solidFill>
                <a:latin typeface="Arial"/>
                <a:cs typeface="Arial"/>
                <a:sym typeface="Symbol" charset="0"/>
              </a:rPr>
              <a:t> = 0.1</a:t>
            </a:r>
            <a:r>
              <a:rPr lang="en-US" sz="2000" b="1" dirty="0" smtClean="0">
                <a:latin typeface="Arial"/>
                <a:cs typeface="Arial"/>
                <a:sym typeface="Symbol" charset="0"/>
              </a:rPr>
              <a:t>, </a:t>
            </a:r>
            <a:r>
              <a:rPr lang="en-US" sz="2000" b="1" dirty="0" smtClean="0">
                <a:solidFill>
                  <a:srgbClr val="E46C0A"/>
                </a:solidFill>
                <a:latin typeface="Arial"/>
                <a:cs typeface="Arial"/>
                <a:sym typeface="Symbol" charset="0"/>
              </a:rPr>
              <a:t> = 0.1</a:t>
            </a:r>
            <a:endParaRPr lang="en-US" sz="2000" b="1" dirty="0">
              <a:solidFill>
                <a:srgbClr val="E46C0A"/>
              </a:solidFill>
              <a:latin typeface="Arial"/>
              <a:cs typeface="Arial"/>
            </a:endParaRPr>
          </a:p>
        </p:txBody>
      </p:sp>
      <p:sp>
        <p:nvSpPr>
          <p:cNvPr id="22" name="TextBox 21"/>
          <p:cNvSpPr txBox="1"/>
          <p:nvPr/>
        </p:nvSpPr>
        <p:spPr>
          <a:xfrm>
            <a:off x="369333" y="5916404"/>
            <a:ext cx="8317468" cy="523220"/>
          </a:xfrm>
          <a:prstGeom prst="rect">
            <a:avLst/>
          </a:prstGeom>
          <a:noFill/>
          <a:ln w="38100" cmpd="sng">
            <a:solidFill>
              <a:srgbClr val="31859C"/>
            </a:solidFill>
          </a:ln>
        </p:spPr>
        <p:txBody>
          <a:bodyPr wrap="square" rtlCol="0">
            <a:spAutoFit/>
          </a:bodyPr>
          <a:lstStyle/>
          <a:p>
            <a:pPr algn="ctr"/>
            <a:r>
              <a:rPr lang="en-US" sz="2800" b="1" dirty="0" smtClean="0">
                <a:latin typeface="Arial"/>
                <a:cs typeface="Arial"/>
              </a:rPr>
              <a:t>Higher </a:t>
            </a:r>
            <a:r>
              <a:rPr lang="en-US" sz="2800" dirty="0">
                <a:solidFill>
                  <a:srgbClr val="E46C0A"/>
                </a:solidFill>
                <a:sym typeface="Symbol" charset="0"/>
              </a:rPr>
              <a:t></a:t>
            </a:r>
            <a:r>
              <a:rPr lang="en-US" sz="2800" b="1" dirty="0" smtClean="0">
                <a:latin typeface="Arial"/>
                <a:cs typeface="Arial"/>
                <a:sym typeface="Symbol" charset="0"/>
              </a:rPr>
              <a:t> the greater the variance</a:t>
            </a:r>
            <a:endParaRPr lang="en-US" sz="2800" b="1" dirty="0">
              <a:latin typeface="Arial"/>
              <a:cs typeface="Arial"/>
            </a:endParaRPr>
          </a:p>
        </p:txBody>
      </p:sp>
      <p:sp>
        <p:nvSpPr>
          <p:cNvPr id="23" name="TextBox 22"/>
          <p:cNvSpPr txBox="1"/>
          <p:nvPr/>
        </p:nvSpPr>
        <p:spPr>
          <a:xfrm>
            <a:off x="2179932" y="5397478"/>
            <a:ext cx="689048" cy="369332"/>
          </a:xfrm>
          <a:prstGeom prst="rect">
            <a:avLst/>
          </a:prstGeom>
          <a:noFill/>
        </p:spPr>
        <p:txBody>
          <a:bodyPr wrap="none" rtlCol="0">
            <a:spAutoFit/>
          </a:bodyPr>
          <a:lstStyle/>
          <a:p>
            <a:r>
              <a:rPr lang="en-US" dirty="0" smtClean="0">
                <a:latin typeface="Arial"/>
                <a:cs typeface="Arial"/>
              </a:rPr>
              <a:t>Time</a:t>
            </a:r>
            <a:endParaRPr lang="en-US" dirty="0">
              <a:latin typeface="Arial"/>
              <a:cs typeface="Arial"/>
            </a:endParaRPr>
          </a:p>
        </p:txBody>
      </p:sp>
      <p:sp>
        <p:nvSpPr>
          <p:cNvPr id="24" name="TextBox 23"/>
          <p:cNvSpPr txBox="1"/>
          <p:nvPr/>
        </p:nvSpPr>
        <p:spPr>
          <a:xfrm rot="16200000">
            <a:off x="-452907" y="3755898"/>
            <a:ext cx="1275146" cy="369332"/>
          </a:xfrm>
          <a:prstGeom prst="rect">
            <a:avLst/>
          </a:prstGeom>
          <a:noFill/>
        </p:spPr>
        <p:txBody>
          <a:bodyPr wrap="none" rtlCol="0">
            <a:spAutoFit/>
          </a:bodyPr>
          <a:lstStyle/>
          <a:p>
            <a:r>
              <a:rPr lang="en-US" dirty="0" smtClean="0">
                <a:latin typeface="Arial"/>
                <a:cs typeface="Arial"/>
              </a:rPr>
              <a:t>Trait Value</a:t>
            </a:r>
            <a:endParaRPr lang="en-US" dirty="0">
              <a:latin typeface="Arial"/>
              <a:cs typeface="Arial"/>
            </a:endParaRPr>
          </a:p>
        </p:txBody>
      </p:sp>
      <p:sp>
        <p:nvSpPr>
          <p:cNvPr id="25" name="TextBox 24"/>
          <p:cNvSpPr txBox="1"/>
          <p:nvPr/>
        </p:nvSpPr>
        <p:spPr>
          <a:xfrm>
            <a:off x="6392111" y="5397478"/>
            <a:ext cx="689048" cy="369332"/>
          </a:xfrm>
          <a:prstGeom prst="rect">
            <a:avLst/>
          </a:prstGeom>
          <a:noFill/>
        </p:spPr>
        <p:txBody>
          <a:bodyPr wrap="none" rtlCol="0">
            <a:spAutoFit/>
          </a:bodyPr>
          <a:lstStyle/>
          <a:p>
            <a:r>
              <a:rPr lang="en-US" dirty="0" smtClean="0">
                <a:latin typeface="Arial"/>
                <a:cs typeface="Arial"/>
              </a:rPr>
              <a:t>Time</a:t>
            </a:r>
            <a:endParaRPr lang="en-US" dirty="0">
              <a:latin typeface="Arial"/>
              <a:cs typeface="Arial"/>
            </a:endParaRPr>
          </a:p>
        </p:txBody>
      </p:sp>
    </p:spTree>
    <p:extLst>
      <p:ext uri="{BB962C8B-B14F-4D97-AF65-F5344CB8AC3E}">
        <p14:creationId xmlns:p14="http://schemas.microsoft.com/office/powerpoint/2010/main" val="3013716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a:bodyPr>
          <a:lstStyle/>
          <a:p>
            <a:r>
              <a:rPr lang="en-US" i="1" dirty="0" err="1">
                <a:solidFill>
                  <a:srgbClr val="FFFFFF"/>
                </a:solidFill>
                <a:latin typeface="Arial"/>
                <a:cs typeface="Arial"/>
              </a:rPr>
              <a:t>d</a:t>
            </a:r>
            <a:r>
              <a:rPr lang="en-US" dirty="0" err="1">
                <a:solidFill>
                  <a:srgbClr val="FFFFFF"/>
                </a:solidFill>
                <a:latin typeface="Arial"/>
                <a:cs typeface="Arial"/>
              </a:rPr>
              <a:t>X</a:t>
            </a:r>
            <a:r>
              <a:rPr lang="en-US" i="1" baseline="-25000" dirty="0">
                <a:solidFill>
                  <a:srgbClr val="FFFFFF"/>
                </a:solidFill>
                <a:latin typeface="Arial"/>
                <a:cs typeface="Arial"/>
              </a:rPr>
              <a:t>(t)   </a:t>
            </a:r>
            <a:r>
              <a:rPr lang="en-US" dirty="0">
                <a:solidFill>
                  <a:srgbClr val="FFFFFF"/>
                </a:solidFill>
                <a:latin typeface="Arial"/>
                <a:cs typeface="Arial"/>
              </a:rPr>
              <a:t>=   </a:t>
            </a:r>
            <a:r>
              <a:rPr lang="en-US" dirty="0">
                <a:solidFill>
                  <a:srgbClr val="E46C0A"/>
                </a:solidFill>
                <a:latin typeface="Arial"/>
                <a:cs typeface="Arial"/>
                <a:sym typeface="Symbol" charset="0"/>
              </a:rPr>
              <a:t></a:t>
            </a:r>
            <a:r>
              <a:rPr lang="en-US" dirty="0">
                <a:solidFill>
                  <a:srgbClr val="FFFFFF"/>
                </a:solidFill>
                <a:latin typeface="Arial"/>
                <a:cs typeface="Arial"/>
                <a:sym typeface="Symbol" charset="0"/>
              </a:rPr>
              <a:t>[</a:t>
            </a:r>
            <a:r>
              <a:rPr lang="en-US" dirty="0">
                <a:solidFill>
                  <a:schemeClr val="bg1"/>
                </a:solidFill>
                <a:latin typeface="Arial"/>
                <a:cs typeface="Arial"/>
                <a:sym typeface="Symbol" charset="0"/>
              </a:rPr>
              <a:t></a:t>
            </a:r>
            <a:r>
              <a:rPr lang="en-US" dirty="0">
                <a:solidFill>
                  <a:srgbClr val="FFFFFF"/>
                </a:solidFill>
                <a:latin typeface="Arial"/>
                <a:cs typeface="Arial"/>
                <a:sym typeface="Symbol" charset="0"/>
              </a:rPr>
              <a:t> - X</a:t>
            </a:r>
            <a:r>
              <a:rPr lang="en-US" i="1" baseline="-25000" dirty="0">
                <a:solidFill>
                  <a:srgbClr val="FFFFFF"/>
                </a:solidFill>
                <a:latin typeface="Arial"/>
                <a:cs typeface="Arial"/>
                <a:sym typeface="Symbol" charset="0"/>
              </a:rPr>
              <a:t>(t)</a:t>
            </a:r>
            <a:r>
              <a:rPr lang="en-US" dirty="0">
                <a:solidFill>
                  <a:srgbClr val="FFFFFF"/>
                </a:solidFill>
                <a:latin typeface="Arial"/>
                <a:cs typeface="Arial"/>
                <a:sym typeface="Symbol" charset="0"/>
              </a:rPr>
              <a:t>]</a:t>
            </a:r>
            <a:r>
              <a:rPr lang="en-US" i="1" dirty="0" err="1">
                <a:solidFill>
                  <a:srgbClr val="FFFFFF"/>
                </a:solidFill>
                <a:latin typeface="Arial"/>
                <a:cs typeface="Arial"/>
                <a:sym typeface="Symbol" charset="0"/>
              </a:rPr>
              <a:t>dt</a:t>
            </a:r>
            <a:r>
              <a:rPr lang="en-US" dirty="0">
                <a:solidFill>
                  <a:srgbClr val="FFFFFF"/>
                </a:solidFill>
                <a:latin typeface="Arial"/>
                <a:cs typeface="Arial"/>
                <a:sym typeface="Symbol" charset="0"/>
              </a:rPr>
              <a:t>  </a:t>
            </a:r>
            <a:r>
              <a:rPr lang="en-US" dirty="0">
                <a:solidFill>
                  <a:srgbClr val="FFFFFF"/>
                </a:solidFill>
                <a:latin typeface="Arial"/>
                <a:cs typeface="Arial"/>
              </a:rPr>
              <a:t>+ </a:t>
            </a:r>
            <a:r>
              <a:rPr lang="en-US" dirty="0">
                <a:solidFill>
                  <a:srgbClr val="E46C0A"/>
                </a:solidFill>
                <a:latin typeface="Arial"/>
                <a:cs typeface="Arial"/>
                <a:sym typeface="Symbol" charset="0"/>
              </a:rPr>
              <a:t></a:t>
            </a:r>
            <a:r>
              <a:rPr lang="en-US" i="1" dirty="0">
                <a:solidFill>
                  <a:srgbClr val="FFFFFF"/>
                </a:solidFill>
                <a:latin typeface="Arial"/>
                <a:cs typeface="Arial"/>
              </a:rPr>
              <a:t>dB</a:t>
            </a:r>
            <a:r>
              <a:rPr lang="en-US" i="1" baseline="-25000" dirty="0">
                <a:solidFill>
                  <a:srgbClr val="FFFFFF"/>
                </a:solidFill>
                <a:latin typeface="Arial"/>
                <a:cs typeface="Arial"/>
              </a:rPr>
              <a:t>(t) </a:t>
            </a:r>
            <a:endParaRPr lang="en-US" i="1" baseline="-25000" dirty="0">
              <a:solidFill>
                <a:srgbClr val="FFFFFF"/>
              </a:solidFill>
              <a:latin typeface="Arial"/>
              <a:cs typeface="Arial"/>
              <a:sym typeface="Symbol" charset="0"/>
            </a:endParaRPr>
          </a:p>
        </p:txBody>
      </p:sp>
      <p:pic>
        <p:nvPicPr>
          <p:cNvPr id="12" name="Picture 11" descr="theta1alpha0.1sigma0.01.pdf"/>
          <p:cNvPicPr>
            <a:picLocks noChangeAspect="1"/>
          </p:cNvPicPr>
          <p:nvPr/>
        </p:nvPicPr>
        <p:blipFill rotWithShape="1">
          <a:blip r:embed="rId3">
            <a:extLst>
              <a:ext uri="{28A0092B-C50C-407E-A947-70E740481C1C}">
                <a14:useLocalDpi xmlns:a14="http://schemas.microsoft.com/office/drawing/2010/main" val="0"/>
              </a:ext>
            </a:extLst>
          </a:blip>
          <a:srcRect l="4381" t="10429" b="7250"/>
          <a:stretch/>
        </p:blipFill>
        <p:spPr>
          <a:xfrm>
            <a:off x="1093958" y="1393198"/>
            <a:ext cx="3191376" cy="2747524"/>
          </a:xfrm>
          <a:prstGeom prst="rect">
            <a:avLst/>
          </a:prstGeom>
        </p:spPr>
      </p:pic>
      <p:sp>
        <p:nvSpPr>
          <p:cNvPr id="13" name="TextBox 12"/>
          <p:cNvSpPr txBox="1"/>
          <p:nvPr/>
        </p:nvSpPr>
        <p:spPr>
          <a:xfrm>
            <a:off x="1516828" y="3519257"/>
            <a:ext cx="2534017" cy="369332"/>
          </a:xfrm>
          <a:prstGeom prst="rect">
            <a:avLst/>
          </a:prstGeom>
          <a:noFill/>
        </p:spPr>
        <p:txBody>
          <a:bodyPr wrap="none" rtlCol="0">
            <a:spAutoFit/>
          </a:bodyPr>
          <a:lstStyle/>
          <a:p>
            <a:r>
              <a:rPr lang="en-US" b="1" dirty="0" smtClean="0">
                <a:latin typeface="Arial"/>
                <a:cs typeface="Arial"/>
                <a:sym typeface="Symbol" charset="0"/>
              </a:rPr>
              <a:t> = 1, </a:t>
            </a:r>
            <a:r>
              <a:rPr lang="en-US" b="1" dirty="0" smtClean="0">
                <a:solidFill>
                  <a:srgbClr val="E46C0A"/>
                </a:solidFill>
                <a:latin typeface="Arial"/>
                <a:cs typeface="Arial"/>
                <a:sym typeface="Symbol" charset="0"/>
              </a:rPr>
              <a:t> = 0.1,  = 0.01</a:t>
            </a:r>
            <a:endParaRPr lang="en-US" b="1" dirty="0">
              <a:solidFill>
                <a:srgbClr val="E46C0A"/>
              </a:solidFill>
              <a:latin typeface="Arial"/>
              <a:cs typeface="Arial"/>
            </a:endParaRPr>
          </a:p>
        </p:txBody>
      </p:sp>
      <p:pic>
        <p:nvPicPr>
          <p:cNvPr id="14" name="Picture 13" descr="theta1alpha0.8sigma0.01.pdf"/>
          <p:cNvPicPr>
            <a:picLocks noChangeAspect="1"/>
          </p:cNvPicPr>
          <p:nvPr/>
        </p:nvPicPr>
        <p:blipFill rotWithShape="1">
          <a:blip r:embed="rId4">
            <a:extLst>
              <a:ext uri="{28A0092B-C50C-407E-A947-70E740481C1C}">
                <a14:useLocalDpi xmlns:a14="http://schemas.microsoft.com/office/drawing/2010/main" val="0"/>
              </a:ext>
            </a:extLst>
          </a:blip>
          <a:srcRect l="4797" t="11203" b="6403"/>
          <a:stretch/>
        </p:blipFill>
        <p:spPr>
          <a:xfrm>
            <a:off x="4736475" y="1418598"/>
            <a:ext cx="3172132" cy="2772401"/>
          </a:xfrm>
          <a:prstGeom prst="rect">
            <a:avLst/>
          </a:prstGeom>
        </p:spPr>
      </p:pic>
      <p:sp>
        <p:nvSpPr>
          <p:cNvPr id="15" name="TextBox 14"/>
          <p:cNvSpPr txBox="1"/>
          <p:nvPr/>
        </p:nvSpPr>
        <p:spPr>
          <a:xfrm>
            <a:off x="5163178" y="3543968"/>
            <a:ext cx="2691772" cy="369332"/>
          </a:xfrm>
          <a:prstGeom prst="rect">
            <a:avLst/>
          </a:prstGeom>
          <a:noFill/>
        </p:spPr>
        <p:txBody>
          <a:bodyPr wrap="square" rtlCol="0">
            <a:spAutoFit/>
          </a:bodyPr>
          <a:lstStyle/>
          <a:p>
            <a:r>
              <a:rPr lang="en-US" b="1" dirty="0" smtClean="0">
                <a:latin typeface="Arial"/>
                <a:cs typeface="Arial"/>
                <a:sym typeface="Symbol" charset="0"/>
              </a:rPr>
              <a:t> = 1, </a:t>
            </a:r>
            <a:r>
              <a:rPr lang="en-US" b="1" dirty="0" smtClean="0">
                <a:solidFill>
                  <a:srgbClr val="FF6600"/>
                </a:solidFill>
                <a:latin typeface="Arial"/>
                <a:cs typeface="Arial"/>
                <a:sym typeface="Symbol" charset="0"/>
              </a:rPr>
              <a:t> = 0.8,  = 0.01</a:t>
            </a:r>
            <a:endParaRPr lang="en-US" b="1" dirty="0">
              <a:solidFill>
                <a:srgbClr val="FF6600"/>
              </a:solidFill>
              <a:latin typeface="Arial"/>
              <a:cs typeface="Arial"/>
            </a:endParaRPr>
          </a:p>
        </p:txBody>
      </p:sp>
      <p:pic>
        <p:nvPicPr>
          <p:cNvPr id="16" name="Picture 15" descr="theta1alpha0.1sigma0.1.pdf"/>
          <p:cNvPicPr>
            <a:picLocks noChangeAspect="1"/>
          </p:cNvPicPr>
          <p:nvPr/>
        </p:nvPicPr>
        <p:blipFill rotWithShape="1">
          <a:blip r:embed="rId5">
            <a:extLst>
              <a:ext uri="{28A0092B-C50C-407E-A947-70E740481C1C}">
                <a14:useLocalDpi xmlns:a14="http://schemas.microsoft.com/office/drawing/2010/main" val="0"/>
              </a:ext>
            </a:extLst>
          </a:blip>
          <a:srcRect l="5737" t="10429" b="7928"/>
          <a:stretch/>
        </p:blipFill>
        <p:spPr>
          <a:xfrm>
            <a:off x="1184611" y="4121928"/>
            <a:ext cx="3142911" cy="2722124"/>
          </a:xfrm>
          <a:prstGeom prst="rect">
            <a:avLst/>
          </a:prstGeom>
        </p:spPr>
      </p:pic>
      <p:sp>
        <p:nvSpPr>
          <p:cNvPr id="17" name="TextBox 16"/>
          <p:cNvSpPr txBox="1"/>
          <p:nvPr/>
        </p:nvSpPr>
        <p:spPr>
          <a:xfrm>
            <a:off x="1708706" y="6251280"/>
            <a:ext cx="2405639" cy="369332"/>
          </a:xfrm>
          <a:prstGeom prst="rect">
            <a:avLst/>
          </a:prstGeom>
          <a:noFill/>
        </p:spPr>
        <p:txBody>
          <a:bodyPr wrap="none" rtlCol="0">
            <a:spAutoFit/>
          </a:bodyPr>
          <a:lstStyle/>
          <a:p>
            <a:r>
              <a:rPr lang="en-US" b="1" dirty="0" smtClean="0">
                <a:latin typeface="Arial"/>
                <a:cs typeface="Arial"/>
                <a:sym typeface="Symbol" charset="0"/>
              </a:rPr>
              <a:t> = 1, </a:t>
            </a:r>
            <a:r>
              <a:rPr lang="en-US" b="1" dirty="0" smtClean="0">
                <a:solidFill>
                  <a:srgbClr val="FF6600"/>
                </a:solidFill>
                <a:latin typeface="Arial"/>
                <a:cs typeface="Arial"/>
                <a:sym typeface="Symbol" charset="0"/>
              </a:rPr>
              <a:t> = 0.1,  = 0.1</a:t>
            </a:r>
            <a:endParaRPr lang="en-US" b="1" dirty="0">
              <a:solidFill>
                <a:srgbClr val="FF6600"/>
              </a:solidFill>
              <a:latin typeface="Arial"/>
              <a:cs typeface="Arial"/>
            </a:endParaRPr>
          </a:p>
        </p:txBody>
      </p:sp>
      <p:pic>
        <p:nvPicPr>
          <p:cNvPr id="18" name="Picture 17" descr="theta1alpha0.8sigma0.1.pdf"/>
          <p:cNvPicPr>
            <a:picLocks noChangeAspect="1"/>
          </p:cNvPicPr>
          <p:nvPr/>
        </p:nvPicPr>
        <p:blipFill rotWithShape="1">
          <a:blip r:embed="rId6">
            <a:extLst>
              <a:ext uri="{28A0092B-C50C-407E-A947-70E740481C1C}">
                <a14:useLocalDpi xmlns:a14="http://schemas.microsoft.com/office/drawing/2010/main" val="0"/>
              </a:ext>
            </a:extLst>
          </a:blip>
          <a:srcRect l="5159" t="10429" b="6944"/>
          <a:stretch/>
        </p:blipFill>
        <p:spPr>
          <a:xfrm>
            <a:off x="4759877" y="4140722"/>
            <a:ext cx="3148730" cy="2743201"/>
          </a:xfrm>
          <a:prstGeom prst="rect">
            <a:avLst/>
          </a:prstGeom>
        </p:spPr>
      </p:pic>
      <p:sp>
        <p:nvSpPr>
          <p:cNvPr id="19" name="TextBox 18"/>
          <p:cNvSpPr txBox="1"/>
          <p:nvPr/>
        </p:nvSpPr>
        <p:spPr>
          <a:xfrm>
            <a:off x="5163178" y="6251280"/>
            <a:ext cx="2405639" cy="369332"/>
          </a:xfrm>
          <a:prstGeom prst="rect">
            <a:avLst/>
          </a:prstGeom>
          <a:noFill/>
        </p:spPr>
        <p:txBody>
          <a:bodyPr wrap="none" rtlCol="0">
            <a:spAutoFit/>
          </a:bodyPr>
          <a:lstStyle/>
          <a:p>
            <a:r>
              <a:rPr lang="en-US" b="1" dirty="0" smtClean="0">
                <a:latin typeface="Arial"/>
                <a:cs typeface="Arial"/>
                <a:sym typeface="Symbol" charset="0"/>
              </a:rPr>
              <a:t> = 1, </a:t>
            </a:r>
            <a:r>
              <a:rPr lang="en-US" b="1" dirty="0" smtClean="0">
                <a:solidFill>
                  <a:srgbClr val="FF6600"/>
                </a:solidFill>
                <a:latin typeface="Arial"/>
                <a:cs typeface="Arial"/>
                <a:sym typeface="Symbol" charset="0"/>
              </a:rPr>
              <a:t> = 0.8,  = 0.1</a:t>
            </a:r>
            <a:endParaRPr lang="en-US" b="1" dirty="0">
              <a:solidFill>
                <a:srgbClr val="FF6600"/>
              </a:solidFill>
              <a:latin typeface="Arial"/>
              <a:cs typeface="Arial"/>
            </a:endParaRPr>
          </a:p>
        </p:txBody>
      </p:sp>
      <p:sp>
        <p:nvSpPr>
          <p:cNvPr id="20" name="Rectangle 19"/>
          <p:cNvSpPr/>
          <p:nvPr/>
        </p:nvSpPr>
        <p:spPr>
          <a:xfrm>
            <a:off x="754741" y="1623366"/>
            <a:ext cx="7601859" cy="523220"/>
          </a:xfrm>
          <a:prstGeom prst="rect">
            <a:avLst/>
          </a:prstGeom>
          <a:solidFill>
            <a:schemeClr val="bg1"/>
          </a:solidFill>
          <a:ln w="57150" cmpd="sng">
            <a:solidFill>
              <a:srgbClr val="31859C"/>
            </a:solidFill>
          </a:ln>
        </p:spPr>
        <p:txBody>
          <a:bodyPr wrap="square">
            <a:spAutoFit/>
          </a:bodyPr>
          <a:lstStyle/>
          <a:p>
            <a:pPr algn="ctr"/>
            <a:r>
              <a:rPr lang="en-US" sz="2800" b="1" dirty="0" smtClean="0">
                <a:latin typeface="Arial"/>
                <a:cs typeface="Arial"/>
              </a:rPr>
              <a:t>Variance in trait due to </a:t>
            </a:r>
            <a:r>
              <a:rPr lang="en-US" sz="2800" b="1" dirty="0" smtClean="0">
                <a:latin typeface="Arial"/>
                <a:cs typeface="Arial"/>
                <a:sym typeface="Symbol" charset="0"/>
              </a:rPr>
              <a:t></a:t>
            </a:r>
            <a:r>
              <a:rPr lang="en-US" sz="2800" b="1" dirty="0">
                <a:latin typeface="Arial"/>
                <a:cs typeface="Arial"/>
                <a:sym typeface="Symbol" charset="0"/>
              </a:rPr>
              <a:t> </a:t>
            </a:r>
            <a:r>
              <a:rPr lang="en-US" sz="2800" b="1" dirty="0" smtClean="0">
                <a:latin typeface="Arial"/>
                <a:cs typeface="Arial"/>
                <a:sym typeface="Symbol" charset="0"/>
              </a:rPr>
              <a:t>and </a:t>
            </a:r>
            <a:r>
              <a:rPr lang="en-US" sz="2800" dirty="0" smtClean="0">
                <a:sym typeface="Symbol" charset="0"/>
              </a:rPr>
              <a:t></a:t>
            </a:r>
            <a:endParaRPr lang="en-US" sz="2800" b="1" dirty="0">
              <a:latin typeface="Arial"/>
              <a:cs typeface="Arial"/>
            </a:endParaRPr>
          </a:p>
        </p:txBody>
      </p:sp>
    </p:spTree>
    <p:extLst>
      <p:ext uri="{BB962C8B-B14F-4D97-AF65-F5344CB8AC3E}">
        <p14:creationId xmlns:p14="http://schemas.microsoft.com/office/powerpoint/2010/main" val="2480317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solidFill>
                  <a:schemeClr val="accent5">
                    <a:lumMod val="75000"/>
                  </a:schemeClr>
                </a:solidFill>
                <a:latin typeface="Arial"/>
                <a:cs typeface="Arial"/>
                <a:sym typeface="Symbol" charset="0"/>
              </a:rPr>
              <a:t>Are  and  identifiable? </a:t>
            </a:r>
            <a:r>
              <a:rPr lang="en-US" dirty="0" smtClean="0">
                <a:latin typeface="Arial"/>
                <a:cs typeface="Arial"/>
                <a:sym typeface="Symbol" charset="0"/>
              </a:rPr>
              <a:t>As a decrease in rate (</a:t>
            </a:r>
            <a:r>
              <a:rPr lang="en-US" baseline="30000" dirty="0" smtClean="0">
                <a:latin typeface="Arial"/>
                <a:cs typeface="Arial"/>
                <a:sym typeface="Symbol" charset="0"/>
              </a:rPr>
              <a:t>2</a:t>
            </a:r>
            <a:r>
              <a:rPr lang="en-US" dirty="0" smtClean="0">
                <a:latin typeface="Arial"/>
                <a:cs typeface="Arial"/>
                <a:sym typeface="Symbol" charset="0"/>
              </a:rPr>
              <a:t>) and an increase in </a:t>
            </a:r>
            <a:r>
              <a:rPr lang="en-US" b="1" dirty="0" smtClean="0">
                <a:latin typeface="Arial"/>
                <a:cs typeface="Arial"/>
                <a:sym typeface="Symbol" charset="0"/>
              </a:rPr>
              <a:t> </a:t>
            </a:r>
            <a:r>
              <a:rPr lang="en-US" dirty="0" smtClean="0">
                <a:latin typeface="Arial"/>
                <a:cs typeface="Arial"/>
                <a:sym typeface="Symbol" charset="0"/>
              </a:rPr>
              <a:t>both reduce variance of the trait at the tips of the tree.</a:t>
            </a:r>
            <a:endParaRPr lang="en-US" dirty="0"/>
          </a:p>
        </p:txBody>
      </p:sp>
      <p:sp>
        <p:nvSpPr>
          <p:cNvPr id="4" name="Title 1"/>
          <p:cNvSpPr>
            <a:spLocks noGrp="1"/>
          </p:cNvSpPr>
          <p:nvPr>
            <p:ph type="title"/>
          </p:nvPr>
        </p:nvSpPr>
        <p:spPr>
          <a:xfrm>
            <a:off x="457200" y="274638"/>
            <a:ext cx="8229600" cy="1143000"/>
          </a:xfrm>
          <a:solidFill>
            <a:srgbClr val="400080"/>
          </a:solidFill>
        </p:spPr>
        <p:txBody>
          <a:bodyPr>
            <a:normAutofit/>
          </a:bodyPr>
          <a:lstStyle/>
          <a:p>
            <a:r>
              <a:rPr lang="en-US" i="1" dirty="0" err="1">
                <a:solidFill>
                  <a:srgbClr val="FFFFFF"/>
                </a:solidFill>
                <a:latin typeface="Arial"/>
                <a:cs typeface="Arial"/>
              </a:rPr>
              <a:t>d</a:t>
            </a:r>
            <a:r>
              <a:rPr lang="en-US" dirty="0" err="1">
                <a:solidFill>
                  <a:srgbClr val="FFFFFF"/>
                </a:solidFill>
                <a:latin typeface="Arial"/>
                <a:cs typeface="Arial"/>
              </a:rPr>
              <a:t>X</a:t>
            </a:r>
            <a:r>
              <a:rPr lang="en-US" i="1" baseline="-25000" dirty="0">
                <a:solidFill>
                  <a:srgbClr val="FFFFFF"/>
                </a:solidFill>
                <a:latin typeface="Arial"/>
                <a:cs typeface="Arial"/>
              </a:rPr>
              <a:t>(t)   </a:t>
            </a:r>
            <a:r>
              <a:rPr lang="en-US" dirty="0">
                <a:solidFill>
                  <a:srgbClr val="FFFFFF"/>
                </a:solidFill>
                <a:latin typeface="Arial"/>
                <a:cs typeface="Arial"/>
              </a:rPr>
              <a:t>=   </a:t>
            </a:r>
            <a:r>
              <a:rPr lang="en-US" dirty="0">
                <a:solidFill>
                  <a:srgbClr val="E46C0A"/>
                </a:solidFill>
                <a:latin typeface="Arial"/>
                <a:cs typeface="Arial"/>
                <a:sym typeface="Symbol" charset="0"/>
              </a:rPr>
              <a:t></a:t>
            </a:r>
            <a:r>
              <a:rPr lang="en-US" dirty="0">
                <a:solidFill>
                  <a:srgbClr val="FFFFFF"/>
                </a:solidFill>
                <a:latin typeface="Arial"/>
                <a:cs typeface="Arial"/>
                <a:sym typeface="Symbol" charset="0"/>
              </a:rPr>
              <a:t>[</a:t>
            </a:r>
            <a:r>
              <a:rPr lang="en-US" dirty="0">
                <a:solidFill>
                  <a:schemeClr val="bg1"/>
                </a:solidFill>
                <a:latin typeface="Arial"/>
                <a:cs typeface="Arial"/>
                <a:sym typeface="Symbol" charset="0"/>
              </a:rPr>
              <a:t></a:t>
            </a:r>
            <a:r>
              <a:rPr lang="en-US" dirty="0">
                <a:solidFill>
                  <a:srgbClr val="FFFFFF"/>
                </a:solidFill>
                <a:latin typeface="Arial"/>
                <a:cs typeface="Arial"/>
                <a:sym typeface="Symbol" charset="0"/>
              </a:rPr>
              <a:t> - X</a:t>
            </a:r>
            <a:r>
              <a:rPr lang="en-US" i="1" baseline="-25000" dirty="0">
                <a:solidFill>
                  <a:srgbClr val="FFFFFF"/>
                </a:solidFill>
                <a:latin typeface="Arial"/>
                <a:cs typeface="Arial"/>
                <a:sym typeface="Symbol" charset="0"/>
              </a:rPr>
              <a:t>(t)</a:t>
            </a:r>
            <a:r>
              <a:rPr lang="en-US" dirty="0">
                <a:solidFill>
                  <a:srgbClr val="FFFFFF"/>
                </a:solidFill>
                <a:latin typeface="Arial"/>
                <a:cs typeface="Arial"/>
                <a:sym typeface="Symbol" charset="0"/>
              </a:rPr>
              <a:t>]</a:t>
            </a:r>
            <a:r>
              <a:rPr lang="en-US" i="1" dirty="0" err="1">
                <a:solidFill>
                  <a:srgbClr val="FFFFFF"/>
                </a:solidFill>
                <a:latin typeface="Arial"/>
                <a:cs typeface="Arial"/>
                <a:sym typeface="Symbol" charset="0"/>
              </a:rPr>
              <a:t>dt</a:t>
            </a:r>
            <a:r>
              <a:rPr lang="en-US" dirty="0">
                <a:solidFill>
                  <a:srgbClr val="FFFFFF"/>
                </a:solidFill>
                <a:latin typeface="Arial"/>
                <a:cs typeface="Arial"/>
                <a:sym typeface="Symbol" charset="0"/>
              </a:rPr>
              <a:t>  </a:t>
            </a:r>
            <a:r>
              <a:rPr lang="en-US" dirty="0">
                <a:solidFill>
                  <a:srgbClr val="FFFFFF"/>
                </a:solidFill>
                <a:latin typeface="Arial"/>
                <a:cs typeface="Arial"/>
              </a:rPr>
              <a:t>+ </a:t>
            </a:r>
            <a:r>
              <a:rPr lang="en-US" dirty="0">
                <a:solidFill>
                  <a:srgbClr val="E46C0A"/>
                </a:solidFill>
                <a:latin typeface="Arial"/>
                <a:cs typeface="Arial"/>
                <a:sym typeface="Symbol" charset="0"/>
              </a:rPr>
              <a:t></a:t>
            </a:r>
            <a:r>
              <a:rPr lang="en-US" i="1" dirty="0">
                <a:solidFill>
                  <a:srgbClr val="FFFFFF"/>
                </a:solidFill>
                <a:latin typeface="Arial"/>
                <a:cs typeface="Arial"/>
              </a:rPr>
              <a:t>dB</a:t>
            </a:r>
            <a:r>
              <a:rPr lang="en-US" i="1" baseline="-25000" dirty="0">
                <a:solidFill>
                  <a:srgbClr val="FFFFFF"/>
                </a:solidFill>
                <a:latin typeface="Arial"/>
                <a:cs typeface="Arial"/>
              </a:rPr>
              <a:t>(t) </a:t>
            </a:r>
            <a:endParaRPr lang="en-US" i="1" baseline="-25000" dirty="0">
              <a:solidFill>
                <a:srgbClr val="FFFFFF"/>
              </a:solidFill>
              <a:latin typeface="Arial"/>
              <a:cs typeface="Arial"/>
              <a:sym typeface="Symbol" charset="0"/>
            </a:endParaRPr>
          </a:p>
        </p:txBody>
      </p:sp>
    </p:spTree>
    <p:extLst>
      <p:ext uri="{BB962C8B-B14F-4D97-AF65-F5344CB8AC3E}">
        <p14:creationId xmlns:p14="http://schemas.microsoft.com/office/powerpoint/2010/main" val="3230335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b="1" dirty="0" smtClean="0">
                <a:solidFill>
                  <a:schemeClr val="bg1"/>
                </a:solidFill>
                <a:latin typeface="Arial"/>
                <a:cs typeface="Arial"/>
              </a:rPr>
              <a:t>OUTLINE</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525963"/>
          </a:xfrm>
        </p:spPr>
        <p:txBody>
          <a:bodyPr>
            <a:normAutofit/>
          </a:bodyPr>
          <a:lstStyle/>
          <a:p>
            <a:pPr marL="0" indent="0">
              <a:lnSpc>
                <a:spcPct val="90000"/>
              </a:lnSpc>
              <a:buNone/>
            </a:pPr>
            <a:endParaRPr lang="en-US" b="1" dirty="0" smtClean="0">
              <a:latin typeface="Arial"/>
              <a:cs typeface="Arial"/>
            </a:endParaRPr>
          </a:p>
          <a:p>
            <a:pPr marL="514350" indent="-514350">
              <a:lnSpc>
                <a:spcPct val="90000"/>
              </a:lnSpc>
              <a:buFont typeface="+mj-lt"/>
              <a:buAutoNum type="alphaUcPeriod"/>
            </a:pPr>
            <a:r>
              <a:rPr lang="en-US" b="1" dirty="0">
                <a:solidFill>
                  <a:srgbClr val="5302A3"/>
                </a:solidFill>
                <a:latin typeface="Arial"/>
                <a:cs typeface="Arial"/>
              </a:rPr>
              <a:t>M</a:t>
            </a:r>
            <a:r>
              <a:rPr lang="en-US" b="1" dirty="0" smtClean="0">
                <a:solidFill>
                  <a:srgbClr val="5302A3"/>
                </a:solidFill>
                <a:latin typeface="Arial"/>
                <a:cs typeface="Arial"/>
              </a:rPr>
              <a:t>odels of continuous trait evolution: </a:t>
            </a:r>
            <a:r>
              <a:rPr lang="en-US" b="1" dirty="0">
                <a:solidFill>
                  <a:srgbClr val="5302A3"/>
                </a:solidFill>
                <a:latin typeface="Arial"/>
                <a:cs typeface="Arial"/>
              </a:rPr>
              <a:t>t</a:t>
            </a:r>
            <a:r>
              <a:rPr lang="en-US" b="1" dirty="0" smtClean="0">
                <a:solidFill>
                  <a:srgbClr val="5302A3"/>
                </a:solidFill>
                <a:latin typeface="Arial"/>
                <a:cs typeface="Arial"/>
              </a:rPr>
              <a:t>he basics - </a:t>
            </a:r>
            <a:r>
              <a:rPr lang="en-US" sz="2800" dirty="0" smtClean="0">
                <a:solidFill>
                  <a:srgbClr val="5302A3"/>
                </a:solidFill>
                <a:latin typeface="Arial"/>
                <a:cs typeface="Arial"/>
              </a:rPr>
              <a:t>What are the common models? How do they relate to one another? How can you simulate them?</a:t>
            </a:r>
          </a:p>
          <a:p>
            <a:pPr marL="514350" indent="-514350">
              <a:lnSpc>
                <a:spcPct val="90000"/>
              </a:lnSpc>
              <a:buFont typeface="+mj-lt"/>
              <a:buAutoNum type="alphaUcPeriod"/>
            </a:pPr>
            <a:r>
              <a:rPr lang="en-US" b="1" dirty="0" smtClean="0">
                <a:latin typeface="Arial"/>
                <a:cs typeface="Arial"/>
              </a:rPr>
              <a:t>Using simple models of trait evolution </a:t>
            </a:r>
          </a:p>
          <a:p>
            <a:pPr marL="514350" indent="-514350">
              <a:lnSpc>
                <a:spcPct val="90000"/>
              </a:lnSpc>
              <a:buFont typeface="+mj-lt"/>
              <a:buAutoNum type="alphaUcPeriod"/>
            </a:pPr>
            <a:r>
              <a:rPr lang="en-US" b="1" dirty="0" smtClean="0">
                <a:latin typeface="Arial"/>
                <a:cs typeface="Arial"/>
              </a:rPr>
              <a:t>Comparing </a:t>
            </a:r>
            <a:r>
              <a:rPr lang="en-US" b="1" dirty="0">
                <a:latin typeface="Arial"/>
                <a:cs typeface="Arial"/>
              </a:rPr>
              <a:t>complex models of continuous trait </a:t>
            </a:r>
            <a:r>
              <a:rPr lang="en-US" b="1" dirty="0" smtClean="0">
                <a:latin typeface="Arial"/>
                <a:cs typeface="Arial"/>
              </a:rPr>
              <a:t>evolution</a:t>
            </a:r>
            <a:endParaRPr lang="en-US" sz="2000" b="1" dirty="0" smtClean="0">
              <a:latin typeface="Arial"/>
              <a:cs typeface="Arial"/>
            </a:endParaRPr>
          </a:p>
          <a:p>
            <a:pPr marL="0" indent="0">
              <a:lnSpc>
                <a:spcPct val="90000"/>
              </a:lnSpc>
              <a:buNone/>
            </a:pPr>
            <a:endParaRPr lang="en-US" b="1" dirty="0" smtClean="0">
              <a:latin typeface="Arial"/>
              <a:cs typeface="Arial"/>
            </a:endParaRPr>
          </a:p>
          <a:p>
            <a:pPr marL="0" indent="0">
              <a:lnSpc>
                <a:spcPct val="90000"/>
              </a:lnSpc>
              <a:buNone/>
            </a:pPr>
            <a:endParaRPr lang="en-US" dirty="0" smtClean="0">
              <a:latin typeface="Arial"/>
              <a:cs typeface="Arial"/>
            </a:endParaRPr>
          </a:p>
        </p:txBody>
      </p:sp>
    </p:spTree>
    <p:extLst>
      <p:ext uri="{BB962C8B-B14F-4D97-AF65-F5344CB8AC3E}">
        <p14:creationId xmlns:p14="http://schemas.microsoft.com/office/powerpoint/2010/main" val="31720577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solidFill>
                  <a:schemeClr val="accent5">
                    <a:lumMod val="75000"/>
                  </a:schemeClr>
                </a:solidFill>
                <a:latin typeface="Arial"/>
                <a:cs typeface="Arial"/>
                <a:sym typeface="Symbol" charset="0"/>
              </a:rPr>
              <a:t>Are  and  identifiable? </a:t>
            </a:r>
            <a:r>
              <a:rPr lang="en-US" dirty="0" smtClean="0">
                <a:latin typeface="Arial"/>
                <a:cs typeface="Arial"/>
                <a:sym typeface="Symbol" charset="0"/>
              </a:rPr>
              <a:t>As a decrease in rate (</a:t>
            </a:r>
            <a:r>
              <a:rPr lang="en-US" baseline="30000" dirty="0" smtClean="0">
                <a:latin typeface="Arial"/>
                <a:cs typeface="Arial"/>
                <a:sym typeface="Symbol" charset="0"/>
              </a:rPr>
              <a:t>2</a:t>
            </a:r>
            <a:r>
              <a:rPr lang="en-US" dirty="0" smtClean="0">
                <a:latin typeface="Arial"/>
                <a:cs typeface="Arial"/>
                <a:sym typeface="Symbol" charset="0"/>
              </a:rPr>
              <a:t>) and an increase in </a:t>
            </a:r>
            <a:r>
              <a:rPr lang="en-US" b="1" dirty="0" smtClean="0">
                <a:latin typeface="Arial"/>
                <a:cs typeface="Arial"/>
                <a:sym typeface="Symbol" charset="0"/>
              </a:rPr>
              <a:t> </a:t>
            </a:r>
            <a:r>
              <a:rPr lang="en-US" dirty="0" smtClean="0">
                <a:latin typeface="Arial"/>
                <a:cs typeface="Arial"/>
                <a:sym typeface="Symbol" charset="0"/>
              </a:rPr>
              <a:t>both reduce variance of the trait at the tips of the tree.</a:t>
            </a:r>
          </a:p>
          <a:p>
            <a:r>
              <a:rPr lang="en-US" dirty="0" smtClean="0">
                <a:latin typeface="Arial"/>
                <a:cs typeface="Arial"/>
                <a:sym typeface="Symbol" charset="0"/>
              </a:rPr>
              <a:t>Yes (theoretically) an increase in  will erode the phylogenetic pattern of the trait but a decrease in </a:t>
            </a:r>
            <a:r>
              <a:rPr lang="en-US" baseline="30000" dirty="0" smtClean="0">
                <a:latin typeface="Arial"/>
                <a:cs typeface="Arial"/>
                <a:sym typeface="Symbol" charset="0"/>
              </a:rPr>
              <a:t>2</a:t>
            </a:r>
            <a:r>
              <a:rPr lang="en-US" dirty="0" smtClean="0">
                <a:latin typeface="Arial"/>
                <a:cs typeface="Arial"/>
                <a:sym typeface="Symbol" charset="0"/>
              </a:rPr>
              <a:t> will not.</a:t>
            </a:r>
          </a:p>
          <a:p>
            <a:r>
              <a:rPr lang="en-US" dirty="0" smtClean="0">
                <a:latin typeface="Arial"/>
                <a:cs typeface="Arial"/>
                <a:sym typeface="Symbol" charset="0"/>
              </a:rPr>
              <a:t>However there will be cases where various estimates  of and  are equally likely.</a:t>
            </a:r>
          </a:p>
        </p:txBody>
      </p:sp>
      <p:sp>
        <p:nvSpPr>
          <p:cNvPr id="4" name="Title 1"/>
          <p:cNvSpPr>
            <a:spLocks noGrp="1"/>
          </p:cNvSpPr>
          <p:nvPr>
            <p:ph type="title"/>
          </p:nvPr>
        </p:nvSpPr>
        <p:spPr>
          <a:xfrm>
            <a:off x="457200" y="274638"/>
            <a:ext cx="8229600" cy="1143000"/>
          </a:xfrm>
          <a:solidFill>
            <a:srgbClr val="400080"/>
          </a:solidFill>
        </p:spPr>
        <p:txBody>
          <a:bodyPr>
            <a:normAutofit/>
          </a:bodyPr>
          <a:lstStyle/>
          <a:p>
            <a:r>
              <a:rPr lang="en-US" i="1" dirty="0" err="1">
                <a:solidFill>
                  <a:srgbClr val="FFFFFF"/>
                </a:solidFill>
                <a:latin typeface="Arial"/>
                <a:cs typeface="Arial"/>
              </a:rPr>
              <a:t>d</a:t>
            </a:r>
            <a:r>
              <a:rPr lang="en-US" dirty="0" err="1">
                <a:solidFill>
                  <a:srgbClr val="FFFFFF"/>
                </a:solidFill>
                <a:latin typeface="Arial"/>
                <a:cs typeface="Arial"/>
              </a:rPr>
              <a:t>X</a:t>
            </a:r>
            <a:r>
              <a:rPr lang="en-US" i="1" baseline="-25000" dirty="0">
                <a:solidFill>
                  <a:srgbClr val="FFFFFF"/>
                </a:solidFill>
                <a:latin typeface="Arial"/>
                <a:cs typeface="Arial"/>
              </a:rPr>
              <a:t>(t)   </a:t>
            </a:r>
            <a:r>
              <a:rPr lang="en-US" dirty="0">
                <a:solidFill>
                  <a:srgbClr val="FFFFFF"/>
                </a:solidFill>
                <a:latin typeface="Arial"/>
                <a:cs typeface="Arial"/>
              </a:rPr>
              <a:t>=   </a:t>
            </a:r>
            <a:r>
              <a:rPr lang="en-US" dirty="0">
                <a:solidFill>
                  <a:srgbClr val="E46C0A"/>
                </a:solidFill>
                <a:latin typeface="Arial"/>
                <a:cs typeface="Arial"/>
                <a:sym typeface="Symbol" charset="0"/>
              </a:rPr>
              <a:t></a:t>
            </a:r>
            <a:r>
              <a:rPr lang="en-US" dirty="0">
                <a:solidFill>
                  <a:srgbClr val="FFFFFF"/>
                </a:solidFill>
                <a:latin typeface="Arial"/>
                <a:cs typeface="Arial"/>
                <a:sym typeface="Symbol" charset="0"/>
              </a:rPr>
              <a:t>[</a:t>
            </a:r>
            <a:r>
              <a:rPr lang="en-US" dirty="0">
                <a:solidFill>
                  <a:schemeClr val="bg1"/>
                </a:solidFill>
                <a:latin typeface="Arial"/>
                <a:cs typeface="Arial"/>
                <a:sym typeface="Symbol" charset="0"/>
              </a:rPr>
              <a:t></a:t>
            </a:r>
            <a:r>
              <a:rPr lang="en-US" dirty="0">
                <a:solidFill>
                  <a:srgbClr val="FFFFFF"/>
                </a:solidFill>
                <a:latin typeface="Arial"/>
                <a:cs typeface="Arial"/>
                <a:sym typeface="Symbol" charset="0"/>
              </a:rPr>
              <a:t> - X</a:t>
            </a:r>
            <a:r>
              <a:rPr lang="en-US" i="1" baseline="-25000" dirty="0">
                <a:solidFill>
                  <a:srgbClr val="FFFFFF"/>
                </a:solidFill>
                <a:latin typeface="Arial"/>
                <a:cs typeface="Arial"/>
                <a:sym typeface="Symbol" charset="0"/>
              </a:rPr>
              <a:t>(t)</a:t>
            </a:r>
            <a:r>
              <a:rPr lang="en-US" dirty="0">
                <a:solidFill>
                  <a:srgbClr val="FFFFFF"/>
                </a:solidFill>
                <a:latin typeface="Arial"/>
                <a:cs typeface="Arial"/>
                <a:sym typeface="Symbol" charset="0"/>
              </a:rPr>
              <a:t>]</a:t>
            </a:r>
            <a:r>
              <a:rPr lang="en-US" i="1" dirty="0" err="1">
                <a:solidFill>
                  <a:srgbClr val="FFFFFF"/>
                </a:solidFill>
                <a:latin typeface="Arial"/>
                <a:cs typeface="Arial"/>
                <a:sym typeface="Symbol" charset="0"/>
              </a:rPr>
              <a:t>dt</a:t>
            </a:r>
            <a:r>
              <a:rPr lang="en-US" dirty="0">
                <a:solidFill>
                  <a:srgbClr val="FFFFFF"/>
                </a:solidFill>
                <a:latin typeface="Arial"/>
                <a:cs typeface="Arial"/>
                <a:sym typeface="Symbol" charset="0"/>
              </a:rPr>
              <a:t>  </a:t>
            </a:r>
            <a:r>
              <a:rPr lang="en-US" dirty="0">
                <a:solidFill>
                  <a:srgbClr val="FFFFFF"/>
                </a:solidFill>
                <a:latin typeface="Arial"/>
                <a:cs typeface="Arial"/>
              </a:rPr>
              <a:t>+ </a:t>
            </a:r>
            <a:r>
              <a:rPr lang="en-US" dirty="0">
                <a:solidFill>
                  <a:srgbClr val="E46C0A"/>
                </a:solidFill>
                <a:latin typeface="Arial"/>
                <a:cs typeface="Arial"/>
                <a:sym typeface="Symbol" charset="0"/>
              </a:rPr>
              <a:t></a:t>
            </a:r>
            <a:r>
              <a:rPr lang="en-US" i="1" dirty="0">
                <a:solidFill>
                  <a:srgbClr val="FFFFFF"/>
                </a:solidFill>
                <a:latin typeface="Arial"/>
                <a:cs typeface="Arial"/>
              </a:rPr>
              <a:t>dB</a:t>
            </a:r>
            <a:r>
              <a:rPr lang="en-US" i="1" baseline="-25000" dirty="0">
                <a:solidFill>
                  <a:srgbClr val="FFFFFF"/>
                </a:solidFill>
                <a:latin typeface="Arial"/>
                <a:cs typeface="Arial"/>
              </a:rPr>
              <a:t>(t) </a:t>
            </a:r>
            <a:endParaRPr lang="en-US" i="1" baseline="-25000" dirty="0">
              <a:solidFill>
                <a:srgbClr val="FFFFFF"/>
              </a:solidFill>
              <a:latin typeface="Arial"/>
              <a:cs typeface="Arial"/>
              <a:sym typeface="Symbol" charset="0"/>
            </a:endParaRPr>
          </a:p>
        </p:txBody>
      </p:sp>
    </p:spTree>
    <p:extLst>
      <p:ext uri="{BB962C8B-B14F-4D97-AF65-F5344CB8AC3E}">
        <p14:creationId xmlns:p14="http://schemas.microsoft.com/office/powerpoint/2010/main" val="2752915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a:bodyPr>
          <a:lstStyle/>
          <a:p>
            <a:r>
              <a:rPr lang="en-US" b="1" dirty="0" smtClean="0">
                <a:solidFill>
                  <a:schemeClr val="bg1"/>
                </a:solidFill>
                <a:latin typeface="Arial"/>
                <a:cs typeface="Arial"/>
              </a:rPr>
              <a:t>OU on a phylogeny</a:t>
            </a:r>
            <a:endParaRPr lang="en-US" sz="3600" b="1" dirty="0">
              <a:solidFill>
                <a:schemeClr val="bg1"/>
              </a:solidFill>
              <a:latin typeface="Arial"/>
              <a:cs typeface="Arial"/>
            </a:endParaRPr>
          </a:p>
        </p:txBody>
      </p:sp>
      <p:pic>
        <p:nvPicPr>
          <p:cNvPr id="25" name="Picture 24"/>
          <p:cNvPicPr>
            <a:picLocks noChangeAspect="1"/>
          </p:cNvPicPr>
          <p:nvPr/>
        </p:nvPicPr>
        <p:blipFill>
          <a:blip r:embed="rId2"/>
          <a:stretch>
            <a:fillRect/>
          </a:stretch>
        </p:blipFill>
        <p:spPr>
          <a:xfrm>
            <a:off x="2654676" y="3026067"/>
            <a:ext cx="1417766" cy="1038643"/>
          </a:xfrm>
          <a:prstGeom prst="rect">
            <a:avLst/>
          </a:prstGeom>
        </p:spPr>
      </p:pic>
      <p:pic>
        <p:nvPicPr>
          <p:cNvPr id="27" name="Picture 26"/>
          <p:cNvPicPr>
            <a:picLocks noChangeAspect="1"/>
          </p:cNvPicPr>
          <p:nvPr/>
        </p:nvPicPr>
        <p:blipFill>
          <a:blip r:embed="rId3"/>
          <a:stretch>
            <a:fillRect/>
          </a:stretch>
        </p:blipFill>
        <p:spPr>
          <a:xfrm>
            <a:off x="2654676" y="4128848"/>
            <a:ext cx="1417766" cy="1029048"/>
          </a:xfrm>
          <a:prstGeom prst="rect">
            <a:avLst/>
          </a:prstGeom>
        </p:spPr>
      </p:pic>
      <p:pic>
        <p:nvPicPr>
          <p:cNvPr id="28" name="Picture 27"/>
          <p:cNvPicPr>
            <a:picLocks noChangeAspect="1"/>
          </p:cNvPicPr>
          <p:nvPr/>
        </p:nvPicPr>
        <p:blipFill>
          <a:blip r:embed="rId4"/>
          <a:stretch>
            <a:fillRect/>
          </a:stretch>
        </p:blipFill>
        <p:spPr>
          <a:xfrm>
            <a:off x="2659090" y="5241578"/>
            <a:ext cx="1413352" cy="1041236"/>
          </a:xfrm>
          <a:prstGeom prst="rect">
            <a:avLst/>
          </a:prstGeom>
        </p:spPr>
      </p:pic>
      <p:pic>
        <p:nvPicPr>
          <p:cNvPr id="29" name="Picture 28"/>
          <p:cNvPicPr>
            <a:picLocks noChangeAspect="1"/>
          </p:cNvPicPr>
          <p:nvPr/>
        </p:nvPicPr>
        <p:blipFill>
          <a:blip r:embed="rId2"/>
          <a:stretch>
            <a:fillRect/>
          </a:stretch>
        </p:blipFill>
        <p:spPr>
          <a:xfrm>
            <a:off x="4174040" y="1866135"/>
            <a:ext cx="1417766" cy="1045982"/>
          </a:xfrm>
          <a:prstGeom prst="rect">
            <a:avLst/>
          </a:prstGeom>
        </p:spPr>
      </p:pic>
      <p:pic>
        <p:nvPicPr>
          <p:cNvPr id="30" name="Picture 29"/>
          <p:cNvPicPr>
            <a:picLocks noChangeAspect="1"/>
          </p:cNvPicPr>
          <p:nvPr/>
        </p:nvPicPr>
        <p:blipFill>
          <a:blip r:embed="rId3"/>
          <a:stretch>
            <a:fillRect/>
          </a:stretch>
        </p:blipFill>
        <p:spPr>
          <a:xfrm>
            <a:off x="5584136" y="1866135"/>
            <a:ext cx="1417766" cy="1045982"/>
          </a:xfrm>
          <a:prstGeom prst="rect">
            <a:avLst/>
          </a:prstGeom>
        </p:spPr>
      </p:pic>
      <p:pic>
        <p:nvPicPr>
          <p:cNvPr id="31" name="Picture 30"/>
          <p:cNvPicPr>
            <a:picLocks noChangeAspect="1"/>
          </p:cNvPicPr>
          <p:nvPr/>
        </p:nvPicPr>
        <p:blipFill>
          <a:blip r:embed="rId4"/>
          <a:stretch>
            <a:fillRect/>
          </a:stretch>
        </p:blipFill>
        <p:spPr>
          <a:xfrm>
            <a:off x="7002480" y="1870881"/>
            <a:ext cx="1413352" cy="1041236"/>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1842888105"/>
              </p:ext>
            </p:extLst>
          </p:nvPr>
        </p:nvGraphicFramePr>
        <p:xfrm>
          <a:off x="4199442" y="3026066"/>
          <a:ext cx="4207923" cy="3256747"/>
        </p:xfrm>
        <a:graphic>
          <a:graphicData uri="http://schemas.openxmlformats.org/drawingml/2006/table">
            <a:tbl>
              <a:tblPr firstRow="1" bandRow="1">
                <a:tableStyleId>{5940675A-B579-460E-94D1-54222C63F5DA}</a:tableStyleId>
              </a:tblPr>
              <a:tblGrid>
                <a:gridCol w="1402641"/>
                <a:gridCol w="1402641"/>
                <a:gridCol w="1402641"/>
              </a:tblGrid>
              <a:tr h="1075623">
                <a:tc>
                  <a:txBody>
                    <a:bodyPr/>
                    <a:lstStyle/>
                    <a:p>
                      <a:pPr algn="ctr"/>
                      <a:endParaRPr lang="en-US" sz="1800" b="1" dirty="0" smtClean="0">
                        <a:latin typeface="Arial"/>
                        <a:cs typeface="Arial"/>
                      </a:endParaRPr>
                    </a:p>
                    <a:p>
                      <a:pPr algn="ctr"/>
                      <a:r>
                        <a:rPr lang="en-US" sz="1800" b="1" dirty="0" smtClean="0">
                          <a:latin typeface="Arial"/>
                          <a:cs typeface="Arial"/>
                        </a:rPr>
                        <a:t>1 - e</a:t>
                      </a:r>
                      <a:r>
                        <a:rPr lang="en-US" sz="1800" b="1" baseline="30000" dirty="0" smtClean="0">
                          <a:latin typeface="Arial"/>
                          <a:cs typeface="Arial"/>
                        </a:rPr>
                        <a:t>-2</a:t>
                      </a:r>
                      <a:r>
                        <a:rPr lang="en-US" sz="1800" baseline="30000" dirty="0" smtClean="0">
                          <a:latin typeface="Arial"/>
                          <a:cs typeface="Arial"/>
                          <a:sym typeface="Symbol" charset="0"/>
                        </a:rPr>
                        <a:t>T</a:t>
                      </a:r>
                      <a:endParaRPr lang="en-US" sz="1800" b="1" baseline="30000"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r>
              <a:tr h="1090562">
                <a:tc>
                  <a:txBody>
                    <a:bodyPr/>
                    <a:lstStyle/>
                    <a:p>
                      <a:pPr algn="ctr"/>
                      <a:endParaRPr lang="en-US" sz="1800" b="1" dirty="0" smtClean="0">
                        <a:latin typeface="Arial"/>
                        <a:cs typeface="Arial"/>
                      </a:endParaRPr>
                    </a:p>
                    <a:p>
                      <a:pPr algn="ctr"/>
                      <a:r>
                        <a:rPr lang="en-US" sz="1800" b="1" smtClean="0">
                          <a:latin typeface="Arial"/>
                          <a:cs typeface="Arial"/>
                        </a:rPr>
                        <a:t>e</a:t>
                      </a:r>
                      <a:r>
                        <a:rPr lang="en-US" sz="1800" b="1" baseline="30000" smtClean="0">
                          <a:latin typeface="Arial"/>
                          <a:cs typeface="Arial"/>
                        </a:rPr>
                        <a:t>-2</a:t>
                      </a:r>
                      <a:r>
                        <a:rPr lang="en-US" sz="1800" baseline="30000" smtClean="0">
                          <a:latin typeface="Arial"/>
                          <a:cs typeface="Arial"/>
                          <a:sym typeface="Symbol" charset="0"/>
                        </a:rPr>
                        <a:t>(T-s)</a:t>
                      </a:r>
                      <a:r>
                        <a:rPr lang="en-US" sz="1800" baseline="0" smtClean="0">
                          <a:latin typeface="Arial"/>
                          <a:cs typeface="Arial"/>
                          <a:sym typeface="Symbol" charset="0"/>
                        </a:rPr>
                        <a:t>(1 – e</a:t>
                      </a:r>
                      <a:r>
                        <a:rPr lang="en-US" sz="1800" b="1" baseline="30000" smtClean="0">
                          <a:latin typeface="Arial"/>
                          <a:cs typeface="Arial"/>
                        </a:rPr>
                        <a:t>-2</a:t>
                      </a:r>
                      <a:r>
                        <a:rPr lang="en-US" sz="1800" baseline="30000" smtClean="0">
                          <a:latin typeface="Arial"/>
                          <a:cs typeface="Arial"/>
                          <a:sym typeface="Symbol" charset="0"/>
                        </a:rPr>
                        <a:t>s</a:t>
                      </a:r>
                      <a:r>
                        <a:rPr lang="en-US" sz="1800" baseline="0" smtClean="0">
                          <a:latin typeface="Arial"/>
                          <a:cs typeface="Arial"/>
                          <a:sym typeface="Symbol" charset="0"/>
                        </a:rPr>
                        <a:t>)</a:t>
                      </a:r>
                      <a:endParaRPr lang="en-US" sz="1800" b="1"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1 - e</a:t>
                      </a:r>
                      <a:r>
                        <a:rPr lang="en-US" sz="1800" b="1" baseline="30000" dirty="0" smtClean="0">
                          <a:latin typeface="Arial"/>
                          <a:cs typeface="Arial"/>
                        </a:rPr>
                        <a:t>-2</a:t>
                      </a:r>
                      <a:r>
                        <a:rPr lang="en-US" sz="1800" baseline="30000" dirty="0" smtClean="0">
                          <a:latin typeface="Arial"/>
                          <a:cs typeface="Arial"/>
                          <a:sym typeface="Symbol" charset="0"/>
                        </a:rPr>
                        <a:t>T</a:t>
                      </a:r>
                      <a:endParaRPr lang="en-US" sz="1800" b="1" baseline="30000"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r>
              <a:tr h="1090562">
                <a:tc>
                  <a:txBody>
                    <a:bodyPr/>
                    <a:lstStyle/>
                    <a:p>
                      <a:pPr algn="ctr"/>
                      <a:endParaRPr lang="en-US" sz="1800" b="1" dirty="0" smtClean="0">
                        <a:latin typeface="Arial"/>
                        <a:cs typeface="Arial"/>
                      </a:endParaRPr>
                    </a:p>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1 - e</a:t>
                      </a:r>
                      <a:r>
                        <a:rPr lang="en-US" sz="1800" b="1" baseline="30000" dirty="0" smtClean="0">
                          <a:latin typeface="Arial"/>
                          <a:cs typeface="Arial"/>
                        </a:rPr>
                        <a:t>-2</a:t>
                      </a:r>
                      <a:r>
                        <a:rPr lang="en-US" sz="1800" baseline="30000" dirty="0" smtClean="0">
                          <a:latin typeface="Arial"/>
                          <a:cs typeface="Arial"/>
                          <a:sym typeface="Symbol" charset="0"/>
                        </a:rPr>
                        <a:t>T</a:t>
                      </a:r>
                      <a:endParaRPr lang="en-US" sz="1800" b="1" baseline="30000" dirty="0">
                        <a:latin typeface="Arial"/>
                        <a:cs typeface="Arial"/>
                      </a:endParaRPr>
                    </a:p>
                  </a:txBody>
                  <a:tcPr/>
                </a:tc>
              </a:tr>
            </a:tbl>
          </a:graphicData>
        </a:graphic>
      </p:graphicFrame>
      <p:sp>
        <p:nvSpPr>
          <p:cNvPr id="33" name="TextBox 32"/>
          <p:cNvSpPr txBox="1"/>
          <p:nvPr/>
        </p:nvSpPr>
        <p:spPr>
          <a:xfrm>
            <a:off x="242838" y="1661068"/>
            <a:ext cx="1844075" cy="1200328"/>
          </a:xfrm>
          <a:prstGeom prst="rect">
            <a:avLst/>
          </a:prstGeom>
          <a:noFill/>
        </p:spPr>
        <p:txBody>
          <a:bodyPr wrap="none" rtlCol="0">
            <a:spAutoFit/>
          </a:bodyPr>
          <a:lstStyle/>
          <a:p>
            <a:r>
              <a:rPr lang="en-US" sz="2400" b="1" dirty="0" smtClean="0">
                <a:latin typeface="Arial"/>
                <a:cs typeface="Arial"/>
              </a:rPr>
              <a:t>Variance-</a:t>
            </a:r>
          </a:p>
          <a:p>
            <a:r>
              <a:rPr lang="en-US" sz="2400" b="1" dirty="0" smtClean="0">
                <a:latin typeface="Arial"/>
                <a:cs typeface="Arial"/>
              </a:rPr>
              <a:t>Covariance</a:t>
            </a:r>
          </a:p>
          <a:p>
            <a:r>
              <a:rPr lang="en-US" sz="2400" b="1" dirty="0" smtClean="0">
                <a:latin typeface="Arial"/>
                <a:cs typeface="Arial"/>
              </a:rPr>
              <a:t> matrix</a:t>
            </a:r>
            <a:endParaRPr lang="en-US" sz="2400" b="1" dirty="0">
              <a:latin typeface="Arial"/>
              <a:cs typeface="Arial"/>
            </a:endParaRPr>
          </a:p>
        </p:txBody>
      </p:sp>
      <p:sp>
        <p:nvSpPr>
          <p:cNvPr id="34" name="Rectangle 33"/>
          <p:cNvSpPr/>
          <p:nvPr/>
        </p:nvSpPr>
        <p:spPr>
          <a:xfrm>
            <a:off x="304839" y="3667183"/>
            <a:ext cx="2065815" cy="923330"/>
          </a:xfrm>
          <a:prstGeom prst="rect">
            <a:avLst/>
          </a:prstGeom>
        </p:spPr>
        <p:txBody>
          <a:bodyPr wrap="none">
            <a:spAutoFit/>
          </a:bodyPr>
          <a:lstStyle/>
          <a:p>
            <a:r>
              <a:rPr lang="en-US" sz="5400" b="1" dirty="0" smtClean="0">
                <a:latin typeface="Arial"/>
                <a:cs typeface="Arial"/>
              </a:rPr>
              <a:t> </a:t>
            </a:r>
            <a:r>
              <a:rPr lang="en-US" sz="5400" b="1" dirty="0" smtClean="0">
                <a:latin typeface="Arial"/>
                <a:cs typeface="Arial"/>
                <a:sym typeface="Symbol" charset="0"/>
              </a:rPr>
              <a:t></a:t>
            </a:r>
            <a:r>
              <a:rPr lang="en-US" sz="5400" b="1" baseline="30000" dirty="0" smtClean="0">
                <a:latin typeface="Arial"/>
                <a:cs typeface="Arial"/>
                <a:sym typeface="Symbol" charset="0"/>
              </a:rPr>
              <a:t>2</a:t>
            </a:r>
            <a:r>
              <a:rPr lang="en-US" sz="5400" b="1" dirty="0" smtClean="0">
                <a:latin typeface="Arial"/>
                <a:cs typeface="Arial"/>
                <a:sym typeface="Symbol" charset="0"/>
              </a:rPr>
              <a:t>/2</a:t>
            </a:r>
            <a:r>
              <a:rPr lang="en-US" sz="5400" dirty="0" smtClean="0">
                <a:sym typeface="Symbol" charset="0"/>
              </a:rPr>
              <a:t></a:t>
            </a:r>
            <a:r>
              <a:rPr lang="en-US" sz="5400" b="1" dirty="0" smtClean="0">
                <a:latin typeface="Arial"/>
                <a:cs typeface="Arial"/>
              </a:rPr>
              <a:t> </a:t>
            </a:r>
            <a:endParaRPr lang="en-US" sz="5400" dirty="0"/>
          </a:p>
        </p:txBody>
      </p:sp>
      <p:sp>
        <p:nvSpPr>
          <p:cNvPr id="35" name="Left Bracket 34"/>
          <p:cNvSpPr/>
          <p:nvPr/>
        </p:nvSpPr>
        <p:spPr>
          <a:xfrm>
            <a:off x="2370654" y="1786467"/>
            <a:ext cx="372533" cy="4690533"/>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Left Bracket 35"/>
          <p:cNvSpPr/>
          <p:nvPr/>
        </p:nvSpPr>
        <p:spPr>
          <a:xfrm flipH="1">
            <a:off x="8297525" y="1783581"/>
            <a:ext cx="372533" cy="4690533"/>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176554" y="5157896"/>
            <a:ext cx="1952692" cy="1477328"/>
          </a:xfrm>
          <a:prstGeom prst="rect">
            <a:avLst/>
          </a:prstGeom>
          <a:ln>
            <a:solidFill>
              <a:schemeClr val="accent5">
                <a:lumMod val="75000"/>
              </a:schemeClr>
            </a:solidFill>
          </a:ln>
        </p:spPr>
        <p:txBody>
          <a:bodyPr wrap="square">
            <a:spAutoFit/>
          </a:bodyPr>
          <a:lstStyle/>
          <a:p>
            <a:pPr marL="285750" indent="-285750">
              <a:buFont typeface="Arial"/>
              <a:buChar char="•"/>
            </a:pPr>
            <a:r>
              <a:rPr lang="en-US" dirty="0" smtClean="0">
                <a:latin typeface="Arial"/>
                <a:cs typeface="Arial"/>
                <a:sym typeface="Symbol" charset="0"/>
              </a:rPr>
              <a:t>T is the path length root to tip</a:t>
            </a:r>
          </a:p>
          <a:p>
            <a:pPr marL="285750" indent="-285750">
              <a:buFont typeface="Arial"/>
              <a:buChar char="•"/>
            </a:pPr>
            <a:r>
              <a:rPr lang="en-US" dirty="0" smtClean="0">
                <a:latin typeface="Arial"/>
                <a:cs typeface="Arial"/>
                <a:sym typeface="Symbol" charset="0"/>
              </a:rPr>
              <a:t>s is the shared path length</a:t>
            </a:r>
            <a:endParaRPr lang="en-US" dirty="0">
              <a:latin typeface="Arial"/>
              <a:cs typeface="Arial"/>
            </a:endParaRPr>
          </a:p>
        </p:txBody>
      </p:sp>
      <p:sp>
        <p:nvSpPr>
          <p:cNvPr id="3" name="TextBox 2"/>
          <p:cNvSpPr txBox="1"/>
          <p:nvPr/>
        </p:nvSpPr>
        <p:spPr>
          <a:xfrm>
            <a:off x="3642191" y="6450558"/>
            <a:ext cx="2109547" cy="369332"/>
          </a:xfrm>
          <a:prstGeom prst="rect">
            <a:avLst/>
          </a:prstGeom>
          <a:noFill/>
        </p:spPr>
        <p:txBody>
          <a:bodyPr wrap="none" rtlCol="0">
            <a:spAutoFit/>
          </a:bodyPr>
          <a:lstStyle/>
          <a:p>
            <a:r>
              <a:rPr lang="en-US" dirty="0" smtClean="0">
                <a:latin typeface="Arial"/>
                <a:cs typeface="Arial"/>
              </a:rPr>
              <a:t>Butler &amp; King 2004 </a:t>
            </a:r>
            <a:endParaRPr lang="en-US" dirty="0">
              <a:latin typeface="Arial"/>
              <a:cs typeface="Arial"/>
            </a:endParaRPr>
          </a:p>
        </p:txBody>
      </p:sp>
    </p:spTree>
    <p:extLst>
      <p:ext uri="{BB962C8B-B14F-4D97-AF65-F5344CB8AC3E}">
        <p14:creationId xmlns:p14="http://schemas.microsoft.com/office/powerpoint/2010/main" val="6872813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a:bodyPr>
          <a:lstStyle/>
          <a:p>
            <a:r>
              <a:rPr lang="en-US" b="1" dirty="0" smtClean="0">
                <a:solidFill>
                  <a:schemeClr val="bg1"/>
                </a:solidFill>
                <a:latin typeface="Arial"/>
                <a:cs typeface="Arial"/>
              </a:rPr>
              <a:t>OU on a phylogeny</a:t>
            </a:r>
            <a:endParaRPr lang="en-US" sz="3600" b="1" dirty="0">
              <a:solidFill>
                <a:schemeClr val="bg1"/>
              </a:solidFill>
              <a:latin typeface="Arial"/>
              <a:cs typeface="Arial"/>
            </a:endParaRPr>
          </a:p>
        </p:txBody>
      </p:sp>
      <p:pic>
        <p:nvPicPr>
          <p:cNvPr id="25" name="Picture 24"/>
          <p:cNvPicPr>
            <a:picLocks noChangeAspect="1"/>
          </p:cNvPicPr>
          <p:nvPr/>
        </p:nvPicPr>
        <p:blipFill>
          <a:blip r:embed="rId2"/>
          <a:stretch>
            <a:fillRect/>
          </a:stretch>
        </p:blipFill>
        <p:spPr>
          <a:xfrm>
            <a:off x="2654676" y="3026067"/>
            <a:ext cx="1417766" cy="1038643"/>
          </a:xfrm>
          <a:prstGeom prst="rect">
            <a:avLst/>
          </a:prstGeom>
        </p:spPr>
      </p:pic>
      <p:pic>
        <p:nvPicPr>
          <p:cNvPr id="27" name="Picture 26"/>
          <p:cNvPicPr>
            <a:picLocks noChangeAspect="1"/>
          </p:cNvPicPr>
          <p:nvPr/>
        </p:nvPicPr>
        <p:blipFill>
          <a:blip r:embed="rId3"/>
          <a:stretch>
            <a:fillRect/>
          </a:stretch>
        </p:blipFill>
        <p:spPr>
          <a:xfrm>
            <a:off x="2654676" y="4128848"/>
            <a:ext cx="1417766" cy="1029048"/>
          </a:xfrm>
          <a:prstGeom prst="rect">
            <a:avLst/>
          </a:prstGeom>
        </p:spPr>
      </p:pic>
      <p:pic>
        <p:nvPicPr>
          <p:cNvPr id="28" name="Picture 27"/>
          <p:cNvPicPr>
            <a:picLocks noChangeAspect="1"/>
          </p:cNvPicPr>
          <p:nvPr/>
        </p:nvPicPr>
        <p:blipFill>
          <a:blip r:embed="rId4"/>
          <a:stretch>
            <a:fillRect/>
          </a:stretch>
        </p:blipFill>
        <p:spPr>
          <a:xfrm>
            <a:off x="2659090" y="5241578"/>
            <a:ext cx="1413352" cy="1041236"/>
          </a:xfrm>
          <a:prstGeom prst="rect">
            <a:avLst/>
          </a:prstGeom>
        </p:spPr>
      </p:pic>
      <p:pic>
        <p:nvPicPr>
          <p:cNvPr id="29" name="Picture 28"/>
          <p:cNvPicPr>
            <a:picLocks noChangeAspect="1"/>
          </p:cNvPicPr>
          <p:nvPr/>
        </p:nvPicPr>
        <p:blipFill>
          <a:blip r:embed="rId2"/>
          <a:stretch>
            <a:fillRect/>
          </a:stretch>
        </p:blipFill>
        <p:spPr>
          <a:xfrm>
            <a:off x="4174040" y="1866135"/>
            <a:ext cx="1417766" cy="1045982"/>
          </a:xfrm>
          <a:prstGeom prst="rect">
            <a:avLst/>
          </a:prstGeom>
        </p:spPr>
      </p:pic>
      <p:pic>
        <p:nvPicPr>
          <p:cNvPr id="30" name="Picture 29"/>
          <p:cNvPicPr>
            <a:picLocks noChangeAspect="1"/>
          </p:cNvPicPr>
          <p:nvPr/>
        </p:nvPicPr>
        <p:blipFill>
          <a:blip r:embed="rId3"/>
          <a:stretch>
            <a:fillRect/>
          </a:stretch>
        </p:blipFill>
        <p:spPr>
          <a:xfrm>
            <a:off x="5584136" y="1866135"/>
            <a:ext cx="1417766" cy="1045982"/>
          </a:xfrm>
          <a:prstGeom prst="rect">
            <a:avLst/>
          </a:prstGeom>
        </p:spPr>
      </p:pic>
      <p:pic>
        <p:nvPicPr>
          <p:cNvPr id="31" name="Picture 30"/>
          <p:cNvPicPr>
            <a:picLocks noChangeAspect="1"/>
          </p:cNvPicPr>
          <p:nvPr/>
        </p:nvPicPr>
        <p:blipFill>
          <a:blip r:embed="rId4"/>
          <a:stretch>
            <a:fillRect/>
          </a:stretch>
        </p:blipFill>
        <p:spPr>
          <a:xfrm>
            <a:off x="7002480" y="1870881"/>
            <a:ext cx="1413352" cy="1041236"/>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2678667134"/>
              </p:ext>
            </p:extLst>
          </p:nvPr>
        </p:nvGraphicFramePr>
        <p:xfrm>
          <a:off x="4199442" y="3026066"/>
          <a:ext cx="4207923" cy="3256747"/>
        </p:xfrm>
        <a:graphic>
          <a:graphicData uri="http://schemas.openxmlformats.org/drawingml/2006/table">
            <a:tbl>
              <a:tblPr firstRow="1" bandRow="1">
                <a:tableStyleId>{5940675A-B579-460E-94D1-54222C63F5DA}</a:tableStyleId>
              </a:tblPr>
              <a:tblGrid>
                <a:gridCol w="1402641"/>
                <a:gridCol w="1402641"/>
                <a:gridCol w="1402641"/>
              </a:tblGrid>
              <a:tr h="1075623">
                <a:tc>
                  <a:txBody>
                    <a:bodyPr/>
                    <a:lstStyle/>
                    <a:p>
                      <a:pPr algn="ctr"/>
                      <a:r>
                        <a:rPr lang="en-US" sz="1800" b="1" dirty="0" smtClean="0">
                          <a:latin typeface="Arial"/>
                          <a:cs typeface="Arial"/>
                        </a:rPr>
                        <a:t>1 - e</a:t>
                      </a:r>
                      <a:r>
                        <a:rPr lang="en-US" sz="1800" b="1" baseline="30000" dirty="0" smtClean="0">
                          <a:latin typeface="Arial"/>
                          <a:cs typeface="Arial"/>
                        </a:rPr>
                        <a:t>-2</a:t>
                      </a:r>
                      <a:r>
                        <a:rPr lang="en-US" sz="1800" baseline="30000" dirty="0" smtClean="0">
                          <a:latin typeface="Arial"/>
                          <a:cs typeface="Arial"/>
                          <a:sym typeface="Symbol" charset="0"/>
                        </a:rPr>
                        <a:t>T</a:t>
                      </a:r>
                      <a:endParaRPr lang="en-US" sz="1800" b="1" baseline="30000" dirty="0">
                        <a:latin typeface="Arial"/>
                        <a:cs typeface="Arial"/>
                      </a:endParaRPr>
                    </a:p>
                  </a:txBody>
                  <a:tcPr/>
                </a:tc>
                <a:tc>
                  <a:txBody>
                    <a:bodyPr/>
                    <a:lstStyle/>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c>
                  <a:txBody>
                    <a:bodyPr/>
                    <a:lstStyle/>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r>
              <a:tr h="1090562">
                <a:tc>
                  <a:txBody>
                    <a:bodyPr/>
                    <a:lstStyle/>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c>
                  <a:txBody>
                    <a:bodyPr/>
                    <a:lstStyle/>
                    <a:p>
                      <a:pPr algn="ctr"/>
                      <a:r>
                        <a:rPr lang="en-US" sz="1800" b="1" dirty="0" smtClean="0">
                          <a:latin typeface="Arial"/>
                          <a:cs typeface="Arial"/>
                        </a:rPr>
                        <a:t>1 - e</a:t>
                      </a:r>
                      <a:r>
                        <a:rPr lang="en-US" sz="1800" b="1" baseline="30000" dirty="0" smtClean="0">
                          <a:latin typeface="Arial"/>
                          <a:cs typeface="Arial"/>
                        </a:rPr>
                        <a:t>-2</a:t>
                      </a:r>
                      <a:r>
                        <a:rPr lang="en-US" sz="1800" baseline="30000" dirty="0" smtClean="0">
                          <a:latin typeface="Arial"/>
                          <a:cs typeface="Arial"/>
                          <a:sym typeface="Symbol" charset="0"/>
                        </a:rPr>
                        <a:t>T</a:t>
                      </a:r>
                      <a:endParaRPr lang="en-US" sz="1800" b="1" baseline="30000" dirty="0">
                        <a:latin typeface="Arial"/>
                        <a:cs typeface="Arial"/>
                      </a:endParaRPr>
                    </a:p>
                  </a:txBody>
                  <a:tcPr/>
                </a:tc>
                <a:tc>
                  <a:txBody>
                    <a:bodyPr/>
                    <a:lstStyle/>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r>
              <a:tr h="1090562">
                <a:tc>
                  <a:txBody>
                    <a:bodyPr/>
                    <a:lstStyle/>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c>
                  <a:txBody>
                    <a:bodyPr/>
                    <a:lstStyle/>
                    <a:p>
                      <a:pPr algn="ctr"/>
                      <a:r>
                        <a:rPr lang="en-US" sz="1800" b="1" dirty="0" smtClean="0">
                          <a:latin typeface="Arial"/>
                          <a:cs typeface="Arial"/>
                        </a:rPr>
                        <a:t>e</a:t>
                      </a:r>
                      <a:r>
                        <a:rPr lang="en-US" sz="1800" b="1" baseline="30000" dirty="0" smtClean="0">
                          <a:latin typeface="Arial"/>
                          <a:cs typeface="Arial"/>
                        </a:rPr>
                        <a:t>-2</a:t>
                      </a:r>
                      <a:r>
                        <a:rPr lang="en-US" sz="1800" baseline="30000" dirty="0" smtClean="0">
                          <a:latin typeface="Arial"/>
                          <a:cs typeface="Arial"/>
                          <a:sym typeface="Symbol" charset="0"/>
                        </a:rPr>
                        <a:t>(T-s)</a:t>
                      </a:r>
                      <a:r>
                        <a:rPr lang="en-US" sz="1800" baseline="0" dirty="0" smtClean="0">
                          <a:latin typeface="Arial"/>
                          <a:cs typeface="Arial"/>
                          <a:sym typeface="Symbol" charset="0"/>
                        </a:rPr>
                        <a:t>(1 – e</a:t>
                      </a:r>
                      <a:r>
                        <a:rPr lang="en-US" sz="1800" b="1" baseline="30000" dirty="0" smtClean="0">
                          <a:latin typeface="Arial"/>
                          <a:cs typeface="Arial"/>
                        </a:rPr>
                        <a:t>-2</a:t>
                      </a:r>
                      <a:r>
                        <a:rPr lang="en-US" sz="1800" baseline="30000" dirty="0" smtClean="0">
                          <a:latin typeface="Arial"/>
                          <a:cs typeface="Arial"/>
                          <a:sym typeface="Symbol" charset="0"/>
                        </a:rPr>
                        <a:t>s</a:t>
                      </a:r>
                      <a:r>
                        <a:rPr lang="en-US" sz="1800" baseline="0" dirty="0" smtClean="0">
                          <a:latin typeface="Arial"/>
                          <a:cs typeface="Arial"/>
                          <a:sym typeface="Symbol" charset="0"/>
                        </a:rPr>
                        <a:t>)</a:t>
                      </a:r>
                      <a:endParaRPr lang="en-US" sz="1800" b="1" dirty="0">
                        <a:latin typeface="Arial"/>
                        <a:cs typeface="Arial"/>
                      </a:endParaRPr>
                    </a:p>
                  </a:txBody>
                  <a:tcPr/>
                </a:tc>
                <a:tc>
                  <a:txBody>
                    <a:bodyPr/>
                    <a:lstStyle/>
                    <a:p>
                      <a:pPr algn="ctr"/>
                      <a:r>
                        <a:rPr lang="en-US" sz="1800" b="1" dirty="0" smtClean="0">
                          <a:latin typeface="Arial"/>
                          <a:cs typeface="Arial"/>
                        </a:rPr>
                        <a:t>1 - e</a:t>
                      </a:r>
                      <a:r>
                        <a:rPr lang="en-US" sz="1800" b="1" baseline="30000" dirty="0" smtClean="0">
                          <a:latin typeface="Arial"/>
                          <a:cs typeface="Arial"/>
                        </a:rPr>
                        <a:t>-2</a:t>
                      </a:r>
                      <a:r>
                        <a:rPr lang="en-US" sz="1800" baseline="30000" dirty="0" smtClean="0">
                          <a:latin typeface="Arial"/>
                          <a:cs typeface="Arial"/>
                          <a:sym typeface="Symbol" charset="0"/>
                        </a:rPr>
                        <a:t>T</a:t>
                      </a:r>
                      <a:endParaRPr lang="en-US" sz="1800" b="1" baseline="30000" dirty="0">
                        <a:latin typeface="Arial"/>
                        <a:cs typeface="Arial"/>
                      </a:endParaRPr>
                    </a:p>
                  </a:txBody>
                  <a:tcPr/>
                </a:tc>
              </a:tr>
            </a:tbl>
          </a:graphicData>
        </a:graphic>
      </p:graphicFrame>
      <p:sp>
        <p:nvSpPr>
          <p:cNvPr id="33" name="TextBox 32"/>
          <p:cNvSpPr txBox="1"/>
          <p:nvPr/>
        </p:nvSpPr>
        <p:spPr>
          <a:xfrm>
            <a:off x="242838" y="1661068"/>
            <a:ext cx="1844075" cy="1200328"/>
          </a:xfrm>
          <a:prstGeom prst="rect">
            <a:avLst/>
          </a:prstGeom>
          <a:noFill/>
        </p:spPr>
        <p:txBody>
          <a:bodyPr wrap="none" rtlCol="0">
            <a:spAutoFit/>
          </a:bodyPr>
          <a:lstStyle/>
          <a:p>
            <a:r>
              <a:rPr lang="en-US" sz="2400" b="1" dirty="0" smtClean="0">
                <a:latin typeface="Arial"/>
                <a:cs typeface="Arial"/>
              </a:rPr>
              <a:t>Variance-</a:t>
            </a:r>
          </a:p>
          <a:p>
            <a:r>
              <a:rPr lang="en-US" sz="2400" b="1" dirty="0" smtClean="0">
                <a:latin typeface="Arial"/>
                <a:cs typeface="Arial"/>
              </a:rPr>
              <a:t>Covariance</a:t>
            </a:r>
          </a:p>
          <a:p>
            <a:r>
              <a:rPr lang="en-US" sz="2400" b="1" dirty="0" smtClean="0">
                <a:latin typeface="Arial"/>
                <a:cs typeface="Arial"/>
              </a:rPr>
              <a:t> matrix</a:t>
            </a:r>
            <a:endParaRPr lang="en-US" sz="2400" b="1" dirty="0">
              <a:latin typeface="Arial"/>
              <a:cs typeface="Arial"/>
            </a:endParaRPr>
          </a:p>
        </p:txBody>
      </p:sp>
      <p:sp>
        <p:nvSpPr>
          <p:cNvPr id="34" name="Rectangle 33"/>
          <p:cNvSpPr/>
          <p:nvPr/>
        </p:nvSpPr>
        <p:spPr>
          <a:xfrm>
            <a:off x="304839" y="3667183"/>
            <a:ext cx="2065815" cy="923330"/>
          </a:xfrm>
          <a:prstGeom prst="rect">
            <a:avLst/>
          </a:prstGeom>
        </p:spPr>
        <p:txBody>
          <a:bodyPr wrap="none">
            <a:spAutoFit/>
          </a:bodyPr>
          <a:lstStyle/>
          <a:p>
            <a:r>
              <a:rPr lang="en-US" sz="5400" b="1" dirty="0" smtClean="0">
                <a:latin typeface="Arial"/>
                <a:cs typeface="Arial"/>
              </a:rPr>
              <a:t> </a:t>
            </a:r>
            <a:r>
              <a:rPr lang="en-US" sz="5400" b="1" dirty="0" smtClean="0">
                <a:latin typeface="Arial"/>
                <a:cs typeface="Arial"/>
                <a:sym typeface="Symbol" charset="0"/>
              </a:rPr>
              <a:t></a:t>
            </a:r>
            <a:r>
              <a:rPr lang="en-US" sz="5400" b="1" baseline="30000" dirty="0" smtClean="0">
                <a:latin typeface="Arial"/>
                <a:cs typeface="Arial"/>
                <a:sym typeface="Symbol" charset="0"/>
              </a:rPr>
              <a:t>2</a:t>
            </a:r>
            <a:r>
              <a:rPr lang="en-US" sz="5400" b="1" dirty="0" smtClean="0">
                <a:latin typeface="Arial"/>
                <a:cs typeface="Arial"/>
                <a:sym typeface="Symbol" charset="0"/>
              </a:rPr>
              <a:t>/2</a:t>
            </a:r>
            <a:r>
              <a:rPr lang="en-US" sz="5400" dirty="0" smtClean="0">
                <a:sym typeface="Symbol" charset="0"/>
              </a:rPr>
              <a:t></a:t>
            </a:r>
            <a:r>
              <a:rPr lang="en-US" sz="5400" b="1" dirty="0" smtClean="0">
                <a:latin typeface="Arial"/>
                <a:cs typeface="Arial"/>
              </a:rPr>
              <a:t> </a:t>
            </a:r>
            <a:endParaRPr lang="en-US" sz="5400" dirty="0"/>
          </a:p>
        </p:txBody>
      </p:sp>
      <p:sp>
        <p:nvSpPr>
          <p:cNvPr id="35" name="Left Bracket 34"/>
          <p:cNvSpPr/>
          <p:nvPr/>
        </p:nvSpPr>
        <p:spPr>
          <a:xfrm>
            <a:off x="2370654" y="1786467"/>
            <a:ext cx="372533" cy="4690533"/>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Left Bracket 35"/>
          <p:cNvSpPr/>
          <p:nvPr/>
        </p:nvSpPr>
        <p:spPr>
          <a:xfrm flipH="1">
            <a:off x="8297525" y="1783581"/>
            <a:ext cx="372533" cy="4690533"/>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176554" y="5157896"/>
            <a:ext cx="1952692" cy="1477328"/>
          </a:xfrm>
          <a:prstGeom prst="rect">
            <a:avLst/>
          </a:prstGeom>
          <a:ln>
            <a:solidFill>
              <a:schemeClr val="accent5">
                <a:lumMod val="75000"/>
              </a:schemeClr>
            </a:solidFill>
          </a:ln>
        </p:spPr>
        <p:txBody>
          <a:bodyPr wrap="square">
            <a:spAutoFit/>
          </a:bodyPr>
          <a:lstStyle/>
          <a:p>
            <a:pPr marL="285750" indent="-285750">
              <a:buFont typeface="Arial"/>
              <a:buChar char="•"/>
            </a:pPr>
            <a:r>
              <a:rPr lang="en-US" dirty="0" smtClean="0">
                <a:latin typeface="Arial"/>
                <a:cs typeface="Arial"/>
                <a:sym typeface="Symbol" charset="0"/>
              </a:rPr>
              <a:t>T is the path length root to tip</a:t>
            </a:r>
          </a:p>
          <a:p>
            <a:pPr marL="285750" indent="-285750">
              <a:buFont typeface="Arial"/>
              <a:buChar char="•"/>
            </a:pPr>
            <a:r>
              <a:rPr lang="en-US" dirty="0" smtClean="0">
                <a:latin typeface="Arial"/>
                <a:cs typeface="Arial"/>
                <a:sym typeface="Symbol" charset="0"/>
              </a:rPr>
              <a:t>s is the shared path length</a:t>
            </a:r>
            <a:endParaRPr lang="en-US" dirty="0">
              <a:latin typeface="Arial"/>
              <a:cs typeface="Arial"/>
            </a:endParaRPr>
          </a:p>
        </p:txBody>
      </p:sp>
      <p:sp>
        <p:nvSpPr>
          <p:cNvPr id="15" name="TextBox 14"/>
          <p:cNvSpPr txBox="1"/>
          <p:nvPr/>
        </p:nvSpPr>
        <p:spPr>
          <a:xfrm>
            <a:off x="397933" y="2912117"/>
            <a:ext cx="995310" cy="707886"/>
          </a:xfrm>
          <a:prstGeom prst="rect">
            <a:avLst/>
          </a:prstGeom>
          <a:noFill/>
        </p:spPr>
        <p:txBody>
          <a:bodyPr wrap="none" rtlCol="0">
            <a:spAutoFit/>
          </a:bodyPr>
          <a:lstStyle/>
          <a:p>
            <a:r>
              <a:rPr lang="en-US" sz="2000" b="1" dirty="0" smtClean="0">
                <a:solidFill>
                  <a:srgbClr val="31859C"/>
                </a:solidFill>
                <a:latin typeface="Arial"/>
                <a:cs typeface="Arial"/>
                <a:sym typeface="Symbol" charset="0"/>
              </a:rPr>
              <a:t> </a:t>
            </a:r>
            <a:r>
              <a:rPr lang="en-US" sz="2000" b="1" dirty="0" smtClean="0">
                <a:solidFill>
                  <a:srgbClr val="31859C"/>
                </a:solidFill>
                <a:latin typeface="Arial"/>
                <a:cs typeface="Arial"/>
              </a:rPr>
              <a:t>= 0.1</a:t>
            </a:r>
          </a:p>
          <a:p>
            <a:r>
              <a:rPr lang="en-US" sz="2000" b="1" dirty="0" smtClean="0">
                <a:solidFill>
                  <a:srgbClr val="31859C"/>
                </a:solidFill>
                <a:latin typeface="Arial"/>
                <a:cs typeface="Arial"/>
                <a:sym typeface="Symbol" charset="0"/>
              </a:rPr>
              <a:t></a:t>
            </a:r>
            <a:r>
              <a:rPr lang="en-US" sz="2000" b="1" baseline="30000" dirty="0" smtClean="0">
                <a:solidFill>
                  <a:srgbClr val="31859C"/>
                </a:solidFill>
                <a:latin typeface="Arial"/>
                <a:cs typeface="Arial"/>
                <a:sym typeface="Symbol" charset="0"/>
              </a:rPr>
              <a:t>2</a:t>
            </a:r>
            <a:r>
              <a:rPr lang="en-US" sz="2000" b="1" dirty="0" smtClean="0">
                <a:solidFill>
                  <a:srgbClr val="31859C"/>
                </a:solidFill>
                <a:latin typeface="Arial"/>
                <a:cs typeface="Arial"/>
                <a:sym typeface="Symbol" charset="0"/>
              </a:rPr>
              <a:t> </a:t>
            </a:r>
            <a:r>
              <a:rPr lang="en-US" sz="2000" b="1" dirty="0" smtClean="0">
                <a:solidFill>
                  <a:srgbClr val="31859C"/>
                </a:solidFill>
                <a:latin typeface="Arial"/>
                <a:cs typeface="Arial"/>
              </a:rPr>
              <a:t>= 1</a:t>
            </a:r>
            <a:endParaRPr lang="en-US" sz="2000" b="1" dirty="0">
              <a:solidFill>
                <a:srgbClr val="31859C"/>
              </a:solidFill>
              <a:latin typeface="Arial"/>
              <a:cs typeface="Arial"/>
            </a:endParaRPr>
          </a:p>
        </p:txBody>
      </p:sp>
      <p:sp>
        <p:nvSpPr>
          <p:cNvPr id="3" name="TextBox 2"/>
          <p:cNvSpPr txBox="1"/>
          <p:nvPr/>
        </p:nvSpPr>
        <p:spPr>
          <a:xfrm>
            <a:off x="4535686" y="3473757"/>
            <a:ext cx="752116" cy="523220"/>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T = 5</a:t>
            </a:r>
          </a:p>
          <a:p>
            <a:r>
              <a:rPr lang="en-US" sz="1400" b="1" dirty="0" smtClean="0">
                <a:solidFill>
                  <a:schemeClr val="accent6">
                    <a:lumMod val="75000"/>
                  </a:schemeClr>
                </a:solidFill>
                <a:latin typeface="Arial"/>
                <a:cs typeface="Arial"/>
                <a:sym typeface="Symbol" charset="0"/>
              </a:rPr>
              <a:t> = 0.1</a:t>
            </a:r>
            <a:endParaRPr lang="en-US" sz="1400" b="1" dirty="0">
              <a:solidFill>
                <a:schemeClr val="accent6">
                  <a:lumMod val="75000"/>
                </a:schemeClr>
              </a:solidFill>
              <a:latin typeface="Arial"/>
              <a:cs typeface="Arial"/>
            </a:endParaRPr>
          </a:p>
        </p:txBody>
      </p:sp>
      <p:sp>
        <p:nvSpPr>
          <p:cNvPr id="17" name="TextBox 16"/>
          <p:cNvSpPr txBox="1"/>
          <p:nvPr/>
        </p:nvSpPr>
        <p:spPr>
          <a:xfrm>
            <a:off x="5754883" y="3591118"/>
            <a:ext cx="1102861" cy="523220"/>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T = 5, s = 4</a:t>
            </a:r>
          </a:p>
          <a:p>
            <a:r>
              <a:rPr lang="en-US" sz="1400" b="1" dirty="0" smtClean="0">
                <a:solidFill>
                  <a:schemeClr val="accent6">
                    <a:lumMod val="75000"/>
                  </a:schemeClr>
                </a:solidFill>
                <a:latin typeface="Arial"/>
                <a:cs typeface="Arial"/>
                <a:sym typeface="Symbol" charset="0"/>
              </a:rPr>
              <a:t> = 0.1</a:t>
            </a:r>
            <a:endParaRPr lang="en-US" sz="1400" b="1" dirty="0">
              <a:solidFill>
                <a:schemeClr val="accent6">
                  <a:lumMod val="75000"/>
                </a:schemeClr>
              </a:solidFill>
              <a:latin typeface="Arial"/>
              <a:cs typeface="Arial"/>
            </a:endParaRPr>
          </a:p>
        </p:txBody>
      </p:sp>
      <p:sp>
        <p:nvSpPr>
          <p:cNvPr id="18" name="TextBox 17"/>
          <p:cNvSpPr txBox="1"/>
          <p:nvPr/>
        </p:nvSpPr>
        <p:spPr>
          <a:xfrm>
            <a:off x="7077880" y="3591118"/>
            <a:ext cx="1102861" cy="523220"/>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T = 5, s = 0</a:t>
            </a:r>
          </a:p>
          <a:p>
            <a:r>
              <a:rPr lang="en-US" sz="1400" b="1" dirty="0" smtClean="0">
                <a:solidFill>
                  <a:schemeClr val="accent6">
                    <a:lumMod val="75000"/>
                  </a:schemeClr>
                </a:solidFill>
                <a:latin typeface="Arial"/>
                <a:cs typeface="Arial"/>
                <a:sym typeface="Symbol" charset="0"/>
              </a:rPr>
              <a:t> = 0.1</a:t>
            </a:r>
            <a:endParaRPr lang="en-US" sz="1400" b="1" dirty="0">
              <a:solidFill>
                <a:schemeClr val="accent6">
                  <a:lumMod val="75000"/>
                </a:schemeClr>
              </a:solidFill>
              <a:latin typeface="Arial"/>
              <a:cs typeface="Arial"/>
            </a:endParaRPr>
          </a:p>
        </p:txBody>
      </p:sp>
      <p:sp>
        <p:nvSpPr>
          <p:cNvPr id="19" name="TextBox 18"/>
          <p:cNvSpPr txBox="1"/>
          <p:nvPr/>
        </p:nvSpPr>
        <p:spPr>
          <a:xfrm>
            <a:off x="5822619" y="5760845"/>
            <a:ext cx="1102861" cy="523220"/>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T = 5, s = 0</a:t>
            </a:r>
          </a:p>
          <a:p>
            <a:r>
              <a:rPr lang="en-US" sz="1400" b="1" dirty="0" smtClean="0">
                <a:solidFill>
                  <a:schemeClr val="accent6">
                    <a:lumMod val="75000"/>
                  </a:schemeClr>
                </a:solidFill>
                <a:latin typeface="Arial"/>
                <a:cs typeface="Arial"/>
                <a:sym typeface="Symbol" charset="0"/>
              </a:rPr>
              <a:t> = 0.1</a:t>
            </a:r>
            <a:endParaRPr lang="en-US" sz="1400" b="1" dirty="0">
              <a:solidFill>
                <a:schemeClr val="accent6">
                  <a:lumMod val="75000"/>
                </a:schemeClr>
              </a:solidFill>
              <a:latin typeface="Arial"/>
              <a:cs typeface="Arial"/>
            </a:endParaRPr>
          </a:p>
        </p:txBody>
      </p:sp>
      <p:sp>
        <p:nvSpPr>
          <p:cNvPr id="20" name="TextBox 19"/>
          <p:cNvSpPr txBox="1"/>
          <p:nvPr/>
        </p:nvSpPr>
        <p:spPr>
          <a:xfrm>
            <a:off x="4351614" y="5752378"/>
            <a:ext cx="1102861" cy="523220"/>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T = 5, s = 0</a:t>
            </a:r>
          </a:p>
          <a:p>
            <a:r>
              <a:rPr lang="en-US" sz="1400" b="1" dirty="0" smtClean="0">
                <a:solidFill>
                  <a:schemeClr val="accent6">
                    <a:lumMod val="75000"/>
                  </a:schemeClr>
                </a:solidFill>
                <a:latin typeface="Arial"/>
                <a:cs typeface="Arial"/>
                <a:sym typeface="Symbol" charset="0"/>
              </a:rPr>
              <a:t> = 0.1</a:t>
            </a:r>
            <a:endParaRPr lang="en-US" sz="1400" b="1" dirty="0">
              <a:solidFill>
                <a:schemeClr val="accent6">
                  <a:lumMod val="75000"/>
                </a:schemeClr>
              </a:solidFill>
              <a:latin typeface="Arial"/>
              <a:cs typeface="Arial"/>
            </a:endParaRPr>
          </a:p>
        </p:txBody>
      </p:sp>
      <p:sp>
        <p:nvSpPr>
          <p:cNvPr id="21" name="TextBox 20"/>
          <p:cNvSpPr txBox="1"/>
          <p:nvPr/>
        </p:nvSpPr>
        <p:spPr>
          <a:xfrm>
            <a:off x="4351614" y="4635927"/>
            <a:ext cx="1102861" cy="523220"/>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T = 5, s = 4</a:t>
            </a:r>
          </a:p>
          <a:p>
            <a:r>
              <a:rPr lang="en-US" sz="1400" b="1" dirty="0" smtClean="0">
                <a:solidFill>
                  <a:schemeClr val="accent6">
                    <a:lumMod val="75000"/>
                  </a:schemeClr>
                </a:solidFill>
                <a:latin typeface="Arial"/>
                <a:cs typeface="Arial"/>
                <a:sym typeface="Symbol" charset="0"/>
              </a:rPr>
              <a:t> = 0.1</a:t>
            </a:r>
            <a:endParaRPr lang="en-US" sz="1400" b="1" dirty="0">
              <a:solidFill>
                <a:schemeClr val="accent6">
                  <a:lumMod val="75000"/>
                </a:schemeClr>
              </a:solidFill>
              <a:latin typeface="Arial"/>
              <a:cs typeface="Arial"/>
            </a:endParaRPr>
          </a:p>
        </p:txBody>
      </p:sp>
      <p:sp>
        <p:nvSpPr>
          <p:cNvPr id="22" name="TextBox 21"/>
          <p:cNvSpPr txBox="1"/>
          <p:nvPr/>
        </p:nvSpPr>
        <p:spPr>
          <a:xfrm>
            <a:off x="7194664" y="4639439"/>
            <a:ext cx="1102861" cy="523220"/>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T = 5, s = 0</a:t>
            </a:r>
          </a:p>
          <a:p>
            <a:r>
              <a:rPr lang="en-US" sz="1400" b="1" dirty="0" smtClean="0">
                <a:solidFill>
                  <a:schemeClr val="accent6">
                    <a:lumMod val="75000"/>
                  </a:schemeClr>
                </a:solidFill>
                <a:latin typeface="Arial"/>
                <a:cs typeface="Arial"/>
                <a:sym typeface="Symbol" charset="0"/>
              </a:rPr>
              <a:t> = 0.1</a:t>
            </a:r>
            <a:endParaRPr lang="en-US" sz="1400" b="1" dirty="0">
              <a:solidFill>
                <a:schemeClr val="accent6">
                  <a:lumMod val="75000"/>
                </a:schemeClr>
              </a:solidFill>
              <a:latin typeface="Arial"/>
              <a:cs typeface="Arial"/>
            </a:endParaRPr>
          </a:p>
        </p:txBody>
      </p:sp>
      <p:sp>
        <p:nvSpPr>
          <p:cNvPr id="23" name="TextBox 22"/>
          <p:cNvSpPr txBox="1"/>
          <p:nvPr/>
        </p:nvSpPr>
        <p:spPr>
          <a:xfrm>
            <a:off x="5924219" y="4590513"/>
            <a:ext cx="752116" cy="523220"/>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T = 5</a:t>
            </a:r>
          </a:p>
          <a:p>
            <a:r>
              <a:rPr lang="en-US" sz="1400" b="1" dirty="0" smtClean="0">
                <a:solidFill>
                  <a:schemeClr val="accent6">
                    <a:lumMod val="75000"/>
                  </a:schemeClr>
                </a:solidFill>
                <a:latin typeface="Arial"/>
                <a:cs typeface="Arial"/>
                <a:sym typeface="Symbol" charset="0"/>
              </a:rPr>
              <a:t> = 0.1</a:t>
            </a:r>
            <a:endParaRPr lang="en-US" sz="1400" b="1" dirty="0">
              <a:solidFill>
                <a:schemeClr val="accent6">
                  <a:lumMod val="75000"/>
                </a:schemeClr>
              </a:solidFill>
              <a:latin typeface="Arial"/>
              <a:cs typeface="Arial"/>
            </a:endParaRPr>
          </a:p>
        </p:txBody>
      </p:sp>
      <p:sp>
        <p:nvSpPr>
          <p:cNvPr id="24" name="TextBox 23"/>
          <p:cNvSpPr txBox="1"/>
          <p:nvPr/>
        </p:nvSpPr>
        <p:spPr>
          <a:xfrm>
            <a:off x="7338153" y="5615823"/>
            <a:ext cx="752116" cy="523220"/>
          </a:xfrm>
          <a:prstGeom prst="rect">
            <a:avLst/>
          </a:prstGeom>
          <a:noFill/>
        </p:spPr>
        <p:txBody>
          <a:bodyPr wrap="none" rtlCol="0">
            <a:spAutoFit/>
          </a:bodyPr>
          <a:lstStyle/>
          <a:p>
            <a:r>
              <a:rPr lang="en-US" sz="1400" b="1" dirty="0" smtClean="0">
                <a:solidFill>
                  <a:schemeClr val="accent6">
                    <a:lumMod val="75000"/>
                  </a:schemeClr>
                </a:solidFill>
                <a:latin typeface="Arial"/>
                <a:cs typeface="Arial"/>
              </a:rPr>
              <a:t>T = 5</a:t>
            </a:r>
          </a:p>
          <a:p>
            <a:r>
              <a:rPr lang="en-US" sz="1400" b="1" dirty="0" smtClean="0">
                <a:solidFill>
                  <a:schemeClr val="accent6">
                    <a:lumMod val="75000"/>
                  </a:schemeClr>
                </a:solidFill>
                <a:latin typeface="Arial"/>
                <a:cs typeface="Arial"/>
                <a:sym typeface="Symbol" charset="0"/>
              </a:rPr>
              <a:t> = 0.1</a:t>
            </a:r>
            <a:endParaRPr lang="en-US" sz="1400" b="1" dirty="0">
              <a:solidFill>
                <a:schemeClr val="accent6">
                  <a:lumMod val="75000"/>
                </a:schemeClr>
              </a:solidFill>
              <a:latin typeface="Arial"/>
              <a:cs typeface="Arial"/>
            </a:endParaRPr>
          </a:p>
        </p:txBody>
      </p:sp>
    </p:spTree>
    <p:extLst>
      <p:ext uri="{BB962C8B-B14F-4D97-AF65-F5344CB8AC3E}">
        <p14:creationId xmlns:p14="http://schemas.microsoft.com/office/powerpoint/2010/main" val="101190233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a:bodyPr>
          <a:lstStyle/>
          <a:p>
            <a:r>
              <a:rPr lang="en-US" b="1" dirty="0" smtClean="0">
                <a:solidFill>
                  <a:schemeClr val="bg1"/>
                </a:solidFill>
                <a:latin typeface="Arial"/>
                <a:cs typeface="Arial"/>
              </a:rPr>
              <a:t>OU on a phylogeny</a:t>
            </a:r>
            <a:endParaRPr lang="en-US" sz="3600" b="1" dirty="0">
              <a:solidFill>
                <a:schemeClr val="bg1"/>
              </a:solidFill>
              <a:latin typeface="Arial"/>
              <a:cs typeface="Arial"/>
            </a:endParaRPr>
          </a:p>
        </p:txBody>
      </p:sp>
      <p:pic>
        <p:nvPicPr>
          <p:cNvPr id="25" name="Picture 24"/>
          <p:cNvPicPr>
            <a:picLocks noChangeAspect="1"/>
          </p:cNvPicPr>
          <p:nvPr/>
        </p:nvPicPr>
        <p:blipFill>
          <a:blip r:embed="rId2"/>
          <a:stretch>
            <a:fillRect/>
          </a:stretch>
        </p:blipFill>
        <p:spPr>
          <a:xfrm>
            <a:off x="2654676" y="3026067"/>
            <a:ext cx="1417766" cy="1038643"/>
          </a:xfrm>
          <a:prstGeom prst="rect">
            <a:avLst/>
          </a:prstGeom>
        </p:spPr>
      </p:pic>
      <p:pic>
        <p:nvPicPr>
          <p:cNvPr id="27" name="Picture 26"/>
          <p:cNvPicPr>
            <a:picLocks noChangeAspect="1"/>
          </p:cNvPicPr>
          <p:nvPr/>
        </p:nvPicPr>
        <p:blipFill>
          <a:blip r:embed="rId3"/>
          <a:stretch>
            <a:fillRect/>
          </a:stretch>
        </p:blipFill>
        <p:spPr>
          <a:xfrm>
            <a:off x="2654676" y="4128848"/>
            <a:ext cx="1417766" cy="1029048"/>
          </a:xfrm>
          <a:prstGeom prst="rect">
            <a:avLst/>
          </a:prstGeom>
        </p:spPr>
      </p:pic>
      <p:pic>
        <p:nvPicPr>
          <p:cNvPr id="28" name="Picture 27"/>
          <p:cNvPicPr>
            <a:picLocks noChangeAspect="1"/>
          </p:cNvPicPr>
          <p:nvPr/>
        </p:nvPicPr>
        <p:blipFill>
          <a:blip r:embed="rId4"/>
          <a:stretch>
            <a:fillRect/>
          </a:stretch>
        </p:blipFill>
        <p:spPr>
          <a:xfrm>
            <a:off x="2659090" y="5241578"/>
            <a:ext cx="1413352" cy="1041236"/>
          </a:xfrm>
          <a:prstGeom prst="rect">
            <a:avLst/>
          </a:prstGeom>
        </p:spPr>
      </p:pic>
      <p:pic>
        <p:nvPicPr>
          <p:cNvPr id="29" name="Picture 28"/>
          <p:cNvPicPr>
            <a:picLocks noChangeAspect="1"/>
          </p:cNvPicPr>
          <p:nvPr/>
        </p:nvPicPr>
        <p:blipFill>
          <a:blip r:embed="rId2"/>
          <a:stretch>
            <a:fillRect/>
          </a:stretch>
        </p:blipFill>
        <p:spPr>
          <a:xfrm>
            <a:off x="4174040" y="1866135"/>
            <a:ext cx="1417766" cy="1045982"/>
          </a:xfrm>
          <a:prstGeom prst="rect">
            <a:avLst/>
          </a:prstGeom>
        </p:spPr>
      </p:pic>
      <p:pic>
        <p:nvPicPr>
          <p:cNvPr id="30" name="Picture 29"/>
          <p:cNvPicPr>
            <a:picLocks noChangeAspect="1"/>
          </p:cNvPicPr>
          <p:nvPr/>
        </p:nvPicPr>
        <p:blipFill>
          <a:blip r:embed="rId3"/>
          <a:stretch>
            <a:fillRect/>
          </a:stretch>
        </p:blipFill>
        <p:spPr>
          <a:xfrm>
            <a:off x="5584136" y="1866135"/>
            <a:ext cx="1417766" cy="1045982"/>
          </a:xfrm>
          <a:prstGeom prst="rect">
            <a:avLst/>
          </a:prstGeom>
        </p:spPr>
      </p:pic>
      <p:pic>
        <p:nvPicPr>
          <p:cNvPr id="31" name="Picture 30"/>
          <p:cNvPicPr>
            <a:picLocks noChangeAspect="1"/>
          </p:cNvPicPr>
          <p:nvPr/>
        </p:nvPicPr>
        <p:blipFill>
          <a:blip r:embed="rId4"/>
          <a:stretch>
            <a:fillRect/>
          </a:stretch>
        </p:blipFill>
        <p:spPr>
          <a:xfrm>
            <a:off x="7002480" y="1870881"/>
            <a:ext cx="1413352" cy="1041236"/>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3623816411"/>
              </p:ext>
            </p:extLst>
          </p:nvPr>
        </p:nvGraphicFramePr>
        <p:xfrm>
          <a:off x="4199442" y="3026066"/>
          <a:ext cx="4207923" cy="3256747"/>
        </p:xfrm>
        <a:graphic>
          <a:graphicData uri="http://schemas.openxmlformats.org/drawingml/2006/table">
            <a:tbl>
              <a:tblPr firstRow="1" bandRow="1">
                <a:tableStyleId>{5940675A-B579-460E-94D1-54222C63F5DA}</a:tableStyleId>
              </a:tblPr>
              <a:tblGrid>
                <a:gridCol w="1473225"/>
                <a:gridCol w="1332057"/>
                <a:gridCol w="1402641"/>
              </a:tblGrid>
              <a:tr h="1075623">
                <a:tc>
                  <a:txBody>
                    <a:bodyPr/>
                    <a:lstStyle/>
                    <a:p>
                      <a:pPr algn="ctr"/>
                      <a:endParaRPr lang="en-US" sz="1800" b="1" baseline="0" dirty="0" smtClean="0">
                        <a:solidFill>
                          <a:srgbClr val="E46C0A"/>
                        </a:solidFill>
                        <a:latin typeface="Arial"/>
                        <a:cs typeface="Arial"/>
                      </a:endParaRPr>
                    </a:p>
                    <a:p>
                      <a:pPr algn="ctr"/>
                      <a:r>
                        <a:rPr lang="en-US" sz="1800" b="1" baseline="0" dirty="0" smtClean="0">
                          <a:solidFill>
                            <a:srgbClr val="E46C0A"/>
                          </a:solidFill>
                          <a:latin typeface="Arial"/>
                          <a:cs typeface="Arial"/>
                        </a:rPr>
                        <a:t>0.632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smtClean="0">
                        <a:solidFill>
                          <a:srgbClr val="E46C0A"/>
                        </a:solidFill>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E46C0A"/>
                          </a:solidFill>
                          <a:latin typeface="Arial"/>
                          <a:cs typeface="Arial"/>
                        </a:rPr>
                        <a:t>0.451</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smtClean="0">
                        <a:solidFill>
                          <a:srgbClr val="E46C0A"/>
                        </a:solidFill>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E46C0A"/>
                          </a:solidFill>
                          <a:latin typeface="Arial"/>
                          <a:cs typeface="Arial"/>
                        </a:rPr>
                        <a:t>0</a:t>
                      </a:r>
                    </a:p>
                  </a:txBody>
                  <a:tcPr/>
                </a:tc>
              </a:tr>
              <a:tr h="1090562">
                <a:tc>
                  <a:txBody>
                    <a:bodyPr/>
                    <a:lstStyle/>
                    <a:p>
                      <a:pPr algn="ctr"/>
                      <a:endParaRPr lang="en-US" sz="1800" b="1" dirty="0" smtClean="0">
                        <a:latin typeface="Arial"/>
                        <a:cs typeface="Arial"/>
                      </a:endParaRPr>
                    </a:p>
                    <a:p>
                      <a:pPr algn="ctr"/>
                      <a:r>
                        <a:rPr lang="en-US" sz="1800" b="1" dirty="0" smtClean="0">
                          <a:solidFill>
                            <a:srgbClr val="E46C0A"/>
                          </a:solidFill>
                          <a:latin typeface="Arial"/>
                          <a:cs typeface="Arial"/>
                        </a:rPr>
                        <a:t>0.451</a:t>
                      </a:r>
                      <a:endParaRPr lang="en-US" sz="1800" b="1" dirty="0">
                        <a:latin typeface="Arial"/>
                        <a:cs typeface="Arial"/>
                      </a:endParaRPr>
                    </a:p>
                  </a:txBody>
                  <a:tcPr/>
                </a:tc>
                <a:tc>
                  <a:txBody>
                    <a:bodyPr/>
                    <a:lstStyle/>
                    <a:p>
                      <a:pPr algn="ctr"/>
                      <a:endParaRPr lang="en-US" sz="1800" b="1" dirty="0" smtClean="0">
                        <a:latin typeface="Arial"/>
                        <a:cs typeface="Arial"/>
                      </a:endParaRPr>
                    </a:p>
                    <a:p>
                      <a:pPr algn="ctr"/>
                      <a:r>
                        <a:rPr lang="en-US" sz="1800" b="1" baseline="0" dirty="0" smtClean="0">
                          <a:solidFill>
                            <a:srgbClr val="E46C0A"/>
                          </a:solidFill>
                          <a:latin typeface="Arial"/>
                          <a:cs typeface="Arial"/>
                        </a:rPr>
                        <a:t>0.632</a:t>
                      </a:r>
                      <a:endParaRPr lang="en-US" sz="1800" b="1" baseline="30000" dirty="0">
                        <a:latin typeface="Arial"/>
                        <a:cs typeface="Arial"/>
                      </a:endParaRPr>
                    </a:p>
                  </a:txBody>
                  <a:tcPr/>
                </a:tc>
                <a:tc>
                  <a:txBody>
                    <a:bodyPr/>
                    <a:lstStyle/>
                    <a:p>
                      <a:pPr algn="ctr"/>
                      <a:endParaRPr lang="en-US" sz="1800" b="1"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E46C0A"/>
                          </a:solidFill>
                          <a:latin typeface="Arial"/>
                          <a:cs typeface="Arial"/>
                        </a:rPr>
                        <a:t>0</a:t>
                      </a:r>
                    </a:p>
                  </a:txBody>
                  <a:tcPr/>
                </a:tc>
              </a:tr>
              <a:tr h="1090562">
                <a:tc>
                  <a:txBody>
                    <a:bodyPr/>
                    <a:lstStyle/>
                    <a:p>
                      <a:pPr algn="ctr"/>
                      <a:endParaRPr lang="en-US" sz="1800" b="1"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E46C0A"/>
                          </a:solidFill>
                          <a:latin typeface="Arial"/>
                          <a:cs typeface="Arial"/>
                        </a:rPr>
                        <a:t>0</a:t>
                      </a:r>
                    </a:p>
                  </a:txBody>
                  <a:tcPr/>
                </a:tc>
                <a:tc>
                  <a:txBody>
                    <a:bodyPr/>
                    <a:lstStyle/>
                    <a:p>
                      <a:pPr algn="ctr"/>
                      <a:endParaRPr lang="en-US" sz="1800" b="1"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E46C0A"/>
                          </a:solidFill>
                          <a:latin typeface="Arial"/>
                          <a:cs typeface="Arial"/>
                        </a:rPr>
                        <a:t>0</a:t>
                      </a:r>
                    </a:p>
                  </a:txBody>
                  <a:tcPr/>
                </a:tc>
                <a:tc>
                  <a:txBody>
                    <a:bodyPr/>
                    <a:lstStyle/>
                    <a:p>
                      <a:pPr algn="ctr"/>
                      <a:endParaRPr lang="en-US" sz="1800" b="1" dirty="0" smtClean="0">
                        <a:latin typeface="Arial"/>
                        <a:cs typeface="Arial"/>
                      </a:endParaRPr>
                    </a:p>
                    <a:p>
                      <a:pPr algn="ctr"/>
                      <a:r>
                        <a:rPr lang="en-US" sz="1800" b="1" baseline="0" dirty="0" smtClean="0">
                          <a:solidFill>
                            <a:srgbClr val="E46C0A"/>
                          </a:solidFill>
                          <a:latin typeface="Arial"/>
                          <a:cs typeface="Arial"/>
                        </a:rPr>
                        <a:t>0.632</a:t>
                      </a:r>
                      <a:endParaRPr lang="en-US" sz="1800" b="1" baseline="30000" dirty="0">
                        <a:latin typeface="Arial"/>
                        <a:cs typeface="Arial"/>
                      </a:endParaRPr>
                    </a:p>
                  </a:txBody>
                  <a:tcPr/>
                </a:tc>
              </a:tr>
            </a:tbl>
          </a:graphicData>
        </a:graphic>
      </p:graphicFrame>
      <p:sp>
        <p:nvSpPr>
          <p:cNvPr id="33" name="TextBox 32"/>
          <p:cNvSpPr txBox="1"/>
          <p:nvPr/>
        </p:nvSpPr>
        <p:spPr>
          <a:xfrm>
            <a:off x="242838" y="1661068"/>
            <a:ext cx="1844075" cy="1200328"/>
          </a:xfrm>
          <a:prstGeom prst="rect">
            <a:avLst/>
          </a:prstGeom>
          <a:noFill/>
        </p:spPr>
        <p:txBody>
          <a:bodyPr wrap="none" rtlCol="0">
            <a:spAutoFit/>
          </a:bodyPr>
          <a:lstStyle/>
          <a:p>
            <a:r>
              <a:rPr lang="en-US" sz="2400" b="1" dirty="0" smtClean="0">
                <a:latin typeface="Arial"/>
                <a:cs typeface="Arial"/>
              </a:rPr>
              <a:t>Variance-</a:t>
            </a:r>
          </a:p>
          <a:p>
            <a:r>
              <a:rPr lang="en-US" sz="2400" b="1" dirty="0" smtClean="0">
                <a:latin typeface="Arial"/>
                <a:cs typeface="Arial"/>
              </a:rPr>
              <a:t>Covariance</a:t>
            </a:r>
          </a:p>
          <a:p>
            <a:r>
              <a:rPr lang="en-US" sz="2400" b="1" dirty="0" smtClean="0">
                <a:latin typeface="Arial"/>
                <a:cs typeface="Arial"/>
              </a:rPr>
              <a:t> matrix</a:t>
            </a:r>
            <a:endParaRPr lang="en-US" sz="2400" b="1" dirty="0">
              <a:latin typeface="Arial"/>
              <a:cs typeface="Arial"/>
            </a:endParaRPr>
          </a:p>
        </p:txBody>
      </p:sp>
      <p:sp>
        <p:nvSpPr>
          <p:cNvPr id="34" name="Rectangle 33"/>
          <p:cNvSpPr/>
          <p:nvPr/>
        </p:nvSpPr>
        <p:spPr>
          <a:xfrm>
            <a:off x="304839" y="3667183"/>
            <a:ext cx="2065815" cy="923330"/>
          </a:xfrm>
          <a:prstGeom prst="rect">
            <a:avLst/>
          </a:prstGeom>
          <a:ln>
            <a:noFill/>
          </a:ln>
        </p:spPr>
        <p:txBody>
          <a:bodyPr wrap="none">
            <a:spAutoFit/>
          </a:bodyPr>
          <a:lstStyle/>
          <a:p>
            <a:r>
              <a:rPr lang="en-US" sz="5400" b="1" dirty="0" smtClean="0">
                <a:latin typeface="Arial"/>
                <a:cs typeface="Arial"/>
              </a:rPr>
              <a:t> </a:t>
            </a:r>
            <a:r>
              <a:rPr lang="en-US" sz="5400" b="1" dirty="0" smtClean="0">
                <a:latin typeface="Arial"/>
                <a:cs typeface="Arial"/>
                <a:sym typeface="Symbol" charset="0"/>
              </a:rPr>
              <a:t></a:t>
            </a:r>
            <a:r>
              <a:rPr lang="en-US" sz="5400" b="1" baseline="30000" dirty="0" smtClean="0">
                <a:latin typeface="Arial"/>
                <a:cs typeface="Arial"/>
                <a:sym typeface="Symbol" charset="0"/>
              </a:rPr>
              <a:t>2</a:t>
            </a:r>
            <a:r>
              <a:rPr lang="en-US" sz="5400" b="1" dirty="0" smtClean="0">
                <a:latin typeface="Arial"/>
                <a:cs typeface="Arial"/>
                <a:sym typeface="Symbol" charset="0"/>
              </a:rPr>
              <a:t>/2</a:t>
            </a:r>
            <a:r>
              <a:rPr lang="en-US" sz="5400" dirty="0" smtClean="0">
                <a:sym typeface="Symbol" charset="0"/>
              </a:rPr>
              <a:t></a:t>
            </a:r>
          </a:p>
        </p:txBody>
      </p:sp>
      <p:sp>
        <p:nvSpPr>
          <p:cNvPr id="35" name="Left Bracket 34"/>
          <p:cNvSpPr/>
          <p:nvPr/>
        </p:nvSpPr>
        <p:spPr>
          <a:xfrm>
            <a:off x="2370654" y="1786467"/>
            <a:ext cx="372533" cy="4690533"/>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Left Bracket 35"/>
          <p:cNvSpPr/>
          <p:nvPr/>
        </p:nvSpPr>
        <p:spPr>
          <a:xfrm flipH="1">
            <a:off x="8297525" y="1783581"/>
            <a:ext cx="372533" cy="4690533"/>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176554" y="5157896"/>
            <a:ext cx="1952692" cy="1477328"/>
          </a:xfrm>
          <a:prstGeom prst="rect">
            <a:avLst/>
          </a:prstGeom>
          <a:ln>
            <a:solidFill>
              <a:schemeClr val="accent5">
                <a:lumMod val="75000"/>
              </a:schemeClr>
            </a:solidFill>
          </a:ln>
        </p:spPr>
        <p:txBody>
          <a:bodyPr wrap="square">
            <a:spAutoFit/>
          </a:bodyPr>
          <a:lstStyle/>
          <a:p>
            <a:pPr marL="285750" indent="-285750">
              <a:buFont typeface="Arial"/>
              <a:buChar char="•"/>
            </a:pPr>
            <a:r>
              <a:rPr lang="en-US" dirty="0" smtClean="0">
                <a:latin typeface="Arial"/>
                <a:cs typeface="Arial"/>
                <a:sym typeface="Symbol" charset="0"/>
              </a:rPr>
              <a:t>T is the path length root to tip</a:t>
            </a:r>
          </a:p>
          <a:p>
            <a:pPr marL="285750" indent="-285750">
              <a:buFont typeface="Arial"/>
              <a:buChar char="•"/>
            </a:pPr>
            <a:r>
              <a:rPr lang="en-US" dirty="0" smtClean="0">
                <a:latin typeface="Arial"/>
                <a:cs typeface="Arial"/>
                <a:sym typeface="Symbol" charset="0"/>
              </a:rPr>
              <a:t>s is the shared path length</a:t>
            </a:r>
            <a:endParaRPr lang="en-US" dirty="0">
              <a:latin typeface="Arial"/>
              <a:cs typeface="Arial"/>
            </a:endParaRPr>
          </a:p>
        </p:txBody>
      </p:sp>
      <p:sp>
        <p:nvSpPr>
          <p:cNvPr id="19" name="TextBox 18"/>
          <p:cNvSpPr txBox="1"/>
          <p:nvPr/>
        </p:nvSpPr>
        <p:spPr>
          <a:xfrm>
            <a:off x="397933" y="2912117"/>
            <a:ext cx="995310" cy="707886"/>
          </a:xfrm>
          <a:prstGeom prst="rect">
            <a:avLst/>
          </a:prstGeom>
          <a:noFill/>
        </p:spPr>
        <p:txBody>
          <a:bodyPr wrap="none" rtlCol="0">
            <a:spAutoFit/>
          </a:bodyPr>
          <a:lstStyle/>
          <a:p>
            <a:r>
              <a:rPr lang="en-US" sz="2000" b="1" dirty="0" smtClean="0">
                <a:solidFill>
                  <a:srgbClr val="31859C"/>
                </a:solidFill>
                <a:latin typeface="Arial"/>
                <a:cs typeface="Arial"/>
                <a:sym typeface="Symbol" charset="0"/>
              </a:rPr>
              <a:t> </a:t>
            </a:r>
            <a:r>
              <a:rPr lang="en-US" sz="2000" b="1" dirty="0" smtClean="0">
                <a:solidFill>
                  <a:srgbClr val="31859C"/>
                </a:solidFill>
                <a:latin typeface="Arial"/>
                <a:cs typeface="Arial"/>
              </a:rPr>
              <a:t>= 0.1</a:t>
            </a:r>
          </a:p>
          <a:p>
            <a:r>
              <a:rPr lang="en-US" sz="2000" b="1" dirty="0" smtClean="0">
                <a:solidFill>
                  <a:srgbClr val="31859C"/>
                </a:solidFill>
                <a:latin typeface="Arial"/>
                <a:cs typeface="Arial"/>
                <a:sym typeface="Symbol" charset="0"/>
              </a:rPr>
              <a:t></a:t>
            </a:r>
            <a:r>
              <a:rPr lang="en-US" sz="2000" b="1" baseline="30000" dirty="0" smtClean="0">
                <a:solidFill>
                  <a:srgbClr val="31859C"/>
                </a:solidFill>
                <a:latin typeface="Arial"/>
                <a:cs typeface="Arial"/>
                <a:sym typeface="Symbol" charset="0"/>
              </a:rPr>
              <a:t>2</a:t>
            </a:r>
            <a:r>
              <a:rPr lang="en-US" sz="2000" b="1" dirty="0" smtClean="0">
                <a:solidFill>
                  <a:srgbClr val="31859C"/>
                </a:solidFill>
                <a:latin typeface="Arial"/>
                <a:cs typeface="Arial"/>
                <a:sym typeface="Symbol" charset="0"/>
              </a:rPr>
              <a:t> </a:t>
            </a:r>
            <a:r>
              <a:rPr lang="en-US" sz="2000" b="1" dirty="0" smtClean="0">
                <a:solidFill>
                  <a:srgbClr val="31859C"/>
                </a:solidFill>
                <a:latin typeface="Arial"/>
                <a:cs typeface="Arial"/>
              </a:rPr>
              <a:t>= 1</a:t>
            </a:r>
            <a:endParaRPr lang="en-US" sz="2000" b="1" dirty="0">
              <a:solidFill>
                <a:srgbClr val="31859C"/>
              </a:solidFill>
              <a:latin typeface="Arial"/>
              <a:cs typeface="Arial"/>
            </a:endParaRPr>
          </a:p>
        </p:txBody>
      </p:sp>
      <p:sp>
        <p:nvSpPr>
          <p:cNvPr id="3" name="Rectangle 2"/>
          <p:cNvSpPr/>
          <p:nvPr/>
        </p:nvSpPr>
        <p:spPr>
          <a:xfrm>
            <a:off x="633393" y="4482067"/>
            <a:ext cx="1365127" cy="461665"/>
          </a:xfrm>
          <a:prstGeom prst="rect">
            <a:avLst/>
          </a:prstGeom>
        </p:spPr>
        <p:txBody>
          <a:bodyPr wrap="none">
            <a:spAutoFit/>
          </a:bodyPr>
          <a:lstStyle/>
          <a:p>
            <a:r>
              <a:rPr lang="en-US" sz="2400" dirty="0" smtClean="0">
                <a:solidFill>
                  <a:srgbClr val="E46C0A"/>
                </a:solidFill>
                <a:latin typeface="Arial"/>
                <a:cs typeface="Arial"/>
                <a:sym typeface="Symbol" charset="0"/>
              </a:rPr>
              <a:t>1/(2*0.1)</a:t>
            </a:r>
            <a:r>
              <a:rPr lang="en-US" sz="2400" dirty="0" smtClean="0">
                <a:solidFill>
                  <a:srgbClr val="E46C0A"/>
                </a:solidFill>
                <a:latin typeface="Arial"/>
                <a:cs typeface="Arial"/>
              </a:rPr>
              <a:t> </a:t>
            </a:r>
            <a:endParaRPr lang="en-US" sz="2400" dirty="0">
              <a:solidFill>
                <a:srgbClr val="E46C0A"/>
              </a:solidFill>
            </a:endParaRPr>
          </a:p>
        </p:txBody>
      </p:sp>
    </p:spTree>
    <p:extLst>
      <p:ext uri="{BB962C8B-B14F-4D97-AF65-F5344CB8AC3E}">
        <p14:creationId xmlns:p14="http://schemas.microsoft.com/office/powerpoint/2010/main" val="26301574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400080"/>
          </a:solidFill>
        </p:spPr>
        <p:txBody>
          <a:bodyPr>
            <a:normAutofit/>
          </a:bodyPr>
          <a:lstStyle/>
          <a:p>
            <a:r>
              <a:rPr lang="en-US" b="1" dirty="0" smtClean="0">
                <a:solidFill>
                  <a:schemeClr val="bg1"/>
                </a:solidFill>
                <a:latin typeface="Arial"/>
                <a:cs typeface="Arial"/>
              </a:rPr>
              <a:t>OU on a phylogeny</a:t>
            </a:r>
            <a:endParaRPr lang="en-US" sz="3600" b="1" dirty="0">
              <a:solidFill>
                <a:schemeClr val="bg1"/>
              </a:solidFill>
              <a:latin typeface="Arial"/>
              <a:cs typeface="Arial"/>
            </a:endParaRPr>
          </a:p>
        </p:txBody>
      </p:sp>
      <p:pic>
        <p:nvPicPr>
          <p:cNvPr id="25" name="Picture 24"/>
          <p:cNvPicPr>
            <a:picLocks noChangeAspect="1"/>
          </p:cNvPicPr>
          <p:nvPr/>
        </p:nvPicPr>
        <p:blipFill>
          <a:blip r:embed="rId2"/>
          <a:stretch>
            <a:fillRect/>
          </a:stretch>
        </p:blipFill>
        <p:spPr>
          <a:xfrm>
            <a:off x="2654676" y="3026067"/>
            <a:ext cx="1417766" cy="1038643"/>
          </a:xfrm>
          <a:prstGeom prst="rect">
            <a:avLst/>
          </a:prstGeom>
        </p:spPr>
      </p:pic>
      <p:pic>
        <p:nvPicPr>
          <p:cNvPr id="27" name="Picture 26"/>
          <p:cNvPicPr>
            <a:picLocks noChangeAspect="1"/>
          </p:cNvPicPr>
          <p:nvPr/>
        </p:nvPicPr>
        <p:blipFill>
          <a:blip r:embed="rId3"/>
          <a:stretch>
            <a:fillRect/>
          </a:stretch>
        </p:blipFill>
        <p:spPr>
          <a:xfrm>
            <a:off x="2654676" y="4128848"/>
            <a:ext cx="1417766" cy="1029048"/>
          </a:xfrm>
          <a:prstGeom prst="rect">
            <a:avLst/>
          </a:prstGeom>
        </p:spPr>
      </p:pic>
      <p:pic>
        <p:nvPicPr>
          <p:cNvPr id="28" name="Picture 27"/>
          <p:cNvPicPr>
            <a:picLocks noChangeAspect="1"/>
          </p:cNvPicPr>
          <p:nvPr/>
        </p:nvPicPr>
        <p:blipFill>
          <a:blip r:embed="rId4"/>
          <a:stretch>
            <a:fillRect/>
          </a:stretch>
        </p:blipFill>
        <p:spPr>
          <a:xfrm>
            <a:off x="2659090" y="5241578"/>
            <a:ext cx="1413352" cy="1041236"/>
          </a:xfrm>
          <a:prstGeom prst="rect">
            <a:avLst/>
          </a:prstGeom>
        </p:spPr>
      </p:pic>
      <p:pic>
        <p:nvPicPr>
          <p:cNvPr id="29" name="Picture 28"/>
          <p:cNvPicPr>
            <a:picLocks noChangeAspect="1"/>
          </p:cNvPicPr>
          <p:nvPr/>
        </p:nvPicPr>
        <p:blipFill>
          <a:blip r:embed="rId2"/>
          <a:stretch>
            <a:fillRect/>
          </a:stretch>
        </p:blipFill>
        <p:spPr>
          <a:xfrm>
            <a:off x="4174040" y="1866135"/>
            <a:ext cx="1417766" cy="1045982"/>
          </a:xfrm>
          <a:prstGeom prst="rect">
            <a:avLst/>
          </a:prstGeom>
        </p:spPr>
      </p:pic>
      <p:pic>
        <p:nvPicPr>
          <p:cNvPr id="30" name="Picture 29"/>
          <p:cNvPicPr>
            <a:picLocks noChangeAspect="1"/>
          </p:cNvPicPr>
          <p:nvPr/>
        </p:nvPicPr>
        <p:blipFill>
          <a:blip r:embed="rId3"/>
          <a:stretch>
            <a:fillRect/>
          </a:stretch>
        </p:blipFill>
        <p:spPr>
          <a:xfrm>
            <a:off x="5584136" y="1866135"/>
            <a:ext cx="1417766" cy="1045982"/>
          </a:xfrm>
          <a:prstGeom prst="rect">
            <a:avLst/>
          </a:prstGeom>
        </p:spPr>
      </p:pic>
      <p:pic>
        <p:nvPicPr>
          <p:cNvPr id="31" name="Picture 30"/>
          <p:cNvPicPr>
            <a:picLocks noChangeAspect="1"/>
          </p:cNvPicPr>
          <p:nvPr/>
        </p:nvPicPr>
        <p:blipFill>
          <a:blip r:embed="rId4"/>
          <a:stretch>
            <a:fillRect/>
          </a:stretch>
        </p:blipFill>
        <p:spPr>
          <a:xfrm>
            <a:off x="7002480" y="1870881"/>
            <a:ext cx="1413352" cy="1041236"/>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1764398778"/>
              </p:ext>
            </p:extLst>
          </p:nvPr>
        </p:nvGraphicFramePr>
        <p:xfrm>
          <a:off x="4199442" y="3026066"/>
          <a:ext cx="4207923" cy="3308884"/>
        </p:xfrm>
        <a:graphic>
          <a:graphicData uri="http://schemas.openxmlformats.org/drawingml/2006/table">
            <a:tbl>
              <a:tblPr firstRow="1" bandRow="1">
                <a:tableStyleId>{5940675A-B579-460E-94D1-54222C63F5DA}</a:tableStyleId>
              </a:tblPr>
              <a:tblGrid>
                <a:gridCol w="1402641"/>
                <a:gridCol w="1402641"/>
                <a:gridCol w="1402641"/>
              </a:tblGrid>
              <a:tr h="1075623">
                <a:tc>
                  <a:txBody>
                    <a:bodyPr/>
                    <a:lstStyle/>
                    <a:p>
                      <a:pPr algn="ctr"/>
                      <a:endParaRPr lang="en-US" sz="1800" b="1" dirty="0" smtClean="0">
                        <a:latin typeface="Arial"/>
                        <a:cs typeface="Arial"/>
                      </a:endParaRPr>
                    </a:p>
                    <a:p>
                      <a:pPr algn="ctr"/>
                      <a:r>
                        <a:rPr lang="en-US" sz="1800" b="1" dirty="0" smtClean="0">
                          <a:latin typeface="Arial"/>
                          <a:cs typeface="Arial"/>
                        </a:rPr>
                        <a:t>3.16</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E46C0A"/>
                          </a:solidFill>
                          <a:latin typeface="Arial"/>
                          <a:cs typeface="Arial"/>
                          <a:sym typeface="Symbol" charset="0"/>
                        </a:rPr>
                        <a:t>1/(2*0.1)*</a:t>
                      </a:r>
                      <a:r>
                        <a:rPr lang="en-US" sz="1400" b="0" baseline="0" dirty="0" smtClean="0">
                          <a:solidFill>
                            <a:srgbClr val="E46C0A"/>
                          </a:solidFill>
                          <a:latin typeface="Arial"/>
                          <a:cs typeface="Arial"/>
                        </a:rPr>
                        <a:t>0.632</a:t>
                      </a:r>
                      <a:endParaRPr lang="en-US" sz="1400" dirty="0" smtClean="0">
                        <a:solidFill>
                          <a:srgbClr val="E46C0A"/>
                        </a:solidFil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2.25</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E46C0A"/>
                          </a:solidFill>
                          <a:latin typeface="Arial"/>
                          <a:cs typeface="Arial"/>
                          <a:sym typeface="Symbol" charset="0"/>
                        </a:rPr>
                        <a:t>1/(2*0.1)*</a:t>
                      </a:r>
                      <a:r>
                        <a:rPr lang="en-US" sz="1400" b="0" baseline="0" dirty="0" smtClean="0">
                          <a:solidFill>
                            <a:srgbClr val="E46C0A"/>
                          </a:solidFill>
                          <a:latin typeface="Arial"/>
                          <a:cs typeface="Arial"/>
                        </a:rPr>
                        <a:t>0.451</a:t>
                      </a:r>
                      <a:endParaRPr lang="en-US" sz="1400" dirty="0" smtClean="0">
                        <a:solidFill>
                          <a:srgbClr val="E46C0A"/>
                        </a:solidFil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0</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E46C0A"/>
                          </a:solidFill>
                          <a:latin typeface="Arial"/>
                          <a:cs typeface="Arial"/>
                          <a:sym typeface="Symbol" charset="0"/>
                        </a:rPr>
                        <a:t>1/(2*0.1)*</a:t>
                      </a:r>
                      <a:r>
                        <a:rPr lang="en-US" sz="1400" b="0" baseline="0" dirty="0" smtClean="0">
                          <a:solidFill>
                            <a:srgbClr val="E46C0A"/>
                          </a:solidFill>
                          <a:latin typeface="Arial"/>
                          <a:cs typeface="Arial"/>
                        </a:rPr>
                        <a:t>0</a:t>
                      </a:r>
                      <a:endParaRPr lang="en-US" sz="1400" dirty="0" smtClean="0">
                        <a:solidFill>
                          <a:srgbClr val="E46C0A"/>
                        </a:solidFill>
                      </a:endParaRPr>
                    </a:p>
                    <a:p>
                      <a:pPr algn="ctr"/>
                      <a:endParaRPr lang="en-US" sz="1800" b="1" dirty="0">
                        <a:latin typeface="Arial"/>
                        <a:cs typeface="Arial"/>
                      </a:endParaRPr>
                    </a:p>
                  </a:txBody>
                  <a:tcPr/>
                </a:tc>
              </a:tr>
              <a:tr h="1090562">
                <a:tc>
                  <a:txBody>
                    <a:bodyPr/>
                    <a:lstStyle/>
                    <a:p>
                      <a:pPr algn="ctr"/>
                      <a:endParaRPr lang="en-US" sz="1800" b="1" dirty="0" smtClean="0">
                        <a:latin typeface="Arial"/>
                        <a:cs typeface="Arial"/>
                      </a:endParaRPr>
                    </a:p>
                    <a:p>
                      <a:pPr algn="ctr"/>
                      <a:r>
                        <a:rPr lang="en-US" sz="1800" b="1" dirty="0" smtClean="0">
                          <a:latin typeface="Arial"/>
                          <a:cs typeface="Arial"/>
                        </a:rPr>
                        <a:t>2.25</a:t>
                      </a:r>
                      <a:endParaRPr lang="en-US" sz="1800" b="1"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3.16</a:t>
                      </a:r>
                      <a:endParaRPr lang="en-US" sz="1800" b="1" baseline="30000"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0</a:t>
                      </a:r>
                      <a:endParaRPr lang="en-US" sz="1800" b="1" dirty="0">
                        <a:latin typeface="Arial"/>
                        <a:cs typeface="Arial"/>
                      </a:endParaRPr>
                    </a:p>
                  </a:txBody>
                  <a:tcPr/>
                </a:tc>
              </a:tr>
              <a:tr h="1090562">
                <a:tc>
                  <a:txBody>
                    <a:bodyPr/>
                    <a:lstStyle/>
                    <a:p>
                      <a:pPr algn="ctr"/>
                      <a:endParaRPr lang="en-US" sz="1800" b="1" dirty="0" smtClean="0">
                        <a:latin typeface="Arial"/>
                        <a:cs typeface="Arial"/>
                      </a:endParaRPr>
                    </a:p>
                    <a:p>
                      <a:pPr algn="ctr"/>
                      <a:r>
                        <a:rPr lang="en-US" sz="1800" b="1" dirty="0" smtClean="0">
                          <a:latin typeface="Arial"/>
                          <a:cs typeface="Arial"/>
                        </a:rPr>
                        <a:t>0</a:t>
                      </a:r>
                      <a:endParaRPr lang="en-US" sz="1800" b="1"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0</a:t>
                      </a:r>
                      <a:endParaRPr lang="en-US" sz="1800" b="1" dirty="0">
                        <a:latin typeface="Arial"/>
                        <a:cs typeface="Arial"/>
                      </a:endParaRPr>
                    </a:p>
                  </a:txBody>
                  <a:tcPr/>
                </a:tc>
                <a:tc>
                  <a:txBody>
                    <a:bodyPr/>
                    <a:lstStyle/>
                    <a:p>
                      <a:pPr algn="ctr"/>
                      <a:endParaRPr lang="en-US" sz="1800" b="1" dirty="0" smtClean="0">
                        <a:latin typeface="Arial"/>
                        <a:cs typeface="Arial"/>
                      </a:endParaRPr>
                    </a:p>
                    <a:p>
                      <a:pPr algn="ctr"/>
                      <a:r>
                        <a:rPr lang="en-US" sz="1800" b="1" dirty="0" smtClean="0">
                          <a:latin typeface="Arial"/>
                          <a:cs typeface="Arial"/>
                        </a:rPr>
                        <a:t>3.16</a:t>
                      </a:r>
                      <a:endParaRPr lang="en-US" sz="1800" b="1" baseline="30000" dirty="0">
                        <a:latin typeface="Arial"/>
                        <a:cs typeface="Arial"/>
                      </a:endParaRPr>
                    </a:p>
                  </a:txBody>
                  <a:tcPr/>
                </a:tc>
              </a:tr>
            </a:tbl>
          </a:graphicData>
        </a:graphic>
      </p:graphicFrame>
      <p:sp>
        <p:nvSpPr>
          <p:cNvPr id="33" name="TextBox 32"/>
          <p:cNvSpPr txBox="1"/>
          <p:nvPr/>
        </p:nvSpPr>
        <p:spPr>
          <a:xfrm>
            <a:off x="242838" y="1661068"/>
            <a:ext cx="1844075" cy="1200328"/>
          </a:xfrm>
          <a:prstGeom prst="rect">
            <a:avLst/>
          </a:prstGeom>
          <a:noFill/>
        </p:spPr>
        <p:txBody>
          <a:bodyPr wrap="none" rtlCol="0">
            <a:spAutoFit/>
          </a:bodyPr>
          <a:lstStyle/>
          <a:p>
            <a:r>
              <a:rPr lang="en-US" sz="2400" b="1" dirty="0" smtClean="0">
                <a:latin typeface="Arial"/>
                <a:cs typeface="Arial"/>
              </a:rPr>
              <a:t>Variance-</a:t>
            </a:r>
          </a:p>
          <a:p>
            <a:r>
              <a:rPr lang="en-US" sz="2400" b="1" dirty="0" smtClean="0">
                <a:latin typeface="Arial"/>
                <a:cs typeface="Arial"/>
              </a:rPr>
              <a:t>Covariance</a:t>
            </a:r>
          </a:p>
          <a:p>
            <a:r>
              <a:rPr lang="en-US" sz="2400" b="1" dirty="0" smtClean="0">
                <a:latin typeface="Arial"/>
                <a:cs typeface="Arial"/>
              </a:rPr>
              <a:t> matrix</a:t>
            </a:r>
            <a:endParaRPr lang="en-US" sz="2400" b="1" dirty="0">
              <a:latin typeface="Arial"/>
              <a:cs typeface="Arial"/>
            </a:endParaRPr>
          </a:p>
        </p:txBody>
      </p:sp>
      <p:sp>
        <p:nvSpPr>
          <p:cNvPr id="38" name="TextBox 37"/>
          <p:cNvSpPr txBox="1"/>
          <p:nvPr/>
        </p:nvSpPr>
        <p:spPr>
          <a:xfrm>
            <a:off x="397933" y="2912117"/>
            <a:ext cx="995310" cy="707886"/>
          </a:xfrm>
          <a:prstGeom prst="rect">
            <a:avLst/>
          </a:prstGeom>
          <a:noFill/>
        </p:spPr>
        <p:txBody>
          <a:bodyPr wrap="none" rtlCol="0">
            <a:spAutoFit/>
          </a:bodyPr>
          <a:lstStyle/>
          <a:p>
            <a:r>
              <a:rPr lang="en-US" sz="2000" b="1" dirty="0" smtClean="0">
                <a:solidFill>
                  <a:srgbClr val="31859C"/>
                </a:solidFill>
                <a:latin typeface="Arial"/>
                <a:cs typeface="Arial"/>
                <a:sym typeface="Symbol" charset="0"/>
              </a:rPr>
              <a:t> </a:t>
            </a:r>
            <a:r>
              <a:rPr lang="en-US" sz="2000" b="1" dirty="0" smtClean="0">
                <a:solidFill>
                  <a:srgbClr val="31859C"/>
                </a:solidFill>
                <a:latin typeface="Arial"/>
                <a:cs typeface="Arial"/>
              </a:rPr>
              <a:t>= 0.1</a:t>
            </a:r>
          </a:p>
          <a:p>
            <a:r>
              <a:rPr lang="en-US" sz="2000" b="1" dirty="0" smtClean="0">
                <a:solidFill>
                  <a:srgbClr val="31859C"/>
                </a:solidFill>
                <a:latin typeface="Arial"/>
                <a:cs typeface="Arial"/>
                <a:sym typeface="Symbol" charset="0"/>
              </a:rPr>
              <a:t></a:t>
            </a:r>
            <a:r>
              <a:rPr lang="en-US" sz="2000" b="1" baseline="30000" dirty="0" smtClean="0">
                <a:solidFill>
                  <a:srgbClr val="31859C"/>
                </a:solidFill>
                <a:latin typeface="Arial"/>
                <a:cs typeface="Arial"/>
                <a:sym typeface="Symbol" charset="0"/>
              </a:rPr>
              <a:t>2</a:t>
            </a:r>
            <a:r>
              <a:rPr lang="en-US" sz="2000" b="1" dirty="0" smtClean="0">
                <a:solidFill>
                  <a:srgbClr val="31859C"/>
                </a:solidFill>
                <a:latin typeface="Arial"/>
                <a:cs typeface="Arial"/>
                <a:sym typeface="Symbol" charset="0"/>
              </a:rPr>
              <a:t> </a:t>
            </a:r>
            <a:r>
              <a:rPr lang="en-US" sz="2000" b="1" dirty="0" smtClean="0">
                <a:solidFill>
                  <a:srgbClr val="31859C"/>
                </a:solidFill>
                <a:latin typeface="Arial"/>
                <a:cs typeface="Arial"/>
              </a:rPr>
              <a:t>= 1</a:t>
            </a:r>
            <a:endParaRPr lang="en-US" sz="2000" b="1" dirty="0">
              <a:solidFill>
                <a:srgbClr val="31859C"/>
              </a:solidFill>
              <a:latin typeface="Arial"/>
              <a:cs typeface="Arial"/>
            </a:endParaRPr>
          </a:p>
        </p:txBody>
      </p:sp>
    </p:spTree>
    <p:extLst>
      <p:ext uri="{BB962C8B-B14F-4D97-AF65-F5344CB8AC3E}">
        <p14:creationId xmlns:p14="http://schemas.microsoft.com/office/powerpoint/2010/main" val="6037345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249362"/>
          </a:xfrm>
          <a:solidFill>
            <a:srgbClr val="400080"/>
          </a:solidFill>
        </p:spPr>
        <p:txBody>
          <a:bodyPr>
            <a:normAutofit/>
          </a:bodyPr>
          <a:lstStyle/>
          <a:p>
            <a:r>
              <a:rPr lang="en-US" b="1" dirty="0" smtClean="0">
                <a:solidFill>
                  <a:srgbClr val="FFFFFF"/>
                </a:solidFill>
                <a:latin typeface="Arial"/>
                <a:cs typeface="Arial"/>
                <a:sym typeface="Symbol" charset="0"/>
              </a:rPr>
              <a:t>Early (AC) or Late burst (DC)</a:t>
            </a:r>
            <a:endParaRPr lang="en-US" b="1" dirty="0">
              <a:solidFill>
                <a:srgbClr val="FFFFFF"/>
              </a:solidFill>
              <a:latin typeface="Arial"/>
              <a:cs typeface="Arial"/>
              <a:sym typeface="Symbol" charset="0"/>
            </a:endParaRPr>
          </a:p>
        </p:txBody>
      </p:sp>
      <p:sp>
        <p:nvSpPr>
          <p:cNvPr id="5" name="Content Placeholder 2"/>
          <p:cNvSpPr>
            <a:spLocks noGrp="1"/>
          </p:cNvSpPr>
          <p:nvPr>
            <p:ph idx="1"/>
          </p:nvPr>
        </p:nvSpPr>
        <p:spPr>
          <a:xfrm>
            <a:off x="457200" y="1778000"/>
            <a:ext cx="8229600" cy="4707467"/>
          </a:xfrm>
        </p:spPr>
        <p:txBody>
          <a:bodyPr>
            <a:normAutofit fontScale="92500" lnSpcReduction="10000"/>
          </a:bodyPr>
          <a:lstStyle/>
          <a:p>
            <a:pPr marL="0" indent="0">
              <a:buNone/>
            </a:pPr>
            <a:r>
              <a:rPr lang="en-US" sz="3500" b="1" dirty="0" smtClean="0">
                <a:latin typeface="Arial"/>
                <a:cs typeface="Arial"/>
                <a:sym typeface="Symbol" charset="0"/>
              </a:rPr>
              <a:t>Accelerating (AC) or declining (DC) net rates through time: </a:t>
            </a:r>
          </a:p>
          <a:p>
            <a:pPr marL="0" indent="0">
              <a:buNone/>
            </a:pPr>
            <a:endParaRPr lang="en-US" sz="1200" b="1" dirty="0" smtClean="0">
              <a:latin typeface="Arial"/>
              <a:cs typeface="Arial"/>
              <a:sym typeface="Symbol" charset="0"/>
            </a:endParaRPr>
          </a:p>
          <a:p>
            <a:pPr marL="0" indent="0">
              <a:buNone/>
            </a:pPr>
            <a:r>
              <a:rPr lang="en-US" sz="3500" b="1" dirty="0" smtClean="0">
                <a:solidFill>
                  <a:schemeClr val="accent5">
                    <a:lumMod val="75000"/>
                  </a:schemeClr>
                </a:solidFill>
                <a:latin typeface="Arial"/>
                <a:cs typeface="Arial"/>
                <a:sym typeface="Symbol" charset="0"/>
              </a:rPr>
              <a:t>Early burst  </a:t>
            </a:r>
            <a:r>
              <a:rPr lang="en-US" sz="3500" dirty="0" smtClean="0">
                <a:latin typeface="Arial"/>
                <a:cs typeface="Arial"/>
                <a:sym typeface="Symbol" charset="0"/>
              </a:rPr>
              <a:t>- greatest phenotypic divergence early -&gt; net rate slows over time (e.g. niche-filling or adaptive radiation model).</a:t>
            </a:r>
          </a:p>
          <a:p>
            <a:pPr marL="0" indent="0">
              <a:buNone/>
            </a:pPr>
            <a:endParaRPr lang="en-US" sz="1200" dirty="0" smtClean="0">
              <a:latin typeface="Arial"/>
              <a:cs typeface="Arial"/>
              <a:sym typeface="Symbol" charset="0"/>
            </a:endParaRPr>
          </a:p>
          <a:p>
            <a:pPr marL="0" indent="0">
              <a:buNone/>
            </a:pPr>
            <a:r>
              <a:rPr lang="en-US" sz="3500" b="1" dirty="0" smtClean="0">
                <a:solidFill>
                  <a:srgbClr val="31859C"/>
                </a:solidFill>
                <a:latin typeface="Arial"/>
                <a:cs typeface="Arial"/>
                <a:sym typeface="Symbol" charset="0"/>
              </a:rPr>
              <a:t>Late burst </a:t>
            </a:r>
            <a:r>
              <a:rPr lang="en-US" sz="3500" dirty="0" smtClean="0">
                <a:latin typeface="Arial"/>
                <a:cs typeface="Arial"/>
                <a:sym typeface="Symbol" charset="0"/>
              </a:rPr>
              <a:t>– greatest phenotypic divergence late -&gt; net rate increases over time</a:t>
            </a:r>
            <a:endParaRPr lang="en-US" sz="3500" dirty="0"/>
          </a:p>
        </p:txBody>
      </p:sp>
    </p:spTree>
    <p:extLst>
      <p:ext uri="{BB962C8B-B14F-4D97-AF65-F5344CB8AC3E}">
        <p14:creationId xmlns:p14="http://schemas.microsoft.com/office/powerpoint/2010/main" val="1931678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778000"/>
            <a:ext cx="8229600" cy="4348163"/>
          </a:xfrm>
        </p:spPr>
        <p:txBody>
          <a:bodyPr/>
          <a:lstStyle/>
          <a:p>
            <a:pPr marL="0" indent="0">
              <a:buNone/>
            </a:pPr>
            <a:r>
              <a:rPr lang="en-US" dirty="0" smtClean="0">
                <a:solidFill>
                  <a:srgbClr val="000000"/>
                </a:solidFill>
                <a:latin typeface="Arial"/>
                <a:cs typeface="Arial"/>
              </a:rPr>
              <a:t>Modeled </a:t>
            </a:r>
            <a:r>
              <a:rPr lang="en-US" dirty="0">
                <a:solidFill>
                  <a:srgbClr val="000000"/>
                </a:solidFill>
                <a:latin typeface="Arial"/>
                <a:cs typeface="Arial"/>
              </a:rPr>
              <a:t>as </a:t>
            </a:r>
            <a:r>
              <a:rPr lang="en-US" dirty="0" smtClean="0">
                <a:solidFill>
                  <a:srgbClr val="000000"/>
                </a:solidFill>
                <a:latin typeface="Arial"/>
                <a:cs typeface="Arial"/>
              </a:rPr>
              <a:t>a Brownian process with an exponential </a:t>
            </a:r>
            <a:r>
              <a:rPr lang="en-US" dirty="0">
                <a:solidFill>
                  <a:srgbClr val="000000"/>
                </a:solidFill>
                <a:latin typeface="Arial"/>
                <a:cs typeface="Arial"/>
              </a:rPr>
              <a:t>change in net rate over time </a:t>
            </a:r>
          </a:p>
        </p:txBody>
      </p:sp>
      <p:sp>
        <p:nvSpPr>
          <p:cNvPr id="6" name="Rectangle 5"/>
          <p:cNvSpPr>
            <a:spLocks/>
          </p:cNvSpPr>
          <p:nvPr/>
        </p:nvSpPr>
        <p:spPr bwMode="auto">
          <a:xfrm>
            <a:off x="2447925" y="3054503"/>
            <a:ext cx="4215221" cy="779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400" b="1" dirty="0" smtClean="0">
                <a:solidFill>
                  <a:srgbClr val="000000"/>
                </a:solidFill>
                <a:latin typeface="Arial"/>
                <a:cs typeface="Arial"/>
                <a:sym typeface="Helvetica" charset="0"/>
              </a:rPr>
              <a:t>Rate </a:t>
            </a:r>
            <a:r>
              <a:rPr lang="en-US" sz="4400" b="1" dirty="0">
                <a:solidFill>
                  <a:srgbClr val="000000"/>
                </a:solidFill>
                <a:latin typeface="Arial"/>
                <a:cs typeface="Arial"/>
                <a:sym typeface="Helvetica" charset="0"/>
              </a:rPr>
              <a:t>= σ</a:t>
            </a:r>
            <a:r>
              <a:rPr lang="en-US" sz="4400" b="1" baseline="32000" dirty="0">
                <a:solidFill>
                  <a:srgbClr val="000000"/>
                </a:solidFill>
                <a:latin typeface="Arial"/>
                <a:cs typeface="Arial"/>
                <a:sym typeface="Helvetica" charset="0"/>
              </a:rPr>
              <a:t>2</a:t>
            </a:r>
            <a:r>
              <a:rPr lang="en-US" sz="4400" b="1" baseline="-6000" dirty="0">
                <a:solidFill>
                  <a:srgbClr val="000000"/>
                </a:solidFill>
                <a:latin typeface="Arial"/>
                <a:cs typeface="Arial"/>
                <a:sym typeface="Helvetica" charset="0"/>
              </a:rPr>
              <a:t>0</a:t>
            </a:r>
            <a:r>
              <a:rPr lang="en-US" sz="4400" b="1" baseline="32000" dirty="0">
                <a:solidFill>
                  <a:srgbClr val="000000"/>
                </a:solidFill>
                <a:latin typeface="Arial"/>
                <a:cs typeface="Arial"/>
                <a:sym typeface="Helvetica" charset="0"/>
              </a:rPr>
              <a:t> </a:t>
            </a:r>
            <a:r>
              <a:rPr lang="en-US" sz="4400" b="1" dirty="0">
                <a:solidFill>
                  <a:srgbClr val="000000"/>
                </a:solidFill>
                <a:latin typeface="Arial"/>
                <a:cs typeface="Arial"/>
                <a:sym typeface="Helvetica" charset="0"/>
              </a:rPr>
              <a:t>* e</a:t>
            </a:r>
            <a:r>
              <a:rPr lang="en-US" sz="4400" b="1" baseline="32000" dirty="0">
                <a:solidFill>
                  <a:srgbClr val="000000"/>
                </a:solidFill>
                <a:latin typeface="Arial"/>
                <a:cs typeface="Arial"/>
                <a:sym typeface="Helvetica" charset="0"/>
              </a:rPr>
              <a:t>(-</a:t>
            </a:r>
            <a:r>
              <a:rPr lang="en-US" sz="4400" b="1" baseline="32000" dirty="0" err="1">
                <a:solidFill>
                  <a:srgbClr val="000000"/>
                </a:solidFill>
                <a:latin typeface="Arial"/>
                <a:cs typeface="Arial"/>
                <a:sym typeface="Helvetica" charset="0"/>
              </a:rPr>
              <a:t>rt</a:t>
            </a:r>
            <a:r>
              <a:rPr lang="en-US" sz="4400" b="1" baseline="32000" dirty="0">
                <a:solidFill>
                  <a:srgbClr val="000000"/>
                </a:solidFill>
                <a:latin typeface="Arial"/>
                <a:cs typeface="Arial"/>
                <a:sym typeface="Helvetica" charset="0"/>
              </a:rPr>
              <a:t>) </a:t>
            </a:r>
            <a:endParaRPr lang="en-US" sz="4400" b="1" dirty="0">
              <a:solidFill>
                <a:srgbClr val="000000"/>
              </a:solidFill>
              <a:latin typeface="Arial"/>
              <a:cs typeface="Arial"/>
            </a:endParaRPr>
          </a:p>
        </p:txBody>
      </p:sp>
      <p:sp>
        <p:nvSpPr>
          <p:cNvPr id="7" name="Line 6"/>
          <p:cNvSpPr>
            <a:spLocks noChangeShapeType="1"/>
          </p:cNvSpPr>
          <p:nvPr/>
        </p:nvSpPr>
        <p:spPr bwMode="auto">
          <a:xfrm flipV="1">
            <a:off x="2959210" y="3750740"/>
            <a:ext cx="1392657" cy="70273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sp>
        <p:nvSpPr>
          <p:cNvPr id="8" name="Text Box 7"/>
          <p:cNvSpPr txBox="1">
            <a:spLocks noChangeArrowheads="1"/>
          </p:cNvSpPr>
          <p:nvPr/>
        </p:nvSpPr>
        <p:spPr bwMode="auto">
          <a:xfrm>
            <a:off x="1838934" y="4140209"/>
            <a:ext cx="1281136"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3200" dirty="0" smtClean="0">
                <a:latin typeface="Arial"/>
                <a:cs typeface="Arial"/>
              </a:rPr>
              <a:t>Initial rate</a:t>
            </a:r>
            <a:endParaRPr lang="en-US" sz="3200" dirty="0">
              <a:latin typeface="Arial"/>
              <a:cs typeface="Arial"/>
            </a:endParaRPr>
          </a:p>
        </p:txBody>
      </p:sp>
      <p:sp>
        <p:nvSpPr>
          <p:cNvPr id="9" name="Text Box 7"/>
          <p:cNvSpPr txBox="1">
            <a:spLocks noChangeArrowheads="1"/>
          </p:cNvSpPr>
          <p:nvPr/>
        </p:nvSpPr>
        <p:spPr bwMode="auto">
          <a:xfrm>
            <a:off x="5471133" y="4275676"/>
            <a:ext cx="2495999" cy="206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3200" dirty="0" smtClean="0">
                <a:latin typeface="Arial"/>
                <a:cs typeface="Arial"/>
              </a:rPr>
              <a:t>Exponential change in rate over time</a:t>
            </a:r>
            <a:endParaRPr lang="en-US" sz="3200" dirty="0">
              <a:latin typeface="Arial"/>
              <a:cs typeface="Arial"/>
            </a:endParaRPr>
          </a:p>
        </p:txBody>
      </p:sp>
      <p:sp>
        <p:nvSpPr>
          <p:cNvPr id="10" name="Line 6"/>
          <p:cNvSpPr>
            <a:spLocks noChangeShapeType="1"/>
          </p:cNvSpPr>
          <p:nvPr/>
        </p:nvSpPr>
        <p:spPr bwMode="auto">
          <a:xfrm flipH="1" flipV="1">
            <a:off x="6197600" y="3640673"/>
            <a:ext cx="72079" cy="6519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sp>
        <p:nvSpPr>
          <p:cNvPr id="12" name="Title 1"/>
          <p:cNvSpPr>
            <a:spLocks noGrp="1"/>
          </p:cNvSpPr>
          <p:nvPr>
            <p:ph type="title"/>
          </p:nvPr>
        </p:nvSpPr>
        <p:spPr>
          <a:xfrm>
            <a:off x="457200" y="274638"/>
            <a:ext cx="8229600" cy="1249362"/>
          </a:xfrm>
          <a:solidFill>
            <a:srgbClr val="400080"/>
          </a:solidFill>
        </p:spPr>
        <p:txBody>
          <a:bodyPr>
            <a:normAutofit/>
          </a:bodyPr>
          <a:lstStyle/>
          <a:p>
            <a:r>
              <a:rPr lang="en-US" b="1" dirty="0" smtClean="0">
                <a:solidFill>
                  <a:srgbClr val="FFFFFF"/>
                </a:solidFill>
                <a:latin typeface="Arial"/>
                <a:cs typeface="Arial"/>
                <a:sym typeface="Symbol" charset="0"/>
              </a:rPr>
              <a:t>Early or Late burst</a:t>
            </a:r>
            <a:endParaRPr lang="en-US" b="1" dirty="0">
              <a:solidFill>
                <a:srgbClr val="FFFFFF"/>
              </a:solidFill>
              <a:latin typeface="Arial"/>
              <a:cs typeface="Arial"/>
              <a:sym typeface="Symbol" charset="0"/>
            </a:endParaRPr>
          </a:p>
        </p:txBody>
      </p:sp>
    </p:spTree>
    <p:extLst>
      <p:ext uri="{BB962C8B-B14F-4D97-AF65-F5344CB8AC3E}">
        <p14:creationId xmlns:p14="http://schemas.microsoft.com/office/powerpoint/2010/main" val="3728417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274638"/>
            <a:ext cx="8229600" cy="1249362"/>
          </a:xfrm>
          <a:solidFill>
            <a:srgbClr val="400080"/>
          </a:solidFill>
        </p:spPr>
        <p:txBody>
          <a:bodyPr>
            <a:normAutofit/>
          </a:bodyPr>
          <a:lstStyle/>
          <a:p>
            <a:r>
              <a:rPr lang="en-US" b="1" dirty="0" smtClean="0">
                <a:solidFill>
                  <a:srgbClr val="FFFFFF"/>
                </a:solidFill>
                <a:latin typeface="Arial"/>
                <a:cs typeface="Arial"/>
                <a:sym typeface="Symbol" charset="0"/>
              </a:rPr>
              <a:t>Early or Late burst</a:t>
            </a:r>
            <a:endParaRPr lang="en-US" b="1" dirty="0">
              <a:solidFill>
                <a:srgbClr val="FFFFFF"/>
              </a:solidFill>
              <a:latin typeface="Arial"/>
              <a:cs typeface="Arial"/>
              <a:sym typeface="Symbol" charset="0"/>
            </a:endParaRPr>
          </a:p>
        </p:txBody>
      </p:sp>
      <p:pic>
        <p:nvPicPr>
          <p:cNvPr id="3" name="Picture 2" descr="EBL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18732"/>
            <a:ext cx="8691023" cy="4448242"/>
          </a:xfrm>
          <a:prstGeom prst="rect">
            <a:avLst/>
          </a:prstGeom>
        </p:spPr>
      </p:pic>
      <p:pic>
        <p:nvPicPr>
          <p:cNvPr id="4" name="Picture 3"/>
          <p:cNvPicPr>
            <a:picLocks noChangeAspect="1"/>
          </p:cNvPicPr>
          <p:nvPr/>
        </p:nvPicPr>
        <p:blipFill>
          <a:blip r:embed="rId3"/>
          <a:stretch>
            <a:fillRect/>
          </a:stretch>
        </p:blipFill>
        <p:spPr>
          <a:xfrm>
            <a:off x="228600" y="4834162"/>
            <a:ext cx="2260564" cy="1717279"/>
          </a:xfrm>
          <a:prstGeom prst="rect">
            <a:avLst/>
          </a:prstGeom>
        </p:spPr>
      </p:pic>
    </p:spTree>
    <p:extLst>
      <p:ext uri="{BB962C8B-B14F-4D97-AF65-F5344CB8AC3E}">
        <p14:creationId xmlns:p14="http://schemas.microsoft.com/office/powerpoint/2010/main" val="1795438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274637"/>
            <a:ext cx="8229600" cy="1359429"/>
          </a:xfrm>
          <a:solidFill>
            <a:srgbClr val="400080"/>
          </a:solidFill>
        </p:spPr>
        <p:txBody>
          <a:bodyPr>
            <a:normAutofit fontScale="90000"/>
          </a:bodyPr>
          <a:lstStyle/>
          <a:p>
            <a:r>
              <a:rPr lang="en-US" b="1" dirty="0" smtClean="0">
                <a:solidFill>
                  <a:srgbClr val="FFFFFF"/>
                </a:solidFill>
                <a:latin typeface="Arial"/>
                <a:cs typeface="Arial"/>
                <a:sym typeface="Symbol" charset="0"/>
              </a:rPr>
              <a:t>Early and Late bursts on a phylogeny</a:t>
            </a:r>
            <a:endParaRPr lang="en-US" b="1" dirty="0">
              <a:solidFill>
                <a:srgbClr val="FFFFFF"/>
              </a:solidFill>
              <a:latin typeface="Arial"/>
              <a:cs typeface="Arial"/>
              <a:sym typeface="Symbol" charset="0"/>
            </a:endParaRPr>
          </a:p>
        </p:txBody>
      </p:sp>
      <p:pic>
        <p:nvPicPr>
          <p:cNvPr id="2" name="Picture 1" descr="Phylo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5" y="1634066"/>
            <a:ext cx="4470400" cy="4470400"/>
          </a:xfrm>
          <a:prstGeom prst="rect">
            <a:avLst/>
          </a:prstGeom>
        </p:spPr>
      </p:pic>
      <p:pic>
        <p:nvPicPr>
          <p:cNvPr id="4" name="Picture 3" descr="PhyloLB.pdf"/>
          <p:cNvPicPr>
            <a:picLocks noChangeAspect="1"/>
          </p:cNvPicPr>
          <p:nvPr/>
        </p:nvPicPr>
        <p:blipFill rotWithShape="1">
          <a:blip r:embed="rId3">
            <a:extLst>
              <a:ext uri="{28A0092B-C50C-407E-A947-70E740481C1C}">
                <a14:useLocalDpi xmlns:a14="http://schemas.microsoft.com/office/drawing/2010/main" val="0"/>
              </a:ext>
            </a:extLst>
          </a:blip>
          <a:srcRect l="5703"/>
          <a:stretch/>
        </p:blipFill>
        <p:spPr>
          <a:xfrm>
            <a:off x="4529705" y="1634066"/>
            <a:ext cx="4215434" cy="4470400"/>
          </a:xfrm>
          <a:prstGeom prst="rect">
            <a:avLst/>
          </a:prstGeom>
        </p:spPr>
      </p:pic>
      <p:sp>
        <p:nvSpPr>
          <p:cNvPr id="5" name="TextBox 4"/>
          <p:cNvSpPr txBox="1"/>
          <p:nvPr/>
        </p:nvSpPr>
        <p:spPr>
          <a:xfrm>
            <a:off x="1972733" y="2192867"/>
            <a:ext cx="1313468" cy="369332"/>
          </a:xfrm>
          <a:prstGeom prst="rect">
            <a:avLst/>
          </a:prstGeom>
          <a:noFill/>
        </p:spPr>
        <p:txBody>
          <a:bodyPr wrap="none" rtlCol="0">
            <a:spAutoFit/>
          </a:bodyPr>
          <a:lstStyle/>
          <a:p>
            <a:r>
              <a:rPr lang="en-US" dirty="0" smtClean="0">
                <a:latin typeface="Arial"/>
                <a:cs typeface="Arial"/>
              </a:rPr>
              <a:t>Early Burst</a:t>
            </a:r>
            <a:endParaRPr lang="en-US" dirty="0">
              <a:latin typeface="Arial"/>
              <a:cs typeface="Arial"/>
            </a:endParaRPr>
          </a:p>
        </p:txBody>
      </p:sp>
      <p:sp>
        <p:nvSpPr>
          <p:cNvPr id="7" name="TextBox 6"/>
          <p:cNvSpPr txBox="1"/>
          <p:nvPr/>
        </p:nvSpPr>
        <p:spPr>
          <a:xfrm>
            <a:off x="5985933" y="2192867"/>
            <a:ext cx="1236824" cy="369332"/>
          </a:xfrm>
          <a:prstGeom prst="rect">
            <a:avLst/>
          </a:prstGeom>
          <a:noFill/>
        </p:spPr>
        <p:txBody>
          <a:bodyPr wrap="none" rtlCol="0">
            <a:spAutoFit/>
          </a:bodyPr>
          <a:lstStyle/>
          <a:p>
            <a:r>
              <a:rPr lang="en-US" dirty="0" smtClean="0">
                <a:latin typeface="Arial"/>
                <a:cs typeface="Arial"/>
              </a:rPr>
              <a:t>Late Burst</a:t>
            </a:r>
            <a:endParaRPr lang="en-US" dirty="0">
              <a:latin typeface="Arial"/>
              <a:cs typeface="Arial"/>
            </a:endParaRPr>
          </a:p>
        </p:txBody>
      </p:sp>
    </p:spTree>
    <p:extLst>
      <p:ext uri="{BB962C8B-B14F-4D97-AF65-F5344CB8AC3E}">
        <p14:creationId xmlns:p14="http://schemas.microsoft.com/office/powerpoint/2010/main" val="42090228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249362"/>
          </a:xfrm>
          <a:solidFill>
            <a:srgbClr val="400080"/>
          </a:solidFill>
        </p:spPr>
        <p:txBody>
          <a:bodyPr>
            <a:normAutofit fontScale="90000"/>
          </a:bodyPr>
          <a:lstStyle/>
          <a:p>
            <a:r>
              <a:rPr lang="en-US" b="1" dirty="0" smtClean="0">
                <a:solidFill>
                  <a:srgbClr val="FFFFFF"/>
                </a:solidFill>
                <a:latin typeface="Arial"/>
                <a:cs typeface="Arial"/>
                <a:sym typeface="Symbol" charset="0"/>
              </a:rPr>
              <a:t>Additional Continuous trait Models on Phylogenies</a:t>
            </a:r>
            <a:endParaRPr lang="en-US" b="1" dirty="0">
              <a:solidFill>
                <a:srgbClr val="FFFFFF"/>
              </a:solidFill>
              <a:latin typeface="Arial"/>
              <a:cs typeface="Arial"/>
              <a:sym typeface="Symbol" charset="0"/>
            </a:endParaRPr>
          </a:p>
        </p:txBody>
      </p:sp>
      <p:sp>
        <p:nvSpPr>
          <p:cNvPr id="5" name="Content Placeholder 2"/>
          <p:cNvSpPr>
            <a:spLocks noGrp="1"/>
          </p:cNvSpPr>
          <p:nvPr>
            <p:ph idx="1"/>
          </p:nvPr>
        </p:nvSpPr>
        <p:spPr>
          <a:xfrm>
            <a:off x="457200" y="1778000"/>
            <a:ext cx="8229600" cy="4348163"/>
          </a:xfrm>
        </p:spPr>
        <p:txBody>
          <a:bodyPr/>
          <a:lstStyle/>
          <a:p>
            <a:r>
              <a:rPr lang="en-US" dirty="0" smtClean="0">
                <a:latin typeface="Arial"/>
                <a:cs typeface="Arial"/>
              </a:rPr>
              <a:t>Optima and/or rates vary across the phylogeny – see section C!</a:t>
            </a:r>
            <a:endParaRPr lang="en-US" sz="1000" dirty="0">
              <a:latin typeface="Arial"/>
              <a:cs typeface="Arial"/>
            </a:endParaRPr>
          </a:p>
          <a:p>
            <a:r>
              <a:rPr lang="en-US" dirty="0" err="1" smtClean="0">
                <a:latin typeface="Arial"/>
                <a:cs typeface="Arial"/>
              </a:rPr>
              <a:t>Lévy</a:t>
            </a:r>
            <a:r>
              <a:rPr lang="en-US" dirty="0" smtClean="0">
                <a:latin typeface="Arial"/>
                <a:cs typeface="Arial"/>
              </a:rPr>
              <a:t> process: 3 components BM, trend and jump so can model ‘punctuated </a:t>
            </a:r>
            <a:r>
              <a:rPr lang="en-US" dirty="0">
                <a:latin typeface="Arial"/>
                <a:cs typeface="Arial"/>
              </a:rPr>
              <a:t>evolution’</a:t>
            </a:r>
            <a:r>
              <a:rPr lang="en-US" sz="2000" dirty="0">
                <a:latin typeface="Arial"/>
                <a:cs typeface="Arial"/>
              </a:rPr>
              <a:t> </a:t>
            </a:r>
            <a:r>
              <a:rPr lang="en-US" sz="2000" dirty="0" smtClean="0">
                <a:latin typeface="Arial"/>
                <a:cs typeface="Arial"/>
              </a:rPr>
              <a:t>(see Landis, </a:t>
            </a:r>
            <a:r>
              <a:rPr lang="en-US" sz="2000" dirty="0" err="1" smtClean="0">
                <a:latin typeface="Arial"/>
                <a:cs typeface="Arial"/>
              </a:rPr>
              <a:t>Schraiber</a:t>
            </a:r>
            <a:r>
              <a:rPr lang="en-US" sz="2000" dirty="0" smtClean="0">
                <a:latin typeface="Arial"/>
                <a:cs typeface="Arial"/>
              </a:rPr>
              <a:t> </a:t>
            </a:r>
            <a:r>
              <a:rPr lang="en-US" sz="2000" dirty="0">
                <a:latin typeface="Arial"/>
                <a:cs typeface="Arial"/>
              </a:rPr>
              <a:t>et al. </a:t>
            </a:r>
            <a:r>
              <a:rPr lang="en-US" sz="2000" dirty="0" smtClean="0">
                <a:latin typeface="Arial"/>
                <a:cs typeface="Arial"/>
              </a:rPr>
              <a:t>2013) </a:t>
            </a:r>
          </a:p>
          <a:p>
            <a:endParaRPr lang="en-US" sz="2000" dirty="0">
              <a:latin typeface="Arial"/>
              <a:cs typeface="Arial"/>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20" r="30092" b="68577"/>
          <a:stretch/>
        </p:blipFill>
        <p:spPr bwMode="auto">
          <a:xfrm>
            <a:off x="786884" y="4728099"/>
            <a:ext cx="5789641" cy="16222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Box 6"/>
          <p:cNvSpPr txBox="1"/>
          <p:nvPr/>
        </p:nvSpPr>
        <p:spPr>
          <a:xfrm>
            <a:off x="3407597" y="6248727"/>
            <a:ext cx="689048" cy="369332"/>
          </a:xfrm>
          <a:prstGeom prst="rect">
            <a:avLst/>
          </a:prstGeom>
          <a:noFill/>
        </p:spPr>
        <p:txBody>
          <a:bodyPr wrap="none" rtlCol="0">
            <a:spAutoFit/>
          </a:bodyPr>
          <a:lstStyle/>
          <a:p>
            <a:r>
              <a:rPr lang="en-US" dirty="0" smtClean="0">
                <a:latin typeface="Arial"/>
                <a:cs typeface="Arial"/>
              </a:rPr>
              <a:t>Time</a:t>
            </a:r>
            <a:endParaRPr lang="en-US" dirty="0">
              <a:latin typeface="Arial"/>
              <a:cs typeface="Arial"/>
            </a:endParaRPr>
          </a:p>
        </p:txBody>
      </p:sp>
      <p:sp>
        <p:nvSpPr>
          <p:cNvPr id="8" name="TextBox 7"/>
          <p:cNvSpPr txBox="1"/>
          <p:nvPr/>
        </p:nvSpPr>
        <p:spPr>
          <a:xfrm rot="16200000">
            <a:off x="-105775" y="5299544"/>
            <a:ext cx="1275146" cy="369332"/>
          </a:xfrm>
          <a:prstGeom prst="rect">
            <a:avLst/>
          </a:prstGeom>
          <a:noFill/>
        </p:spPr>
        <p:txBody>
          <a:bodyPr wrap="none" rtlCol="0">
            <a:spAutoFit/>
          </a:bodyPr>
          <a:lstStyle/>
          <a:p>
            <a:r>
              <a:rPr lang="en-US" dirty="0" smtClean="0">
                <a:latin typeface="Arial"/>
                <a:cs typeface="Arial"/>
              </a:rPr>
              <a:t>Trait Value</a:t>
            </a:r>
            <a:endParaRPr lang="en-US" dirty="0">
              <a:latin typeface="Arial"/>
              <a:cs typeface="Arial"/>
            </a:endParaRPr>
          </a:p>
        </p:txBody>
      </p:sp>
      <p:sp>
        <p:nvSpPr>
          <p:cNvPr id="2" name="TextBox 1"/>
          <p:cNvSpPr txBox="1"/>
          <p:nvPr/>
        </p:nvSpPr>
        <p:spPr>
          <a:xfrm>
            <a:off x="6460068" y="4867273"/>
            <a:ext cx="2159000" cy="1200329"/>
          </a:xfrm>
          <a:prstGeom prst="rect">
            <a:avLst/>
          </a:prstGeom>
          <a:noFill/>
        </p:spPr>
        <p:txBody>
          <a:bodyPr wrap="square" rtlCol="0">
            <a:spAutoFit/>
          </a:bodyPr>
          <a:lstStyle/>
          <a:p>
            <a:r>
              <a:rPr lang="en-US" dirty="0" smtClean="0"/>
              <a:t>Normally distributed jumps</a:t>
            </a:r>
          </a:p>
          <a:p>
            <a:r>
              <a:rPr lang="en-US" dirty="0" smtClean="0"/>
              <a:t>Trend (μ) = 0</a:t>
            </a:r>
          </a:p>
          <a:p>
            <a:r>
              <a:rPr lang="en-US" dirty="0" smtClean="0"/>
              <a:t>BM (</a:t>
            </a:r>
            <a:r>
              <a:rPr lang="en-US" dirty="0">
                <a:solidFill>
                  <a:srgbClr val="000000"/>
                </a:solidFill>
                <a:latin typeface="Arial"/>
                <a:cs typeface="Arial"/>
                <a:sym typeface="Helvetica" charset="0"/>
              </a:rPr>
              <a:t>σ</a:t>
            </a:r>
            <a:r>
              <a:rPr lang="en-US" baseline="32000" dirty="0">
                <a:solidFill>
                  <a:srgbClr val="000000"/>
                </a:solidFill>
                <a:latin typeface="Arial"/>
                <a:cs typeface="Arial"/>
                <a:sym typeface="Helvetica" charset="0"/>
              </a:rPr>
              <a:t>2</a:t>
            </a:r>
            <a:r>
              <a:rPr lang="en-US" dirty="0" smtClean="0"/>
              <a:t>) = 0</a:t>
            </a:r>
            <a:endParaRPr lang="en-US" dirty="0"/>
          </a:p>
        </p:txBody>
      </p:sp>
    </p:spTree>
    <p:extLst>
      <p:ext uri="{BB962C8B-B14F-4D97-AF65-F5344CB8AC3E}">
        <p14:creationId xmlns:p14="http://schemas.microsoft.com/office/powerpoint/2010/main" val="1617143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A: Basic Models </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525963"/>
          </a:xfrm>
        </p:spPr>
        <p:txBody>
          <a:bodyPr>
            <a:normAutofit/>
          </a:bodyPr>
          <a:lstStyle/>
          <a:p>
            <a:pPr marL="0" indent="0">
              <a:lnSpc>
                <a:spcPct val="90000"/>
              </a:lnSpc>
              <a:buNone/>
            </a:pPr>
            <a:endParaRPr lang="en-US" b="1" dirty="0" smtClean="0">
              <a:latin typeface="Arial"/>
              <a:cs typeface="Arial"/>
            </a:endParaRPr>
          </a:p>
          <a:p>
            <a:pPr marL="514350" indent="-514350">
              <a:lnSpc>
                <a:spcPct val="90000"/>
              </a:lnSpc>
              <a:buFont typeface="+mj-lt"/>
              <a:buAutoNum type="arabicPeriod"/>
            </a:pPr>
            <a:r>
              <a:rPr lang="en-US" b="1" dirty="0" smtClean="0">
                <a:latin typeface="Arial"/>
                <a:cs typeface="Arial"/>
              </a:rPr>
              <a:t>Brownian motion</a:t>
            </a:r>
          </a:p>
          <a:p>
            <a:pPr marL="914400" lvl="1" indent="-514350">
              <a:lnSpc>
                <a:spcPct val="90000"/>
              </a:lnSpc>
            </a:pPr>
            <a:r>
              <a:rPr lang="en-US" b="1" dirty="0" smtClean="0">
                <a:latin typeface="Arial"/>
                <a:cs typeface="Arial"/>
              </a:rPr>
              <a:t>Simple single rate</a:t>
            </a:r>
          </a:p>
          <a:p>
            <a:pPr marL="914400" lvl="1" indent="-514350">
              <a:lnSpc>
                <a:spcPct val="90000"/>
              </a:lnSpc>
            </a:pPr>
            <a:endParaRPr lang="en-US" sz="2000" b="1" dirty="0" smtClean="0">
              <a:latin typeface="Arial"/>
              <a:cs typeface="Arial"/>
            </a:endParaRPr>
          </a:p>
          <a:p>
            <a:pPr marL="514350" indent="-514350">
              <a:lnSpc>
                <a:spcPct val="90000"/>
              </a:lnSpc>
              <a:buFont typeface="+mj-lt"/>
              <a:buAutoNum type="arabicPeriod"/>
            </a:pPr>
            <a:r>
              <a:rPr lang="en-US" b="1" dirty="0" smtClean="0">
                <a:latin typeface="Arial"/>
                <a:cs typeface="Arial"/>
              </a:rPr>
              <a:t>Ornstein-</a:t>
            </a:r>
            <a:r>
              <a:rPr lang="en-US" b="1" dirty="0" err="1" smtClean="0">
                <a:latin typeface="Arial"/>
                <a:cs typeface="Arial"/>
              </a:rPr>
              <a:t>Uhlenbeck</a:t>
            </a:r>
            <a:endParaRPr lang="en-US" b="1" dirty="0" smtClean="0">
              <a:latin typeface="Arial"/>
              <a:cs typeface="Arial"/>
            </a:endParaRPr>
          </a:p>
          <a:p>
            <a:pPr marL="914400" lvl="1" indent="-514350">
              <a:lnSpc>
                <a:spcPct val="90000"/>
              </a:lnSpc>
            </a:pPr>
            <a:r>
              <a:rPr lang="en-US" b="1" dirty="0" smtClean="0">
                <a:latin typeface="Arial"/>
                <a:cs typeface="Arial"/>
              </a:rPr>
              <a:t>Simple single optima</a:t>
            </a:r>
          </a:p>
          <a:p>
            <a:pPr marL="914400" lvl="1" indent="-514350">
              <a:lnSpc>
                <a:spcPct val="90000"/>
              </a:lnSpc>
            </a:pPr>
            <a:endParaRPr lang="en-US" sz="2000" b="1" dirty="0" smtClean="0">
              <a:latin typeface="Arial"/>
              <a:cs typeface="Arial"/>
            </a:endParaRPr>
          </a:p>
          <a:p>
            <a:pPr marL="514350" indent="-514350">
              <a:lnSpc>
                <a:spcPct val="90000"/>
              </a:lnSpc>
              <a:buFont typeface="+mj-lt"/>
              <a:buAutoNum type="arabicPeriod"/>
            </a:pPr>
            <a:r>
              <a:rPr lang="en-US" b="1" dirty="0" smtClean="0">
                <a:latin typeface="Arial"/>
                <a:cs typeface="Arial"/>
              </a:rPr>
              <a:t>Early burst/ACDC</a:t>
            </a:r>
            <a:endParaRPr lang="en-US" sz="2000" b="1" dirty="0" smtClean="0">
              <a:latin typeface="Arial"/>
              <a:cs typeface="Arial"/>
            </a:endParaRPr>
          </a:p>
          <a:p>
            <a:pPr marL="0" indent="0">
              <a:lnSpc>
                <a:spcPct val="90000"/>
              </a:lnSpc>
              <a:buNone/>
            </a:pPr>
            <a:endParaRPr lang="en-US" b="1" dirty="0" smtClean="0">
              <a:latin typeface="Arial"/>
              <a:cs typeface="Arial"/>
            </a:endParaRPr>
          </a:p>
          <a:p>
            <a:pPr marL="0" indent="0">
              <a:lnSpc>
                <a:spcPct val="90000"/>
              </a:lnSpc>
              <a:buNone/>
            </a:pPr>
            <a:endParaRPr lang="en-US" dirty="0" smtClean="0">
              <a:latin typeface="Arial"/>
              <a:cs typeface="Arial"/>
            </a:endParaRPr>
          </a:p>
        </p:txBody>
      </p:sp>
    </p:spTree>
    <p:extLst>
      <p:ext uri="{BB962C8B-B14F-4D97-AF65-F5344CB8AC3E}">
        <p14:creationId xmlns:p14="http://schemas.microsoft.com/office/powerpoint/2010/main" val="27414773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b="1" dirty="0" smtClean="0">
                <a:solidFill>
                  <a:schemeClr val="bg1"/>
                </a:solidFill>
                <a:latin typeface="Arial"/>
                <a:cs typeface="Arial"/>
              </a:rPr>
              <a:t>OUTLINE</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525963"/>
          </a:xfrm>
        </p:spPr>
        <p:txBody>
          <a:bodyPr>
            <a:normAutofit/>
          </a:bodyPr>
          <a:lstStyle/>
          <a:p>
            <a:pPr marL="0" indent="0">
              <a:lnSpc>
                <a:spcPct val="90000"/>
              </a:lnSpc>
              <a:buNone/>
            </a:pPr>
            <a:endParaRPr lang="en-US" b="1" dirty="0" smtClean="0">
              <a:latin typeface="Arial"/>
              <a:cs typeface="Arial"/>
            </a:endParaRPr>
          </a:p>
          <a:p>
            <a:pPr marL="514350" indent="-514350">
              <a:lnSpc>
                <a:spcPct val="90000"/>
              </a:lnSpc>
              <a:buFont typeface="+mj-lt"/>
              <a:buAutoNum type="alphaUcPeriod"/>
            </a:pPr>
            <a:r>
              <a:rPr lang="en-US" b="1" dirty="0" smtClean="0">
                <a:solidFill>
                  <a:schemeClr val="bg1">
                    <a:lumMod val="65000"/>
                  </a:schemeClr>
                </a:solidFill>
                <a:latin typeface="Arial"/>
                <a:cs typeface="Arial"/>
              </a:rPr>
              <a:t>Basic models of continuous trait evolution</a:t>
            </a:r>
          </a:p>
          <a:p>
            <a:pPr marL="514350" indent="-514350">
              <a:lnSpc>
                <a:spcPct val="90000"/>
              </a:lnSpc>
              <a:buFont typeface="+mj-lt"/>
              <a:buAutoNum type="alphaUcPeriod"/>
            </a:pPr>
            <a:r>
              <a:rPr lang="en-US" b="1" dirty="0" smtClean="0">
                <a:solidFill>
                  <a:schemeClr val="accent5">
                    <a:lumMod val="75000"/>
                  </a:schemeClr>
                </a:solidFill>
                <a:latin typeface="Arial"/>
                <a:cs typeface="Arial"/>
              </a:rPr>
              <a:t>Using simple models of trait evolution: </a:t>
            </a:r>
            <a:r>
              <a:rPr lang="en-US" sz="2800" dirty="0" smtClean="0">
                <a:solidFill>
                  <a:schemeClr val="accent5">
                    <a:lumMod val="75000"/>
                  </a:schemeClr>
                </a:solidFill>
                <a:latin typeface="Arial"/>
                <a:cs typeface="Arial"/>
              </a:rPr>
              <a:t>starting to investigate the evolutionary patterns within your data through independent contrasts, model-fitting &amp; visualization</a:t>
            </a:r>
          </a:p>
          <a:p>
            <a:pPr marL="514350" indent="-514350">
              <a:lnSpc>
                <a:spcPct val="90000"/>
              </a:lnSpc>
              <a:buFont typeface="+mj-lt"/>
              <a:buAutoNum type="alphaUcPeriod"/>
            </a:pPr>
            <a:r>
              <a:rPr lang="en-US" b="1" dirty="0" smtClean="0">
                <a:latin typeface="Arial"/>
                <a:cs typeface="Arial"/>
              </a:rPr>
              <a:t>Comparing complex models of continuous trait evolution</a:t>
            </a:r>
          </a:p>
          <a:p>
            <a:pPr marL="514350" indent="-514350">
              <a:lnSpc>
                <a:spcPct val="90000"/>
              </a:lnSpc>
              <a:buFont typeface="+mj-lt"/>
              <a:buAutoNum type="alphaUcPeriod"/>
            </a:pPr>
            <a:endParaRPr lang="en-US" sz="2000" b="1" dirty="0" smtClean="0">
              <a:latin typeface="Arial"/>
              <a:cs typeface="Arial"/>
            </a:endParaRPr>
          </a:p>
          <a:p>
            <a:pPr marL="0" indent="0">
              <a:lnSpc>
                <a:spcPct val="90000"/>
              </a:lnSpc>
              <a:buNone/>
            </a:pPr>
            <a:endParaRPr lang="en-US" b="1" dirty="0" smtClean="0">
              <a:latin typeface="Arial"/>
              <a:cs typeface="Arial"/>
            </a:endParaRPr>
          </a:p>
          <a:p>
            <a:pPr marL="0" indent="0">
              <a:lnSpc>
                <a:spcPct val="90000"/>
              </a:lnSpc>
              <a:buNone/>
            </a:pPr>
            <a:endParaRPr lang="en-US" dirty="0" smtClean="0">
              <a:latin typeface="Arial"/>
              <a:cs typeface="Arial"/>
            </a:endParaRPr>
          </a:p>
        </p:txBody>
      </p:sp>
    </p:spTree>
    <p:extLst>
      <p:ext uri="{BB962C8B-B14F-4D97-AF65-F5344CB8AC3E}">
        <p14:creationId xmlns:p14="http://schemas.microsoft.com/office/powerpoint/2010/main" val="10764136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a:solidFill>
                  <a:schemeClr val="bg1"/>
                </a:solidFill>
                <a:latin typeface="Arial"/>
                <a:cs typeface="Arial"/>
              </a:rPr>
              <a:t>B</a:t>
            </a:r>
            <a:r>
              <a:rPr lang="en-US" b="1" dirty="0" smtClean="0">
                <a:solidFill>
                  <a:schemeClr val="bg1"/>
                </a:solidFill>
                <a:latin typeface="Arial"/>
                <a:cs typeface="Arial"/>
              </a:rPr>
              <a:t>: Using simple models</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525963"/>
          </a:xfrm>
        </p:spPr>
        <p:txBody>
          <a:bodyPr>
            <a:normAutofit/>
          </a:bodyPr>
          <a:lstStyle/>
          <a:p>
            <a:pPr marL="0" indent="0">
              <a:lnSpc>
                <a:spcPct val="90000"/>
              </a:lnSpc>
              <a:buNone/>
            </a:pPr>
            <a:endParaRPr lang="en-US" b="1" dirty="0" smtClean="0">
              <a:latin typeface="Arial"/>
              <a:cs typeface="Arial"/>
            </a:endParaRPr>
          </a:p>
          <a:p>
            <a:pPr marL="514350" indent="-514350">
              <a:lnSpc>
                <a:spcPct val="90000"/>
              </a:lnSpc>
              <a:buFont typeface="+mj-lt"/>
              <a:buAutoNum type="arabicPeriod"/>
            </a:pPr>
            <a:r>
              <a:rPr lang="en-US" b="1" dirty="0">
                <a:latin typeface="Arial"/>
                <a:cs typeface="Arial"/>
              </a:rPr>
              <a:t>Independent </a:t>
            </a:r>
            <a:r>
              <a:rPr lang="en-US" b="1" dirty="0" smtClean="0">
                <a:latin typeface="Arial"/>
                <a:cs typeface="Arial"/>
              </a:rPr>
              <a:t>contrasts</a:t>
            </a:r>
          </a:p>
          <a:p>
            <a:pPr marL="514350" indent="-514350">
              <a:lnSpc>
                <a:spcPct val="90000"/>
              </a:lnSpc>
              <a:buFont typeface="+mj-lt"/>
              <a:buAutoNum type="arabicPeriod"/>
            </a:pPr>
            <a:r>
              <a:rPr lang="en-US" b="1" dirty="0" smtClean="0">
                <a:latin typeface="Arial"/>
                <a:cs typeface="Arial"/>
              </a:rPr>
              <a:t>Phylogenetic signal</a:t>
            </a:r>
          </a:p>
          <a:p>
            <a:pPr marL="514350" indent="-514350">
              <a:lnSpc>
                <a:spcPct val="90000"/>
              </a:lnSpc>
              <a:buFont typeface="+mj-lt"/>
              <a:buAutoNum type="arabicPeriod"/>
            </a:pPr>
            <a:r>
              <a:rPr lang="en-US" b="1" dirty="0">
                <a:latin typeface="Arial"/>
                <a:cs typeface="Arial"/>
              </a:rPr>
              <a:t>Visualizing trait evolution on the </a:t>
            </a:r>
            <a:r>
              <a:rPr lang="en-US" b="1" dirty="0" smtClean="0">
                <a:latin typeface="Arial"/>
                <a:cs typeface="Arial"/>
              </a:rPr>
              <a:t>phylogeny </a:t>
            </a:r>
          </a:p>
          <a:p>
            <a:pPr marL="514350" indent="-514350">
              <a:lnSpc>
                <a:spcPct val="90000"/>
              </a:lnSpc>
              <a:buFont typeface="+mj-lt"/>
              <a:buAutoNum type="arabicPeriod"/>
            </a:pPr>
            <a:r>
              <a:rPr lang="en-US" b="1" dirty="0" smtClean="0">
                <a:latin typeface="Arial"/>
                <a:cs typeface="Arial"/>
              </a:rPr>
              <a:t>Fitting BM, OU &amp; EB models</a:t>
            </a:r>
          </a:p>
          <a:p>
            <a:pPr marL="0" indent="0">
              <a:lnSpc>
                <a:spcPct val="90000"/>
              </a:lnSpc>
              <a:buNone/>
            </a:pPr>
            <a:endParaRPr lang="en-US" dirty="0" smtClean="0">
              <a:latin typeface="Arial"/>
              <a:cs typeface="Arial"/>
            </a:endParaRPr>
          </a:p>
        </p:txBody>
      </p:sp>
      <p:sp>
        <p:nvSpPr>
          <p:cNvPr id="4" name="Right Brace 3"/>
          <p:cNvSpPr/>
          <p:nvPr/>
        </p:nvSpPr>
        <p:spPr>
          <a:xfrm>
            <a:off x="7188200" y="2692400"/>
            <a:ext cx="584200" cy="1943100"/>
          </a:xfrm>
          <a:prstGeom prst="rightBrac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7874899" y="3284763"/>
            <a:ext cx="1009043" cy="766538"/>
          </a:xfrm>
          <a:prstGeom prst="rect">
            <a:avLst/>
          </a:prstGeom>
        </p:spPr>
      </p:pic>
    </p:spTree>
    <p:extLst>
      <p:ext uri="{BB962C8B-B14F-4D97-AF65-F5344CB8AC3E}">
        <p14:creationId xmlns:p14="http://schemas.microsoft.com/office/powerpoint/2010/main" val="1273523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a:solidFill>
                  <a:schemeClr val="bg1"/>
                </a:solidFill>
                <a:latin typeface="Arial"/>
                <a:cs typeface="Arial"/>
              </a:rPr>
              <a:t>1</a:t>
            </a:r>
            <a:r>
              <a:rPr lang="en-US" b="1" dirty="0" smtClean="0">
                <a:solidFill>
                  <a:schemeClr val="bg1"/>
                </a:solidFill>
                <a:latin typeface="Arial"/>
                <a:cs typeface="Arial"/>
              </a:rPr>
              <a:t>: Independent Contrasts</a:t>
            </a:r>
            <a:endParaRPr lang="en-US" b="1" dirty="0">
              <a:solidFill>
                <a:schemeClr val="bg1"/>
              </a:solidFill>
              <a:latin typeface="Arial"/>
              <a:cs typeface="Arial"/>
            </a:endParaRPr>
          </a:p>
        </p:txBody>
      </p:sp>
      <p:sp>
        <p:nvSpPr>
          <p:cNvPr id="6" name="Content Placeholder 2"/>
          <p:cNvSpPr>
            <a:spLocks noGrp="1"/>
          </p:cNvSpPr>
          <p:nvPr>
            <p:ph idx="1"/>
          </p:nvPr>
        </p:nvSpPr>
        <p:spPr>
          <a:xfrm>
            <a:off x="457200" y="1600200"/>
            <a:ext cx="8229600" cy="4525963"/>
          </a:xfrm>
        </p:spPr>
        <p:txBody>
          <a:bodyPr>
            <a:normAutofit/>
          </a:bodyPr>
          <a:lstStyle/>
          <a:p>
            <a:pPr>
              <a:lnSpc>
                <a:spcPct val="90000"/>
              </a:lnSpc>
            </a:pPr>
            <a:r>
              <a:rPr lang="en-US" dirty="0" err="1" smtClean="0">
                <a:latin typeface="Arial"/>
                <a:cs typeface="Arial"/>
              </a:rPr>
              <a:t>Felsenstein</a:t>
            </a:r>
            <a:r>
              <a:rPr lang="en-US" dirty="0" smtClean="0">
                <a:latin typeface="Arial"/>
                <a:cs typeface="Arial"/>
              </a:rPr>
              <a:t> 1985</a:t>
            </a:r>
          </a:p>
          <a:p>
            <a:pPr marL="0" indent="0">
              <a:lnSpc>
                <a:spcPct val="90000"/>
              </a:lnSpc>
              <a:buNone/>
            </a:pPr>
            <a:endParaRPr lang="en-US" dirty="0" smtClean="0">
              <a:latin typeface="Arial"/>
              <a:cs typeface="Arial"/>
            </a:endParaRPr>
          </a:p>
        </p:txBody>
      </p:sp>
      <p:pic>
        <p:nvPicPr>
          <p:cNvPr id="3" name="Picture 2" descr="Screen Shot 2015-03-04 at 10.30.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179" y="2210233"/>
            <a:ext cx="5403021" cy="4482667"/>
          </a:xfrm>
          <a:prstGeom prst="rect">
            <a:avLst/>
          </a:prstGeom>
        </p:spPr>
      </p:pic>
    </p:spTree>
    <p:extLst>
      <p:ext uri="{BB962C8B-B14F-4D97-AF65-F5344CB8AC3E}">
        <p14:creationId xmlns:p14="http://schemas.microsoft.com/office/powerpoint/2010/main" val="65099192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a:solidFill>
                  <a:schemeClr val="bg1"/>
                </a:solidFill>
                <a:latin typeface="Arial"/>
                <a:cs typeface="Arial"/>
              </a:rPr>
              <a:t>1</a:t>
            </a:r>
            <a:r>
              <a:rPr lang="en-US" b="1" dirty="0" smtClean="0">
                <a:solidFill>
                  <a:schemeClr val="bg1"/>
                </a:solidFill>
                <a:latin typeface="Arial"/>
                <a:cs typeface="Arial"/>
              </a:rPr>
              <a:t>: Independent Contrasts</a:t>
            </a:r>
            <a:endParaRPr lang="en-US" b="1" dirty="0">
              <a:solidFill>
                <a:schemeClr val="bg1"/>
              </a:solidFill>
              <a:latin typeface="Arial"/>
              <a:cs typeface="Arial"/>
            </a:endParaRPr>
          </a:p>
        </p:txBody>
      </p:sp>
      <p:pic>
        <p:nvPicPr>
          <p:cNvPr id="5" name="Picture 4" descr="Screen Shot 2015-03-04 at 10.32.59 AM.png"/>
          <p:cNvPicPr>
            <a:picLocks noChangeAspect="1"/>
          </p:cNvPicPr>
          <p:nvPr/>
        </p:nvPicPr>
        <p:blipFill rotWithShape="1">
          <a:blip r:embed="rId3">
            <a:extLst>
              <a:ext uri="{28A0092B-C50C-407E-A947-70E740481C1C}">
                <a14:useLocalDpi xmlns:a14="http://schemas.microsoft.com/office/drawing/2010/main" val="0"/>
              </a:ext>
            </a:extLst>
          </a:blip>
          <a:srcRect l="14616" r="12115"/>
          <a:stretch/>
        </p:blipFill>
        <p:spPr>
          <a:xfrm>
            <a:off x="304800" y="1727200"/>
            <a:ext cx="4838700" cy="4751659"/>
          </a:xfrm>
          <a:prstGeom prst="rect">
            <a:avLst/>
          </a:prstGeom>
        </p:spPr>
      </p:pic>
      <p:pic>
        <p:nvPicPr>
          <p:cNvPr id="7" name="Picture 6" descr="Screen Shot 2015-03-04 at 10.32.49 AM.png"/>
          <p:cNvPicPr>
            <a:picLocks noChangeAspect="1"/>
          </p:cNvPicPr>
          <p:nvPr/>
        </p:nvPicPr>
        <p:blipFill rotWithShape="1">
          <a:blip r:embed="rId4">
            <a:extLst>
              <a:ext uri="{28A0092B-C50C-407E-A947-70E740481C1C}">
                <a14:useLocalDpi xmlns:a14="http://schemas.microsoft.com/office/drawing/2010/main" val="0"/>
              </a:ext>
            </a:extLst>
          </a:blip>
          <a:srcRect l="14552" t="8206" r="21269"/>
          <a:stretch/>
        </p:blipFill>
        <p:spPr>
          <a:xfrm>
            <a:off x="5143500" y="2283030"/>
            <a:ext cx="3378200" cy="4119629"/>
          </a:xfrm>
          <a:prstGeom prst="rect">
            <a:avLst/>
          </a:prstGeom>
        </p:spPr>
      </p:pic>
      <p:sp>
        <p:nvSpPr>
          <p:cNvPr id="8" name="Rectangle 7"/>
          <p:cNvSpPr/>
          <p:nvPr/>
        </p:nvSpPr>
        <p:spPr>
          <a:xfrm>
            <a:off x="5762837" y="2047599"/>
            <a:ext cx="241300" cy="23814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7312661" y="2044700"/>
            <a:ext cx="279400" cy="317500"/>
            <a:chOff x="7543800" y="1879600"/>
            <a:chExt cx="381000" cy="419100"/>
          </a:xfrm>
        </p:grpSpPr>
        <p:cxnSp>
          <p:nvCxnSpPr>
            <p:cNvPr id="11" name="Straight Connector 10"/>
            <p:cNvCxnSpPr/>
            <p:nvPr/>
          </p:nvCxnSpPr>
          <p:spPr>
            <a:xfrm>
              <a:off x="7543800" y="1879600"/>
              <a:ext cx="381000" cy="4191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543800" y="1879600"/>
              <a:ext cx="381000" cy="4191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21600" y="1879600"/>
              <a:ext cx="12700" cy="4191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43800" y="2070100"/>
              <a:ext cx="381000" cy="127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9" name="Content Placeholder 2"/>
          <p:cNvSpPr>
            <a:spLocks noGrp="1"/>
          </p:cNvSpPr>
          <p:nvPr>
            <p:ph idx="1"/>
          </p:nvPr>
        </p:nvSpPr>
        <p:spPr>
          <a:xfrm>
            <a:off x="457200" y="1600200"/>
            <a:ext cx="8229600" cy="4525963"/>
          </a:xfrm>
        </p:spPr>
        <p:txBody>
          <a:bodyPr>
            <a:normAutofit/>
          </a:bodyPr>
          <a:lstStyle/>
          <a:p>
            <a:pPr>
              <a:lnSpc>
                <a:spcPct val="90000"/>
              </a:lnSpc>
            </a:pPr>
            <a:r>
              <a:rPr lang="en-US" dirty="0" smtClean="0">
                <a:latin typeface="Arial"/>
                <a:cs typeface="Arial"/>
              </a:rPr>
              <a:t>The problem</a:t>
            </a:r>
          </a:p>
          <a:p>
            <a:pPr marL="0" indent="0">
              <a:lnSpc>
                <a:spcPct val="90000"/>
              </a:lnSpc>
              <a:buNone/>
            </a:pPr>
            <a:endParaRPr lang="en-US" dirty="0" smtClean="0">
              <a:latin typeface="Arial"/>
              <a:cs typeface="Arial"/>
            </a:endParaRPr>
          </a:p>
        </p:txBody>
      </p:sp>
    </p:spTree>
    <p:extLst>
      <p:ext uri="{BB962C8B-B14F-4D97-AF65-F5344CB8AC3E}">
        <p14:creationId xmlns:p14="http://schemas.microsoft.com/office/powerpoint/2010/main" val="64965425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a:solidFill>
                  <a:schemeClr val="bg1"/>
                </a:solidFill>
                <a:latin typeface="Arial"/>
                <a:cs typeface="Arial"/>
              </a:rPr>
              <a:t>1</a:t>
            </a:r>
            <a:r>
              <a:rPr lang="en-US" b="1" dirty="0" smtClean="0">
                <a:solidFill>
                  <a:schemeClr val="bg1"/>
                </a:solidFill>
                <a:latin typeface="Arial"/>
                <a:cs typeface="Arial"/>
              </a:rPr>
              <a:t>: Independent Contrasts</a:t>
            </a:r>
            <a:endParaRPr lang="en-US" b="1" dirty="0">
              <a:solidFill>
                <a:schemeClr val="bg1"/>
              </a:solidFill>
              <a:latin typeface="Arial"/>
              <a:cs typeface="Arial"/>
            </a:endParaRPr>
          </a:p>
        </p:txBody>
      </p:sp>
      <p:sp>
        <p:nvSpPr>
          <p:cNvPr id="12" name="Content Placeholder 2"/>
          <p:cNvSpPr>
            <a:spLocks noGrp="1"/>
          </p:cNvSpPr>
          <p:nvPr>
            <p:ph idx="1"/>
          </p:nvPr>
        </p:nvSpPr>
        <p:spPr>
          <a:xfrm>
            <a:off x="457200" y="1600200"/>
            <a:ext cx="8229600" cy="4525963"/>
          </a:xfrm>
        </p:spPr>
        <p:txBody>
          <a:bodyPr>
            <a:normAutofit/>
          </a:bodyPr>
          <a:lstStyle/>
          <a:p>
            <a:pPr>
              <a:lnSpc>
                <a:spcPct val="90000"/>
              </a:lnSpc>
            </a:pPr>
            <a:r>
              <a:rPr lang="en-US" dirty="0" smtClean="0">
                <a:latin typeface="Arial"/>
                <a:cs typeface="Arial"/>
              </a:rPr>
              <a:t>The solution: Independent contrasts </a:t>
            </a:r>
          </a:p>
          <a:p>
            <a:pPr lvl="1">
              <a:lnSpc>
                <a:spcPct val="90000"/>
              </a:lnSpc>
            </a:pPr>
            <a:r>
              <a:rPr lang="en-US" dirty="0" smtClean="0">
                <a:latin typeface="Arial"/>
                <a:cs typeface="Arial"/>
              </a:rPr>
              <a:t>Brownian </a:t>
            </a:r>
            <a:r>
              <a:rPr lang="en-US" dirty="0">
                <a:latin typeface="Arial"/>
                <a:cs typeface="Arial"/>
              </a:rPr>
              <a:t>motion </a:t>
            </a:r>
            <a:r>
              <a:rPr lang="en-US" dirty="0" smtClean="0">
                <a:latin typeface="Arial"/>
                <a:cs typeface="Arial"/>
              </a:rPr>
              <a:t>model to include in </a:t>
            </a:r>
            <a:r>
              <a:rPr lang="en-US" dirty="0">
                <a:latin typeface="Arial"/>
                <a:cs typeface="Arial"/>
              </a:rPr>
              <a:t>the age since </a:t>
            </a:r>
            <a:r>
              <a:rPr lang="en-US" dirty="0" smtClean="0">
                <a:latin typeface="Arial"/>
                <a:cs typeface="Arial"/>
              </a:rPr>
              <a:t>MRCA: variance </a:t>
            </a:r>
            <a:r>
              <a:rPr lang="en-US" dirty="0">
                <a:latin typeface="Arial"/>
                <a:cs typeface="Arial"/>
              </a:rPr>
              <a:t>is proportional to </a:t>
            </a:r>
            <a:r>
              <a:rPr lang="en-US" dirty="0" smtClean="0">
                <a:latin typeface="Arial"/>
                <a:cs typeface="Arial"/>
              </a:rPr>
              <a:t>time.</a:t>
            </a:r>
            <a:endParaRPr lang="en-US" dirty="0">
              <a:latin typeface="Arial"/>
              <a:cs typeface="Arial"/>
            </a:endParaRPr>
          </a:p>
          <a:p>
            <a:pPr>
              <a:lnSpc>
                <a:spcPct val="90000"/>
              </a:lnSpc>
            </a:pPr>
            <a:endParaRPr lang="en-US" dirty="0" smtClean="0">
              <a:latin typeface="Arial"/>
              <a:cs typeface="Arial"/>
            </a:endParaRPr>
          </a:p>
          <a:p>
            <a:pPr marL="0" indent="0">
              <a:lnSpc>
                <a:spcPct val="90000"/>
              </a:lnSpc>
              <a:buNone/>
            </a:pPr>
            <a:endParaRPr lang="en-US" dirty="0" smtClean="0">
              <a:latin typeface="Arial"/>
              <a:cs typeface="Arial"/>
            </a:endParaRPr>
          </a:p>
        </p:txBody>
      </p:sp>
      <p:sp>
        <p:nvSpPr>
          <p:cNvPr id="36" name="TextBox 35"/>
          <p:cNvSpPr txBox="1"/>
          <p:nvPr/>
        </p:nvSpPr>
        <p:spPr>
          <a:xfrm>
            <a:off x="3543299" y="3632200"/>
            <a:ext cx="5270500" cy="830997"/>
          </a:xfrm>
          <a:prstGeom prst="rect">
            <a:avLst/>
          </a:prstGeom>
          <a:noFill/>
        </p:spPr>
        <p:txBody>
          <a:bodyPr wrap="square" rtlCol="0">
            <a:spAutoFit/>
          </a:bodyPr>
          <a:lstStyle/>
          <a:p>
            <a:pPr marL="285750" indent="-285750">
              <a:buFont typeface="Arial"/>
              <a:buChar char="•"/>
            </a:pPr>
            <a:r>
              <a:rPr lang="en-US" sz="2400" dirty="0" smtClean="0">
                <a:latin typeface="Arial"/>
                <a:cs typeface="Arial"/>
              </a:rPr>
              <a:t>Binary 3 species tree there are two independent contrasts</a:t>
            </a:r>
          </a:p>
        </p:txBody>
      </p:sp>
      <p:grpSp>
        <p:nvGrpSpPr>
          <p:cNvPr id="41" name="Group 40"/>
          <p:cNvGrpSpPr/>
          <p:nvPr/>
        </p:nvGrpSpPr>
        <p:grpSpPr>
          <a:xfrm>
            <a:off x="518903" y="3341132"/>
            <a:ext cx="2992251" cy="1974494"/>
            <a:chOff x="551048" y="3225800"/>
            <a:chExt cx="2992251" cy="1974494"/>
          </a:xfrm>
        </p:grpSpPr>
        <p:grpSp>
          <p:nvGrpSpPr>
            <p:cNvPr id="38" name="Group 37"/>
            <p:cNvGrpSpPr/>
            <p:nvPr/>
          </p:nvGrpSpPr>
          <p:grpSpPr>
            <a:xfrm>
              <a:off x="551048" y="3225800"/>
              <a:ext cx="2992251" cy="1974494"/>
              <a:chOff x="551048" y="3225800"/>
              <a:chExt cx="2992251" cy="1974494"/>
            </a:xfrm>
          </p:grpSpPr>
          <p:grpSp>
            <p:nvGrpSpPr>
              <p:cNvPr id="24" name="Group 23"/>
              <p:cNvGrpSpPr/>
              <p:nvPr/>
            </p:nvGrpSpPr>
            <p:grpSpPr>
              <a:xfrm>
                <a:off x="1092200" y="3892194"/>
                <a:ext cx="1612900" cy="1308100"/>
                <a:chOff x="1092200" y="2921000"/>
                <a:chExt cx="1117600" cy="1130300"/>
              </a:xfrm>
            </p:grpSpPr>
            <p:cxnSp>
              <p:nvCxnSpPr>
                <p:cNvPr id="4" name="Straight Connector 3"/>
                <p:cNvCxnSpPr/>
                <p:nvPr/>
              </p:nvCxnSpPr>
              <p:spPr>
                <a:xfrm>
                  <a:off x="10922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92200" y="3505200"/>
                  <a:ext cx="5334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256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58900" y="3505200"/>
                  <a:ext cx="0" cy="5461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358900" y="4051300"/>
                  <a:ext cx="8509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97100" y="2921000"/>
                  <a:ext cx="0" cy="11303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889000" y="3530600"/>
                <a:ext cx="351378" cy="369332"/>
              </a:xfrm>
              <a:prstGeom prst="rect">
                <a:avLst/>
              </a:prstGeom>
              <a:noFill/>
            </p:spPr>
            <p:txBody>
              <a:bodyPr wrap="none" rtlCol="0">
                <a:spAutoFit/>
              </a:bodyPr>
              <a:lstStyle/>
              <a:p>
                <a:r>
                  <a:rPr lang="en-US" dirty="0" smtClean="0">
                    <a:latin typeface="Arial"/>
                    <a:cs typeface="Arial"/>
                  </a:rPr>
                  <a:t>A</a:t>
                </a:r>
                <a:endParaRPr lang="en-US" dirty="0">
                  <a:latin typeface="Arial"/>
                  <a:cs typeface="Arial"/>
                </a:endParaRPr>
              </a:p>
            </p:txBody>
          </p:sp>
          <p:sp>
            <p:nvSpPr>
              <p:cNvPr id="26" name="TextBox 25"/>
              <p:cNvSpPr txBox="1"/>
              <p:nvPr/>
            </p:nvSpPr>
            <p:spPr>
              <a:xfrm>
                <a:off x="1676400" y="3543300"/>
                <a:ext cx="338629" cy="369332"/>
              </a:xfrm>
              <a:prstGeom prst="rect">
                <a:avLst/>
              </a:prstGeom>
              <a:noFill/>
            </p:spPr>
            <p:txBody>
              <a:bodyPr wrap="none" rtlCol="0">
                <a:spAutoFit/>
              </a:bodyPr>
              <a:lstStyle/>
              <a:p>
                <a:r>
                  <a:rPr lang="en-US" dirty="0">
                    <a:latin typeface="Arial"/>
                    <a:cs typeface="Arial"/>
                  </a:rPr>
                  <a:t>B</a:t>
                </a:r>
              </a:p>
            </p:txBody>
          </p:sp>
          <p:sp>
            <p:nvSpPr>
              <p:cNvPr id="27" name="TextBox 26"/>
              <p:cNvSpPr txBox="1"/>
              <p:nvPr/>
            </p:nvSpPr>
            <p:spPr>
              <a:xfrm>
                <a:off x="2511083" y="3543300"/>
                <a:ext cx="351366" cy="369332"/>
              </a:xfrm>
              <a:prstGeom prst="rect">
                <a:avLst/>
              </a:prstGeom>
              <a:noFill/>
            </p:spPr>
            <p:txBody>
              <a:bodyPr wrap="none" rtlCol="0">
                <a:spAutoFit/>
              </a:bodyPr>
              <a:lstStyle/>
              <a:p>
                <a:r>
                  <a:rPr lang="en-US" dirty="0" smtClean="0">
                    <a:latin typeface="Arial"/>
                    <a:cs typeface="Arial"/>
                  </a:rPr>
                  <a:t>C</a:t>
                </a:r>
                <a:endParaRPr lang="en-US" dirty="0">
                  <a:latin typeface="Arial"/>
                  <a:cs typeface="Arial"/>
                </a:endParaRPr>
              </a:p>
            </p:txBody>
          </p:sp>
          <p:sp>
            <p:nvSpPr>
              <p:cNvPr id="28" name="TextBox 27"/>
              <p:cNvSpPr txBox="1"/>
              <p:nvPr/>
            </p:nvSpPr>
            <p:spPr>
              <a:xfrm>
                <a:off x="762000" y="4076700"/>
                <a:ext cx="351378" cy="369332"/>
              </a:xfrm>
              <a:prstGeom prst="rect">
                <a:avLst/>
              </a:prstGeom>
              <a:noFill/>
            </p:spPr>
            <p:txBody>
              <a:bodyPr wrap="square" rtlCol="0">
                <a:spAutoFit/>
              </a:bodyPr>
              <a:lstStyle/>
              <a:p>
                <a:r>
                  <a:rPr lang="en-US" dirty="0">
                    <a:latin typeface="Arial"/>
                    <a:cs typeface="Arial"/>
                  </a:rPr>
                  <a:t>2</a:t>
                </a:r>
              </a:p>
            </p:txBody>
          </p:sp>
          <p:sp>
            <p:nvSpPr>
              <p:cNvPr id="29" name="TextBox 28"/>
              <p:cNvSpPr txBox="1"/>
              <p:nvPr/>
            </p:nvSpPr>
            <p:spPr>
              <a:xfrm>
                <a:off x="1117600" y="4724400"/>
                <a:ext cx="351378" cy="369332"/>
              </a:xfrm>
              <a:prstGeom prst="rect">
                <a:avLst/>
              </a:prstGeom>
              <a:noFill/>
            </p:spPr>
            <p:txBody>
              <a:bodyPr wrap="square" rtlCol="0">
                <a:spAutoFit/>
              </a:bodyPr>
              <a:lstStyle/>
              <a:p>
                <a:r>
                  <a:rPr lang="en-US" dirty="0">
                    <a:latin typeface="Arial"/>
                    <a:cs typeface="Arial"/>
                  </a:rPr>
                  <a:t>2</a:t>
                </a:r>
              </a:p>
            </p:txBody>
          </p:sp>
          <p:sp>
            <p:nvSpPr>
              <p:cNvPr id="30" name="TextBox 29"/>
              <p:cNvSpPr txBox="1"/>
              <p:nvPr/>
            </p:nvSpPr>
            <p:spPr>
              <a:xfrm>
                <a:off x="2311400" y="4419600"/>
                <a:ext cx="351378" cy="369332"/>
              </a:xfrm>
              <a:prstGeom prst="rect">
                <a:avLst/>
              </a:prstGeom>
              <a:noFill/>
            </p:spPr>
            <p:txBody>
              <a:bodyPr wrap="square" rtlCol="0">
                <a:spAutoFit/>
              </a:bodyPr>
              <a:lstStyle/>
              <a:p>
                <a:r>
                  <a:rPr lang="en-US" dirty="0" smtClean="0">
                    <a:latin typeface="Arial"/>
                    <a:cs typeface="Arial"/>
                  </a:rPr>
                  <a:t>4</a:t>
                </a:r>
                <a:endParaRPr lang="en-US" dirty="0">
                  <a:latin typeface="Arial"/>
                  <a:cs typeface="Arial"/>
                </a:endParaRPr>
              </a:p>
            </p:txBody>
          </p:sp>
          <p:sp>
            <p:nvSpPr>
              <p:cNvPr id="31" name="TextBox 30"/>
              <p:cNvSpPr txBox="1"/>
              <p:nvPr/>
            </p:nvSpPr>
            <p:spPr>
              <a:xfrm>
                <a:off x="551048" y="3225800"/>
                <a:ext cx="2992251" cy="369332"/>
              </a:xfrm>
              <a:prstGeom prst="rect">
                <a:avLst/>
              </a:prstGeom>
              <a:noFill/>
            </p:spPr>
            <p:txBody>
              <a:bodyPr wrap="square" rtlCol="0">
                <a:spAutoFit/>
              </a:bodyPr>
              <a:lstStyle/>
              <a:p>
                <a:r>
                  <a:rPr lang="en-US" dirty="0" smtClean="0"/>
                  <a:t>Y =  7	    9		  3</a:t>
                </a:r>
                <a:endParaRPr lang="en-US" dirty="0"/>
              </a:p>
            </p:txBody>
          </p:sp>
          <p:cxnSp>
            <p:nvCxnSpPr>
              <p:cNvPr id="33" name="Straight Arrow Connector 32"/>
              <p:cNvCxnSpPr/>
              <p:nvPr/>
            </p:nvCxnSpPr>
            <p:spPr>
              <a:xfrm>
                <a:off x="1158170" y="4241800"/>
                <a:ext cx="621615"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591755" y="4991100"/>
                <a:ext cx="919328"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39" name="Oval 38"/>
            <p:cNvSpPr/>
            <p:nvPr/>
          </p:nvSpPr>
          <p:spPr>
            <a:xfrm>
              <a:off x="1354678" y="4446032"/>
              <a:ext cx="296322" cy="278368"/>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354678" y="4383625"/>
              <a:ext cx="300082" cy="369332"/>
            </a:xfrm>
            <a:prstGeom prst="rect">
              <a:avLst/>
            </a:prstGeom>
          </p:spPr>
          <p:txBody>
            <a:bodyPr wrap="none">
              <a:spAutoFit/>
            </a:bodyPr>
            <a:lstStyle/>
            <a:p>
              <a:r>
                <a:rPr lang="en-US" dirty="0" smtClean="0">
                  <a:latin typeface="Arial"/>
                  <a:cs typeface="Arial"/>
                </a:rPr>
                <a:t>k</a:t>
              </a:r>
              <a:endParaRPr lang="en-US" dirty="0">
                <a:latin typeface="Arial"/>
                <a:cs typeface="Arial"/>
              </a:endParaRPr>
            </a:p>
          </p:txBody>
        </p:sp>
      </p:grpSp>
    </p:spTree>
    <p:extLst>
      <p:ext uri="{BB962C8B-B14F-4D97-AF65-F5344CB8AC3E}">
        <p14:creationId xmlns:p14="http://schemas.microsoft.com/office/powerpoint/2010/main" val="110676904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a:solidFill>
                  <a:schemeClr val="bg1"/>
                </a:solidFill>
                <a:latin typeface="Arial"/>
                <a:cs typeface="Arial"/>
              </a:rPr>
              <a:t>1</a:t>
            </a:r>
            <a:r>
              <a:rPr lang="en-US" b="1" dirty="0" smtClean="0">
                <a:solidFill>
                  <a:schemeClr val="bg1"/>
                </a:solidFill>
                <a:latin typeface="Arial"/>
                <a:cs typeface="Arial"/>
              </a:rPr>
              <a:t>: Independent Contrasts</a:t>
            </a:r>
            <a:endParaRPr lang="en-US" b="1" dirty="0">
              <a:solidFill>
                <a:schemeClr val="bg1"/>
              </a:solidFill>
              <a:latin typeface="Arial"/>
              <a:cs typeface="Arial"/>
            </a:endParaRPr>
          </a:p>
        </p:txBody>
      </p:sp>
      <p:sp>
        <p:nvSpPr>
          <p:cNvPr id="12" name="Content Placeholder 2"/>
          <p:cNvSpPr>
            <a:spLocks noGrp="1"/>
          </p:cNvSpPr>
          <p:nvPr>
            <p:ph idx="1"/>
          </p:nvPr>
        </p:nvSpPr>
        <p:spPr>
          <a:xfrm>
            <a:off x="457200" y="1600200"/>
            <a:ext cx="8229600" cy="4525963"/>
          </a:xfrm>
        </p:spPr>
        <p:txBody>
          <a:bodyPr>
            <a:normAutofit/>
          </a:bodyPr>
          <a:lstStyle/>
          <a:p>
            <a:pPr>
              <a:lnSpc>
                <a:spcPct val="90000"/>
              </a:lnSpc>
            </a:pPr>
            <a:r>
              <a:rPr lang="en-US" dirty="0" smtClean="0">
                <a:latin typeface="Arial"/>
                <a:cs typeface="Arial"/>
              </a:rPr>
              <a:t>The solution: Independent contrasts</a:t>
            </a:r>
          </a:p>
        </p:txBody>
      </p:sp>
      <p:grpSp>
        <p:nvGrpSpPr>
          <p:cNvPr id="41" name="Group 40"/>
          <p:cNvGrpSpPr/>
          <p:nvPr/>
        </p:nvGrpSpPr>
        <p:grpSpPr>
          <a:xfrm>
            <a:off x="630055" y="4550408"/>
            <a:ext cx="2992251" cy="1974494"/>
            <a:chOff x="551048" y="3225800"/>
            <a:chExt cx="2992251" cy="1974494"/>
          </a:xfrm>
        </p:grpSpPr>
        <p:grpSp>
          <p:nvGrpSpPr>
            <p:cNvPr id="38" name="Group 37"/>
            <p:cNvGrpSpPr/>
            <p:nvPr/>
          </p:nvGrpSpPr>
          <p:grpSpPr>
            <a:xfrm>
              <a:off x="551048" y="3225800"/>
              <a:ext cx="2992251" cy="1974494"/>
              <a:chOff x="551048" y="3225800"/>
              <a:chExt cx="2992251" cy="1974494"/>
            </a:xfrm>
          </p:grpSpPr>
          <p:grpSp>
            <p:nvGrpSpPr>
              <p:cNvPr id="24" name="Group 23"/>
              <p:cNvGrpSpPr/>
              <p:nvPr/>
            </p:nvGrpSpPr>
            <p:grpSpPr>
              <a:xfrm>
                <a:off x="1092200" y="3892194"/>
                <a:ext cx="1612900" cy="1308100"/>
                <a:chOff x="1092200" y="2921000"/>
                <a:chExt cx="1117600" cy="1130300"/>
              </a:xfrm>
            </p:grpSpPr>
            <p:cxnSp>
              <p:nvCxnSpPr>
                <p:cNvPr id="4" name="Straight Connector 3"/>
                <p:cNvCxnSpPr/>
                <p:nvPr/>
              </p:nvCxnSpPr>
              <p:spPr>
                <a:xfrm>
                  <a:off x="10922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92200" y="3505200"/>
                  <a:ext cx="5334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256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58900" y="3505200"/>
                  <a:ext cx="0" cy="5461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358900" y="4051300"/>
                  <a:ext cx="8509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97100" y="2921000"/>
                  <a:ext cx="0" cy="11303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889000" y="3530600"/>
                <a:ext cx="351378" cy="369332"/>
              </a:xfrm>
              <a:prstGeom prst="rect">
                <a:avLst/>
              </a:prstGeom>
              <a:noFill/>
            </p:spPr>
            <p:txBody>
              <a:bodyPr wrap="none" rtlCol="0">
                <a:spAutoFit/>
              </a:bodyPr>
              <a:lstStyle/>
              <a:p>
                <a:r>
                  <a:rPr lang="en-US" b="1" dirty="0" smtClean="0">
                    <a:solidFill>
                      <a:srgbClr val="FF0000"/>
                    </a:solidFill>
                    <a:latin typeface="Arial"/>
                    <a:cs typeface="Arial"/>
                  </a:rPr>
                  <a:t>A</a:t>
                </a:r>
                <a:endParaRPr lang="en-US" b="1" dirty="0">
                  <a:solidFill>
                    <a:srgbClr val="FF0000"/>
                  </a:solidFill>
                  <a:latin typeface="Arial"/>
                  <a:cs typeface="Arial"/>
                </a:endParaRPr>
              </a:p>
            </p:txBody>
          </p:sp>
          <p:sp>
            <p:nvSpPr>
              <p:cNvPr id="26" name="TextBox 25"/>
              <p:cNvSpPr txBox="1"/>
              <p:nvPr/>
            </p:nvSpPr>
            <p:spPr>
              <a:xfrm>
                <a:off x="1676400" y="3543300"/>
                <a:ext cx="351366" cy="369332"/>
              </a:xfrm>
              <a:prstGeom prst="rect">
                <a:avLst/>
              </a:prstGeom>
              <a:noFill/>
            </p:spPr>
            <p:txBody>
              <a:bodyPr wrap="none" rtlCol="0">
                <a:spAutoFit/>
              </a:bodyPr>
              <a:lstStyle/>
              <a:p>
                <a:r>
                  <a:rPr lang="en-US" b="1" dirty="0">
                    <a:solidFill>
                      <a:srgbClr val="FF0000"/>
                    </a:solidFill>
                    <a:latin typeface="Arial"/>
                    <a:cs typeface="Arial"/>
                  </a:rPr>
                  <a:t>B</a:t>
                </a:r>
              </a:p>
            </p:txBody>
          </p:sp>
          <p:sp>
            <p:nvSpPr>
              <p:cNvPr id="27" name="TextBox 26"/>
              <p:cNvSpPr txBox="1"/>
              <p:nvPr/>
            </p:nvSpPr>
            <p:spPr>
              <a:xfrm>
                <a:off x="2511083" y="3543300"/>
                <a:ext cx="351366" cy="369332"/>
              </a:xfrm>
              <a:prstGeom prst="rect">
                <a:avLst/>
              </a:prstGeom>
              <a:noFill/>
            </p:spPr>
            <p:txBody>
              <a:bodyPr wrap="none" rtlCol="0">
                <a:spAutoFit/>
              </a:bodyPr>
              <a:lstStyle/>
              <a:p>
                <a:r>
                  <a:rPr lang="en-US" dirty="0" smtClean="0">
                    <a:latin typeface="Arial"/>
                    <a:cs typeface="Arial"/>
                  </a:rPr>
                  <a:t>C</a:t>
                </a:r>
                <a:endParaRPr lang="en-US" dirty="0">
                  <a:latin typeface="Arial"/>
                  <a:cs typeface="Arial"/>
                </a:endParaRPr>
              </a:p>
            </p:txBody>
          </p:sp>
          <p:sp>
            <p:nvSpPr>
              <p:cNvPr id="28" name="TextBox 27"/>
              <p:cNvSpPr txBox="1"/>
              <p:nvPr/>
            </p:nvSpPr>
            <p:spPr>
              <a:xfrm>
                <a:off x="762000" y="4076700"/>
                <a:ext cx="351378" cy="369332"/>
              </a:xfrm>
              <a:prstGeom prst="rect">
                <a:avLst/>
              </a:prstGeom>
              <a:noFill/>
            </p:spPr>
            <p:txBody>
              <a:bodyPr wrap="square" rtlCol="0">
                <a:spAutoFit/>
              </a:bodyPr>
              <a:lstStyle/>
              <a:p>
                <a:r>
                  <a:rPr lang="en-US" dirty="0">
                    <a:latin typeface="Arial"/>
                    <a:cs typeface="Arial"/>
                  </a:rPr>
                  <a:t>2</a:t>
                </a:r>
              </a:p>
            </p:txBody>
          </p:sp>
          <p:sp>
            <p:nvSpPr>
              <p:cNvPr id="29" name="TextBox 28"/>
              <p:cNvSpPr txBox="1"/>
              <p:nvPr/>
            </p:nvSpPr>
            <p:spPr>
              <a:xfrm>
                <a:off x="1117600" y="4724400"/>
                <a:ext cx="351378" cy="369332"/>
              </a:xfrm>
              <a:prstGeom prst="rect">
                <a:avLst/>
              </a:prstGeom>
              <a:noFill/>
            </p:spPr>
            <p:txBody>
              <a:bodyPr wrap="square" rtlCol="0">
                <a:spAutoFit/>
              </a:bodyPr>
              <a:lstStyle/>
              <a:p>
                <a:r>
                  <a:rPr lang="en-US" dirty="0">
                    <a:latin typeface="Arial"/>
                    <a:cs typeface="Arial"/>
                  </a:rPr>
                  <a:t>2</a:t>
                </a:r>
              </a:p>
            </p:txBody>
          </p:sp>
          <p:sp>
            <p:nvSpPr>
              <p:cNvPr id="30" name="TextBox 29"/>
              <p:cNvSpPr txBox="1"/>
              <p:nvPr/>
            </p:nvSpPr>
            <p:spPr>
              <a:xfrm>
                <a:off x="2311400" y="4419600"/>
                <a:ext cx="351378" cy="369332"/>
              </a:xfrm>
              <a:prstGeom prst="rect">
                <a:avLst/>
              </a:prstGeom>
              <a:noFill/>
            </p:spPr>
            <p:txBody>
              <a:bodyPr wrap="square" rtlCol="0">
                <a:spAutoFit/>
              </a:bodyPr>
              <a:lstStyle/>
              <a:p>
                <a:r>
                  <a:rPr lang="en-US" dirty="0" smtClean="0">
                    <a:latin typeface="Arial"/>
                    <a:cs typeface="Arial"/>
                  </a:rPr>
                  <a:t>4</a:t>
                </a:r>
                <a:endParaRPr lang="en-US" dirty="0">
                  <a:latin typeface="Arial"/>
                  <a:cs typeface="Arial"/>
                </a:endParaRPr>
              </a:p>
            </p:txBody>
          </p:sp>
          <p:sp>
            <p:nvSpPr>
              <p:cNvPr id="31" name="TextBox 30"/>
              <p:cNvSpPr txBox="1"/>
              <p:nvPr/>
            </p:nvSpPr>
            <p:spPr>
              <a:xfrm>
                <a:off x="551048" y="3225800"/>
                <a:ext cx="2992251" cy="369332"/>
              </a:xfrm>
              <a:prstGeom prst="rect">
                <a:avLst/>
              </a:prstGeom>
              <a:noFill/>
            </p:spPr>
            <p:txBody>
              <a:bodyPr wrap="square" rtlCol="0">
                <a:spAutoFit/>
              </a:bodyPr>
              <a:lstStyle/>
              <a:p>
                <a:r>
                  <a:rPr lang="en-US" dirty="0" smtClean="0"/>
                  <a:t>Y =  9	   7		  3</a:t>
                </a:r>
                <a:endParaRPr lang="en-US" dirty="0"/>
              </a:p>
            </p:txBody>
          </p:sp>
          <p:cxnSp>
            <p:nvCxnSpPr>
              <p:cNvPr id="33" name="Straight Arrow Connector 32"/>
              <p:cNvCxnSpPr/>
              <p:nvPr/>
            </p:nvCxnSpPr>
            <p:spPr>
              <a:xfrm>
                <a:off x="1158170" y="4241800"/>
                <a:ext cx="621615"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39" name="Oval 38"/>
            <p:cNvSpPr/>
            <p:nvPr/>
          </p:nvSpPr>
          <p:spPr>
            <a:xfrm>
              <a:off x="1354678" y="4446032"/>
              <a:ext cx="296322" cy="278368"/>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354678" y="4383625"/>
              <a:ext cx="300082" cy="369332"/>
            </a:xfrm>
            <a:prstGeom prst="rect">
              <a:avLst/>
            </a:prstGeom>
          </p:spPr>
          <p:txBody>
            <a:bodyPr wrap="none">
              <a:spAutoFit/>
            </a:bodyPr>
            <a:lstStyle/>
            <a:p>
              <a:r>
                <a:rPr lang="en-US" dirty="0" smtClean="0">
                  <a:latin typeface="Arial"/>
                  <a:cs typeface="Arial"/>
                </a:rPr>
                <a:t>k</a:t>
              </a:r>
              <a:endParaRPr lang="en-US" dirty="0">
                <a:latin typeface="Arial"/>
                <a:cs typeface="Arial"/>
              </a:endParaRPr>
            </a:p>
          </p:txBody>
        </p:sp>
      </p:grpSp>
      <p:graphicFrame>
        <p:nvGraphicFramePr>
          <p:cNvPr id="3" name="Table 2"/>
          <p:cNvGraphicFramePr>
            <a:graphicFrameLocks noGrp="1"/>
          </p:cNvGraphicFramePr>
          <p:nvPr>
            <p:extLst>
              <p:ext uri="{D42A27DB-BD31-4B8C-83A1-F6EECF244321}">
                <p14:modId xmlns:p14="http://schemas.microsoft.com/office/powerpoint/2010/main" val="1495138627"/>
              </p:ext>
            </p:extLst>
          </p:nvPr>
        </p:nvGraphicFramePr>
        <p:xfrm>
          <a:off x="457200" y="2336562"/>
          <a:ext cx="8229599" cy="1468120"/>
        </p:xfrm>
        <a:graphic>
          <a:graphicData uri="http://schemas.openxmlformats.org/drawingml/2006/table">
            <a:tbl>
              <a:tblPr firstRow="1" bandRow="1">
                <a:tableStyleId>{073A0DAA-6AF3-43AB-8588-CEC1D06C72B9}</a:tableStyleId>
              </a:tblPr>
              <a:tblGrid>
                <a:gridCol w="901700"/>
                <a:gridCol w="1143000"/>
                <a:gridCol w="1104900"/>
                <a:gridCol w="1016000"/>
                <a:gridCol w="1028700"/>
                <a:gridCol w="1295400"/>
                <a:gridCol w="1739899"/>
              </a:tblGrid>
              <a:tr h="370840">
                <a:tc>
                  <a:txBody>
                    <a:bodyPr/>
                    <a:lstStyle/>
                    <a:p>
                      <a:endParaRPr lang="en-US" dirty="0">
                        <a:latin typeface="Arial"/>
                        <a:cs typeface="Arial"/>
                      </a:endParaRPr>
                    </a:p>
                  </a:txBody>
                  <a:tcPr/>
                </a:tc>
                <a:tc>
                  <a:txBody>
                    <a:bodyPr/>
                    <a:lstStyle/>
                    <a:p>
                      <a:r>
                        <a:rPr lang="en-US" dirty="0" smtClean="0"/>
                        <a:t>Contrast</a:t>
                      </a:r>
                      <a:endParaRPr lang="en-US" dirty="0">
                        <a:latin typeface="Arial"/>
                        <a:cs typeface="Arial"/>
                      </a:endParaRPr>
                    </a:p>
                  </a:txBody>
                  <a:tcPr/>
                </a:tc>
                <a:tc>
                  <a:txBody>
                    <a:bodyPr/>
                    <a:lstStyle/>
                    <a:p>
                      <a:r>
                        <a:rPr lang="en-US" dirty="0" smtClean="0"/>
                        <a:t>Raw PIC</a:t>
                      </a:r>
                      <a:endParaRPr lang="en-US" dirty="0">
                        <a:latin typeface="Arial"/>
                        <a:cs typeface="Arial"/>
                      </a:endParaRPr>
                    </a:p>
                  </a:txBody>
                  <a:tcPr/>
                </a:tc>
                <a:tc>
                  <a:txBody>
                    <a:bodyPr/>
                    <a:lstStyle/>
                    <a:p>
                      <a:r>
                        <a:rPr lang="en-US" dirty="0" smtClean="0"/>
                        <a:t>Branch</a:t>
                      </a:r>
                      <a:r>
                        <a:rPr lang="en-US" baseline="0" dirty="0" smtClean="0"/>
                        <a:t> length L</a:t>
                      </a:r>
                      <a:endParaRPr lang="en-US"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Branch</a:t>
                      </a:r>
                      <a:r>
                        <a:rPr lang="en-US" baseline="0" dirty="0" smtClean="0"/>
                        <a:t> length R</a:t>
                      </a:r>
                      <a:endParaRPr lang="en-US" dirty="0" smtClean="0">
                        <a:latin typeface="Arial"/>
                        <a:cs typeface="Arial"/>
                      </a:endParaRPr>
                    </a:p>
                  </a:txBody>
                  <a:tcPr/>
                </a:tc>
                <a:tc>
                  <a:txBody>
                    <a:bodyPr/>
                    <a:lstStyle/>
                    <a:p>
                      <a:r>
                        <a:rPr lang="en-US" dirty="0" smtClean="0"/>
                        <a:t>SD</a:t>
                      </a:r>
                      <a:r>
                        <a:rPr lang="en-US" baseline="0" dirty="0" smtClean="0"/>
                        <a:t> </a:t>
                      </a:r>
                    </a:p>
                    <a:p>
                      <a:r>
                        <a:rPr lang="en-US" sz="1600" baseline="0" dirty="0" smtClean="0"/>
                        <a:t>(√ L+R branch length)</a:t>
                      </a:r>
                      <a:endParaRPr lang="en-US" sz="1600" dirty="0">
                        <a:latin typeface="Arial"/>
                        <a:cs typeface="Arial"/>
                      </a:endParaRPr>
                    </a:p>
                  </a:txBody>
                  <a:tcPr/>
                </a:tc>
                <a:tc>
                  <a:txBody>
                    <a:bodyPr/>
                    <a:lstStyle/>
                    <a:p>
                      <a:r>
                        <a:rPr lang="en-US" dirty="0" smtClean="0"/>
                        <a:t>Standardized contrast</a:t>
                      </a:r>
                      <a:endParaRPr lang="en-US" dirty="0">
                        <a:latin typeface="Arial"/>
                        <a:cs typeface="Arial"/>
                      </a:endParaRPr>
                    </a:p>
                  </a:txBody>
                  <a:tcPr/>
                </a:tc>
              </a:tr>
              <a:tr h="370840">
                <a:tc>
                  <a:txBody>
                    <a:bodyPr/>
                    <a:lstStyle/>
                    <a:p>
                      <a:pPr algn="ctr"/>
                      <a:r>
                        <a:rPr lang="en-US" dirty="0" smtClean="0"/>
                        <a:t>A - B</a:t>
                      </a:r>
                      <a:endParaRPr lang="en-US" dirty="0">
                        <a:latin typeface="Arial"/>
                        <a:cs typeface="Arial"/>
                      </a:endParaRPr>
                    </a:p>
                  </a:txBody>
                  <a:tcPr/>
                </a:tc>
                <a:tc>
                  <a:txBody>
                    <a:bodyPr/>
                    <a:lstStyle/>
                    <a:p>
                      <a:pPr algn="ctr"/>
                      <a:r>
                        <a:rPr lang="en-US" dirty="0" smtClean="0"/>
                        <a:t>9 - 7</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1</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0.5</a:t>
                      </a:r>
                      <a:endParaRPr lang="en-US" dirty="0">
                        <a:latin typeface="Arial"/>
                        <a:cs typeface="Arial"/>
                      </a:endParaRPr>
                    </a:p>
                  </a:txBody>
                  <a:tcPr/>
                </a:tc>
              </a:tr>
            </a:tbl>
          </a:graphicData>
        </a:graphic>
      </p:graphicFrame>
    </p:spTree>
    <p:extLst>
      <p:ext uri="{BB962C8B-B14F-4D97-AF65-F5344CB8AC3E}">
        <p14:creationId xmlns:p14="http://schemas.microsoft.com/office/powerpoint/2010/main" val="299608365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a:solidFill>
                  <a:schemeClr val="bg1"/>
                </a:solidFill>
                <a:latin typeface="Arial"/>
                <a:cs typeface="Arial"/>
              </a:rPr>
              <a:t>1</a:t>
            </a:r>
            <a:r>
              <a:rPr lang="en-US" b="1" dirty="0" smtClean="0">
                <a:solidFill>
                  <a:schemeClr val="bg1"/>
                </a:solidFill>
                <a:latin typeface="Arial"/>
                <a:cs typeface="Arial"/>
              </a:rPr>
              <a:t>: Independent Contrasts</a:t>
            </a:r>
            <a:endParaRPr lang="en-US" b="1" dirty="0">
              <a:solidFill>
                <a:schemeClr val="bg1"/>
              </a:solidFill>
              <a:latin typeface="Arial"/>
              <a:cs typeface="Arial"/>
            </a:endParaRPr>
          </a:p>
        </p:txBody>
      </p:sp>
      <p:sp>
        <p:nvSpPr>
          <p:cNvPr id="12" name="Content Placeholder 2"/>
          <p:cNvSpPr>
            <a:spLocks noGrp="1"/>
          </p:cNvSpPr>
          <p:nvPr>
            <p:ph idx="1"/>
          </p:nvPr>
        </p:nvSpPr>
        <p:spPr>
          <a:xfrm>
            <a:off x="457200" y="1600200"/>
            <a:ext cx="8229600" cy="4525963"/>
          </a:xfrm>
        </p:spPr>
        <p:txBody>
          <a:bodyPr>
            <a:normAutofit/>
          </a:bodyPr>
          <a:lstStyle/>
          <a:p>
            <a:pPr>
              <a:lnSpc>
                <a:spcPct val="90000"/>
              </a:lnSpc>
            </a:pPr>
            <a:r>
              <a:rPr lang="en-US" dirty="0" smtClean="0">
                <a:latin typeface="Arial"/>
                <a:cs typeface="Arial"/>
              </a:rPr>
              <a:t>The solution: Independent contrasts</a:t>
            </a:r>
          </a:p>
        </p:txBody>
      </p:sp>
      <p:grpSp>
        <p:nvGrpSpPr>
          <p:cNvPr id="41" name="Group 40"/>
          <p:cNvGrpSpPr/>
          <p:nvPr/>
        </p:nvGrpSpPr>
        <p:grpSpPr>
          <a:xfrm>
            <a:off x="630055" y="4550408"/>
            <a:ext cx="2992251" cy="1974494"/>
            <a:chOff x="551048" y="3225800"/>
            <a:chExt cx="2992251" cy="1974494"/>
          </a:xfrm>
        </p:grpSpPr>
        <p:grpSp>
          <p:nvGrpSpPr>
            <p:cNvPr id="38" name="Group 37"/>
            <p:cNvGrpSpPr/>
            <p:nvPr/>
          </p:nvGrpSpPr>
          <p:grpSpPr>
            <a:xfrm>
              <a:off x="551048" y="3225800"/>
              <a:ext cx="2992251" cy="1974494"/>
              <a:chOff x="551048" y="3225800"/>
              <a:chExt cx="2992251" cy="1974494"/>
            </a:xfrm>
          </p:grpSpPr>
          <p:grpSp>
            <p:nvGrpSpPr>
              <p:cNvPr id="24" name="Group 23"/>
              <p:cNvGrpSpPr/>
              <p:nvPr/>
            </p:nvGrpSpPr>
            <p:grpSpPr>
              <a:xfrm>
                <a:off x="1092200" y="3892194"/>
                <a:ext cx="1612900" cy="1308100"/>
                <a:chOff x="1092200" y="2921000"/>
                <a:chExt cx="1117600" cy="1130300"/>
              </a:xfrm>
            </p:grpSpPr>
            <p:cxnSp>
              <p:nvCxnSpPr>
                <p:cNvPr id="4" name="Straight Connector 3"/>
                <p:cNvCxnSpPr/>
                <p:nvPr/>
              </p:nvCxnSpPr>
              <p:spPr>
                <a:xfrm>
                  <a:off x="10922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92200" y="3505200"/>
                  <a:ext cx="5334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256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58900" y="3505200"/>
                  <a:ext cx="0" cy="5461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358900" y="4051300"/>
                  <a:ext cx="8509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97100" y="2921000"/>
                  <a:ext cx="0" cy="11303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889000" y="3530600"/>
                <a:ext cx="351378" cy="369332"/>
              </a:xfrm>
              <a:prstGeom prst="rect">
                <a:avLst/>
              </a:prstGeom>
              <a:noFill/>
            </p:spPr>
            <p:txBody>
              <a:bodyPr wrap="none" rtlCol="0">
                <a:spAutoFit/>
              </a:bodyPr>
              <a:lstStyle/>
              <a:p>
                <a:r>
                  <a:rPr lang="en-US" dirty="0" smtClean="0">
                    <a:latin typeface="Arial"/>
                    <a:cs typeface="Arial"/>
                  </a:rPr>
                  <a:t>A</a:t>
                </a:r>
                <a:endParaRPr lang="en-US" dirty="0">
                  <a:latin typeface="Arial"/>
                  <a:cs typeface="Arial"/>
                </a:endParaRPr>
              </a:p>
            </p:txBody>
          </p:sp>
          <p:sp>
            <p:nvSpPr>
              <p:cNvPr id="26" name="TextBox 25"/>
              <p:cNvSpPr txBox="1"/>
              <p:nvPr/>
            </p:nvSpPr>
            <p:spPr>
              <a:xfrm>
                <a:off x="1676400" y="3543300"/>
                <a:ext cx="351366" cy="369332"/>
              </a:xfrm>
              <a:prstGeom prst="rect">
                <a:avLst/>
              </a:prstGeom>
              <a:noFill/>
            </p:spPr>
            <p:txBody>
              <a:bodyPr wrap="none" rtlCol="0">
                <a:spAutoFit/>
              </a:bodyPr>
              <a:lstStyle/>
              <a:p>
                <a:r>
                  <a:rPr lang="en-US" dirty="0">
                    <a:solidFill>
                      <a:srgbClr val="000000"/>
                    </a:solidFill>
                    <a:latin typeface="Arial"/>
                    <a:cs typeface="Arial"/>
                  </a:rPr>
                  <a:t>B</a:t>
                </a:r>
              </a:p>
            </p:txBody>
          </p:sp>
          <p:sp>
            <p:nvSpPr>
              <p:cNvPr id="27" name="TextBox 26"/>
              <p:cNvSpPr txBox="1"/>
              <p:nvPr/>
            </p:nvSpPr>
            <p:spPr>
              <a:xfrm>
                <a:off x="2511083" y="3543300"/>
                <a:ext cx="351366" cy="369332"/>
              </a:xfrm>
              <a:prstGeom prst="rect">
                <a:avLst/>
              </a:prstGeom>
              <a:noFill/>
            </p:spPr>
            <p:txBody>
              <a:bodyPr wrap="none" rtlCol="0">
                <a:spAutoFit/>
              </a:bodyPr>
              <a:lstStyle/>
              <a:p>
                <a:r>
                  <a:rPr lang="en-US" dirty="0" smtClean="0">
                    <a:latin typeface="Arial"/>
                    <a:cs typeface="Arial"/>
                  </a:rPr>
                  <a:t>C</a:t>
                </a:r>
                <a:endParaRPr lang="en-US" dirty="0">
                  <a:latin typeface="Arial"/>
                  <a:cs typeface="Arial"/>
                </a:endParaRPr>
              </a:p>
            </p:txBody>
          </p:sp>
          <p:sp>
            <p:nvSpPr>
              <p:cNvPr id="28" name="TextBox 27"/>
              <p:cNvSpPr txBox="1"/>
              <p:nvPr/>
            </p:nvSpPr>
            <p:spPr>
              <a:xfrm>
                <a:off x="762000" y="4076700"/>
                <a:ext cx="351378" cy="369332"/>
              </a:xfrm>
              <a:prstGeom prst="rect">
                <a:avLst/>
              </a:prstGeom>
              <a:noFill/>
            </p:spPr>
            <p:txBody>
              <a:bodyPr wrap="square" rtlCol="0">
                <a:spAutoFit/>
              </a:bodyPr>
              <a:lstStyle/>
              <a:p>
                <a:r>
                  <a:rPr lang="en-US" dirty="0">
                    <a:latin typeface="Arial"/>
                    <a:cs typeface="Arial"/>
                  </a:rPr>
                  <a:t>2</a:t>
                </a:r>
              </a:p>
            </p:txBody>
          </p:sp>
          <p:sp>
            <p:nvSpPr>
              <p:cNvPr id="29" name="TextBox 28"/>
              <p:cNvSpPr txBox="1"/>
              <p:nvPr/>
            </p:nvSpPr>
            <p:spPr>
              <a:xfrm>
                <a:off x="1117600" y="4724400"/>
                <a:ext cx="351378" cy="369332"/>
              </a:xfrm>
              <a:prstGeom prst="rect">
                <a:avLst/>
              </a:prstGeom>
              <a:noFill/>
            </p:spPr>
            <p:txBody>
              <a:bodyPr wrap="square" rtlCol="0">
                <a:spAutoFit/>
              </a:bodyPr>
              <a:lstStyle/>
              <a:p>
                <a:r>
                  <a:rPr lang="en-US" dirty="0">
                    <a:latin typeface="Arial"/>
                    <a:cs typeface="Arial"/>
                  </a:rPr>
                  <a:t>2</a:t>
                </a:r>
              </a:p>
            </p:txBody>
          </p:sp>
          <p:sp>
            <p:nvSpPr>
              <p:cNvPr id="30" name="TextBox 29"/>
              <p:cNvSpPr txBox="1"/>
              <p:nvPr/>
            </p:nvSpPr>
            <p:spPr>
              <a:xfrm>
                <a:off x="2311400" y="4419600"/>
                <a:ext cx="351378" cy="369332"/>
              </a:xfrm>
              <a:prstGeom prst="rect">
                <a:avLst/>
              </a:prstGeom>
              <a:noFill/>
            </p:spPr>
            <p:txBody>
              <a:bodyPr wrap="square" rtlCol="0">
                <a:spAutoFit/>
              </a:bodyPr>
              <a:lstStyle/>
              <a:p>
                <a:r>
                  <a:rPr lang="en-US" dirty="0" smtClean="0">
                    <a:latin typeface="Arial"/>
                    <a:cs typeface="Arial"/>
                  </a:rPr>
                  <a:t>4</a:t>
                </a:r>
                <a:endParaRPr lang="en-US" dirty="0">
                  <a:latin typeface="Arial"/>
                  <a:cs typeface="Arial"/>
                </a:endParaRPr>
              </a:p>
            </p:txBody>
          </p:sp>
          <p:sp>
            <p:nvSpPr>
              <p:cNvPr id="31" name="TextBox 30"/>
              <p:cNvSpPr txBox="1"/>
              <p:nvPr/>
            </p:nvSpPr>
            <p:spPr>
              <a:xfrm>
                <a:off x="551048" y="3225800"/>
                <a:ext cx="2992251" cy="369332"/>
              </a:xfrm>
              <a:prstGeom prst="rect">
                <a:avLst/>
              </a:prstGeom>
              <a:noFill/>
            </p:spPr>
            <p:txBody>
              <a:bodyPr wrap="square" rtlCol="0">
                <a:spAutoFit/>
              </a:bodyPr>
              <a:lstStyle/>
              <a:p>
                <a:r>
                  <a:rPr lang="en-US" dirty="0" smtClean="0"/>
                  <a:t>Y =  9	   5		  3</a:t>
                </a:r>
                <a:endParaRPr lang="en-US" dirty="0"/>
              </a:p>
            </p:txBody>
          </p:sp>
        </p:grpSp>
        <p:sp>
          <p:nvSpPr>
            <p:cNvPr id="39" name="Oval 38"/>
            <p:cNvSpPr/>
            <p:nvPr/>
          </p:nvSpPr>
          <p:spPr>
            <a:xfrm>
              <a:off x="1354678" y="4446032"/>
              <a:ext cx="296322" cy="278368"/>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354678" y="4383625"/>
              <a:ext cx="325730" cy="369332"/>
            </a:xfrm>
            <a:prstGeom prst="rect">
              <a:avLst/>
            </a:prstGeom>
          </p:spPr>
          <p:txBody>
            <a:bodyPr wrap="none">
              <a:spAutoFit/>
            </a:bodyPr>
            <a:lstStyle/>
            <a:p>
              <a:r>
                <a:rPr lang="en-US" b="1" dirty="0" smtClean="0">
                  <a:solidFill>
                    <a:srgbClr val="FF0000"/>
                  </a:solidFill>
                  <a:latin typeface="Arial"/>
                  <a:cs typeface="Arial"/>
                </a:rPr>
                <a:t>k</a:t>
              </a:r>
              <a:endParaRPr lang="en-US" b="1" dirty="0">
                <a:solidFill>
                  <a:srgbClr val="FF0000"/>
                </a:solidFill>
                <a:latin typeface="Arial"/>
                <a:cs typeface="Arial"/>
              </a:endParaRPr>
            </a:p>
          </p:txBody>
        </p:sp>
      </p:grpSp>
      <p:graphicFrame>
        <p:nvGraphicFramePr>
          <p:cNvPr id="3" name="Table 2"/>
          <p:cNvGraphicFramePr>
            <a:graphicFrameLocks noGrp="1"/>
          </p:cNvGraphicFramePr>
          <p:nvPr>
            <p:extLst>
              <p:ext uri="{D42A27DB-BD31-4B8C-83A1-F6EECF244321}">
                <p14:modId xmlns:p14="http://schemas.microsoft.com/office/powerpoint/2010/main" val="420363016"/>
              </p:ext>
            </p:extLst>
          </p:nvPr>
        </p:nvGraphicFramePr>
        <p:xfrm>
          <a:off x="457200" y="2336562"/>
          <a:ext cx="8229599" cy="1838960"/>
        </p:xfrm>
        <a:graphic>
          <a:graphicData uri="http://schemas.openxmlformats.org/drawingml/2006/table">
            <a:tbl>
              <a:tblPr firstRow="1" bandRow="1">
                <a:tableStyleId>{073A0DAA-6AF3-43AB-8588-CEC1D06C72B9}</a:tableStyleId>
              </a:tblPr>
              <a:tblGrid>
                <a:gridCol w="901700"/>
                <a:gridCol w="1143000"/>
                <a:gridCol w="1104900"/>
                <a:gridCol w="1016000"/>
                <a:gridCol w="1028700"/>
                <a:gridCol w="1295400"/>
                <a:gridCol w="1739899"/>
              </a:tblGrid>
              <a:tr h="370840">
                <a:tc>
                  <a:txBody>
                    <a:bodyPr/>
                    <a:lstStyle/>
                    <a:p>
                      <a:endParaRPr lang="en-US" dirty="0">
                        <a:latin typeface="Arial"/>
                        <a:cs typeface="Arial"/>
                      </a:endParaRPr>
                    </a:p>
                  </a:txBody>
                  <a:tcPr/>
                </a:tc>
                <a:tc>
                  <a:txBody>
                    <a:bodyPr/>
                    <a:lstStyle/>
                    <a:p>
                      <a:r>
                        <a:rPr lang="en-US" dirty="0" smtClean="0"/>
                        <a:t>Contrast</a:t>
                      </a:r>
                      <a:endParaRPr lang="en-US" dirty="0">
                        <a:latin typeface="Arial"/>
                        <a:cs typeface="Arial"/>
                      </a:endParaRPr>
                    </a:p>
                  </a:txBody>
                  <a:tcPr/>
                </a:tc>
                <a:tc>
                  <a:txBody>
                    <a:bodyPr/>
                    <a:lstStyle/>
                    <a:p>
                      <a:r>
                        <a:rPr lang="en-US" dirty="0" smtClean="0"/>
                        <a:t>Raw PIC</a:t>
                      </a:r>
                      <a:endParaRPr lang="en-US" dirty="0">
                        <a:latin typeface="Arial"/>
                        <a:cs typeface="Arial"/>
                      </a:endParaRPr>
                    </a:p>
                  </a:txBody>
                  <a:tcPr/>
                </a:tc>
                <a:tc>
                  <a:txBody>
                    <a:bodyPr/>
                    <a:lstStyle/>
                    <a:p>
                      <a:r>
                        <a:rPr lang="en-US" dirty="0" smtClean="0"/>
                        <a:t>Branch</a:t>
                      </a:r>
                      <a:r>
                        <a:rPr lang="en-US" baseline="0" dirty="0" smtClean="0"/>
                        <a:t> length L </a:t>
                      </a:r>
                      <a:endParaRPr lang="en-US" sz="1600"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Branch</a:t>
                      </a:r>
                      <a:r>
                        <a:rPr lang="en-US" baseline="0" dirty="0" smtClean="0"/>
                        <a:t> length R </a:t>
                      </a:r>
                      <a:endParaRPr lang="en-US" sz="1600" dirty="0" smtClean="0">
                        <a:latin typeface="Arial"/>
                        <a:cs typeface="Arial"/>
                      </a:endParaRPr>
                    </a:p>
                  </a:txBody>
                  <a:tcPr/>
                </a:tc>
                <a:tc>
                  <a:txBody>
                    <a:bodyPr/>
                    <a:lstStyle/>
                    <a:p>
                      <a:r>
                        <a:rPr lang="en-US" dirty="0" smtClean="0"/>
                        <a:t>SD</a:t>
                      </a:r>
                      <a:r>
                        <a:rPr lang="en-US" baseline="0" dirty="0" smtClean="0"/>
                        <a:t> </a:t>
                      </a:r>
                    </a:p>
                    <a:p>
                      <a:r>
                        <a:rPr lang="en-US" sz="1600" baseline="0" dirty="0" smtClean="0"/>
                        <a:t>(√ L+R branch length)</a:t>
                      </a:r>
                      <a:endParaRPr lang="en-US" sz="1600" dirty="0">
                        <a:latin typeface="Arial"/>
                        <a:cs typeface="Arial"/>
                      </a:endParaRPr>
                    </a:p>
                  </a:txBody>
                  <a:tcPr/>
                </a:tc>
                <a:tc>
                  <a:txBody>
                    <a:bodyPr/>
                    <a:lstStyle/>
                    <a:p>
                      <a:r>
                        <a:rPr lang="en-US" dirty="0" smtClean="0"/>
                        <a:t>Standardized contrast</a:t>
                      </a:r>
                      <a:endParaRPr lang="en-US" dirty="0">
                        <a:latin typeface="Arial"/>
                        <a:cs typeface="Arial"/>
                      </a:endParaRPr>
                    </a:p>
                  </a:txBody>
                  <a:tcPr/>
                </a:tc>
              </a:tr>
              <a:tr h="370840">
                <a:tc>
                  <a:txBody>
                    <a:bodyPr/>
                    <a:lstStyle/>
                    <a:p>
                      <a:pPr algn="ctr"/>
                      <a:r>
                        <a:rPr lang="en-US" dirty="0" smtClean="0"/>
                        <a:t>A - B</a:t>
                      </a:r>
                      <a:endParaRPr lang="en-US" dirty="0">
                        <a:latin typeface="Arial"/>
                        <a:cs typeface="Arial"/>
                      </a:endParaRPr>
                    </a:p>
                  </a:txBody>
                  <a:tcPr/>
                </a:tc>
                <a:tc>
                  <a:txBody>
                    <a:bodyPr/>
                    <a:lstStyle/>
                    <a:p>
                      <a:pPr algn="ctr"/>
                      <a:r>
                        <a:rPr lang="en-US" dirty="0" smtClean="0"/>
                        <a:t>9 - 4</a:t>
                      </a:r>
                      <a:endParaRPr lang="en-US" dirty="0">
                        <a:latin typeface="Arial"/>
                        <a:cs typeface="Arial"/>
                      </a:endParaRPr>
                    </a:p>
                  </a:txBody>
                  <a:tcPr/>
                </a:tc>
                <a:tc>
                  <a:txBody>
                    <a:bodyPr/>
                    <a:lstStyle/>
                    <a:p>
                      <a:pPr algn="ctr"/>
                      <a:r>
                        <a:rPr lang="en-US" dirty="0" smtClean="0"/>
                        <a:t>5</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2.5</a:t>
                      </a:r>
                      <a:endParaRPr lang="en-US" dirty="0">
                        <a:latin typeface="Arial"/>
                        <a:cs typeface="Arial"/>
                      </a:endParaRPr>
                    </a:p>
                  </a:txBody>
                  <a:tcPr/>
                </a:tc>
              </a:tr>
              <a:tr h="370840">
                <a:tc>
                  <a:txBody>
                    <a:bodyPr/>
                    <a:lstStyle/>
                    <a:p>
                      <a:pPr algn="ctr"/>
                      <a:r>
                        <a:rPr lang="en-US" dirty="0" smtClean="0"/>
                        <a:t>k - C</a:t>
                      </a:r>
                      <a:endParaRPr lang="en-US" dirty="0">
                        <a:latin typeface="Arial"/>
                        <a:cs typeface="Arial"/>
                      </a:endParaRPr>
                    </a:p>
                  </a:txBody>
                  <a:tcPr/>
                </a:tc>
                <a:tc>
                  <a:txBody>
                    <a:bodyPr/>
                    <a:lstStyle/>
                    <a:p>
                      <a:pPr algn="ctr"/>
                      <a:endParaRPr lang="en-US" dirty="0">
                        <a:latin typeface="Arial"/>
                        <a:cs typeface="Arial"/>
                      </a:endParaRPr>
                    </a:p>
                  </a:txBody>
                  <a:tcPr/>
                </a:tc>
                <a:tc>
                  <a:txBody>
                    <a:bodyPr/>
                    <a:lstStyle/>
                    <a:p>
                      <a:pPr algn="ctr"/>
                      <a:endParaRPr lang="en-US" dirty="0">
                        <a:latin typeface="Arial"/>
                        <a:cs typeface="Arial"/>
                      </a:endParaRPr>
                    </a:p>
                  </a:txBody>
                  <a:tcPr/>
                </a:tc>
                <a:tc>
                  <a:txBody>
                    <a:bodyPr/>
                    <a:lstStyle/>
                    <a:p>
                      <a:pPr algn="ctr"/>
                      <a:endParaRPr lang="en-US" dirty="0">
                        <a:latin typeface="Arial"/>
                        <a:cs typeface="Arial"/>
                      </a:endParaRPr>
                    </a:p>
                  </a:txBody>
                  <a:tcPr/>
                </a:tc>
                <a:tc>
                  <a:txBody>
                    <a:bodyPr/>
                    <a:lstStyle/>
                    <a:p>
                      <a:pPr algn="ctr"/>
                      <a:endParaRPr lang="en-US" dirty="0">
                        <a:latin typeface="Arial"/>
                        <a:cs typeface="Arial"/>
                      </a:endParaRPr>
                    </a:p>
                  </a:txBody>
                  <a:tcPr/>
                </a:tc>
                <a:tc>
                  <a:txBody>
                    <a:bodyPr/>
                    <a:lstStyle/>
                    <a:p>
                      <a:pPr algn="ctr"/>
                      <a:endParaRPr lang="en-US" dirty="0">
                        <a:latin typeface="Arial"/>
                        <a:cs typeface="Arial"/>
                      </a:endParaRPr>
                    </a:p>
                  </a:txBody>
                  <a:tcPr/>
                </a:tc>
                <a:tc>
                  <a:txBody>
                    <a:bodyPr/>
                    <a:lstStyle/>
                    <a:p>
                      <a:pPr algn="ctr"/>
                      <a:endParaRPr lang="en-US" dirty="0">
                        <a:latin typeface="Arial"/>
                        <a:cs typeface="Arial"/>
                      </a:endParaRPr>
                    </a:p>
                  </a:txBody>
                  <a:tcPr/>
                </a:tc>
              </a:tr>
            </a:tbl>
          </a:graphicData>
        </a:graphic>
      </p:graphicFrame>
      <p:sp>
        <p:nvSpPr>
          <p:cNvPr id="5" name="TextBox 4"/>
          <p:cNvSpPr txBox="1"/>
          <p:nvPr/>
        </p:nvSpPr>
        <p:spPr>
          <a:xfrm>
            <a:off x="3086100" y="4737100"/>
            <a:ext cx="5734062" cy="338554"/>
          </a:xfrm>
          <a:prstGeom prst="rect">
            <a:avLst/>
          </a:prstGeom>
          <a:noFill/>
        </p:spPr>
        <p:txBody>
          <a:bodyPr wrap="none" rtlCol="0">
            <a:spAutoFit/>
          </a:bodyPr>
          <a:lstStyle/>
          <a:p>
            <a:r>
              <a:rPr lang="en-US" sz="1600" dirty="0" smtClean="0">
                <a:latin typeface="Arial"/>
                <a:cs typeface="Arial"/>
              </a:rPr>
              <a:t>(1/</a:t>
            </a:r>
            <a:r>
              <a:rPr lang="en-US" sz="1600" dirty="0" err="1" smtClean="0">
                <a:latin typeface="Arial"/>
                <a:cs typeface="Arial"/>
              </a:rPr>
              <a:t>RdaughterBL</a:t>
            </a:r>
            <a:r>
              <a:rPr lang="en-US" sz="1600" dirty="0" smtClean="0">
                <a:latin typeface="Arial"/>
                <a:cs typeface="Arial"/>
              </a:rPr>
              <a:t>*</a:t>
            </a:r>
            <a:r>
              <a:rPr lang="en-US" sz="1600" dirty="0" err="1" smtClean="0">
                <a:latin typeface="Arial"/>
                <a:cs typeface="Arial"/>
              </a:rPr>
              <a:t>RdaughterY</a:t>
            </a:r>
            <a:r>
              <a:rPr lang="en-US" sz="1600" dirty="0" smtClean="0">
                <a:latin typeface="Arial"/>
                <a:cs typeface="Arial"/>
              </a:rPr>
              <a:t>) + (1/</a:t>
            </a:r>
            <a:r>
              <a:rPr lang="en-US" sz="1600" dirty="0" err="1" smtClean="0">
                <a:latin typeface="Arial"/>
                <a:cs typeface="Arial"/>
              </a:rPr>
              <a:t>LdaughterBL</a:t>
            </a:r>
            <a:r>
              <a:rPr lang="en-US" sz="1600" dirty="0" smtClean="0">
                <a:latin typeface="Arial"/>
                <a:cs typeface="Arial"/>
              </a:rPr>
              <a:t>*</a:t>
            </a:r>
            <a:r>
              <a:rPr lang="en-US" sz="1600" dirty="0" err="1" smtClean="0">
                <a:latin typeface="Arial"/>
                <a:cs typeface="Arial"/>
              </a:rPr>
              <a:t>LdaughterY</a:t>
            </a:r>
            <a:r>
              <a:rPr lang="en-US" sz="1600" dirty="0" smtClean="0">
                <a:latin typeface="Arial"/>
                <a:cs typeface="Arial"/>
              </a:rPr>
              <a:t>) </a:t>
            </a:r>
            <a:endParaRPr lang="en-US" sz="1600" dirty="0">
              <a:latin typeface="Arial"/>
              <a:cs typeface="Arial"/>
            </a:endParaRPr>
          </a:p>
        </p:txBody>
      </p:sp>
      <p:cxnSp>
        <p:nvCxnSpPr>
          <p:cNvPr id="32" name="Straight Arrow Connector 31"/>
          <p:cNvCxnSpPr/>
          <p:nvPr/>
        </p:nvCxnSpPr>
        <p:spPr>
          <a:xfrm>
            <a:off x="1647109" y="6312932"/>
            <a:ext cx="919328"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086100" y="5126454"/>
            <a:ext cx="5734062"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406900" y="5126454"/>
            <a:ext cx="3418324" cy="338554"/>
          </a:xfrm>
          <a:prstGeom prst="rect">
            <a:avLst/>
          </a:prstGeom>
          <a:noFill/>
        </p:spPr>
        <p:txBody>
          <a:bodyPr wrap="none" rtlCol="0">
            <a:spAutoFit/>
          </a:bodyPr>
          <a:lstStyle/>
          <a:p>
            <a:r>
              <a:rPr lang="en-US" sz="1600" dirty="0" smtClean="0">
                <a:latin typeface="Arial"/>
                <a:cs typeface="Arial"/>
              </a:rPr>
              <a:t>(1/</a:t>
            </a:r>
            <a:r>
              <a:rPr lang="en-US" sz="1600" dirty="0" err="1" smtClean="0">
                <a:latin typeface="Arial"/>
                <a:cs typeface="Arial"/>
              </a:rPr>
              <a:t>RdaughterBL</a:t>
            </a:r>
            <a:r>
              <a:rPr lang="en-US" sz="1600" dirty="0" smtClean="0">
                <a:latin typeface="Arial"/>
                <a:cs typeface="Arial"/>
              </a:rPr>
              <a:t>) + (1/</a:t>
            </a:r>
            <a:r>
              <a:rPr lang="en-US" sz="1600" dirty="0" err="1" smtClean="0">
                <a:latin typeface="Arial"/>
                <a:cs typeface="Arial"/>
              </a:rPr>
              <a:t>LdaughterBL</a:t>
            </a:r>
            <a:r>
              <a:rPr lang="en-US" sz="1600" dirty="0" smtClean="0">
                <a:latin typeface="Arial"/>
                <a:cs typeface="Arial"/>
              </a:rPr>
              <a:t>) </a:t>
            </a:r>
            <a:endParaRPr lang="en-US" sz="1600" dirty="0">
              <a:latin typeface="Arial"/>
              <a:cs typeface="Arial"/>
            </a:endParaRPr>
          </a:p>
        </p:txBody>
      </p:sp>
      <p:sp>
        <p:nvSpPr>
          <p:cNvPr id="35" name="TextBox 34"/>
          <p:cNvSpPr txBox="1"/>
          <p:nvPr/>
        </p:nvSpPr>
        <p:spPr>
          <a:xfrm>
            <a:off x="3911205" y="5711902"/>
            <a:ext cx="2382984" cy="461665"/>
          </a:xfrm>
          <a:prstGeom prst="rect">
            <a:avLst/>
          </a:prstGeom>
          <a:noFill/>
        </p:spPr>
        <p:txBody>
          <a:bodyPr wrap="none" rtlCol="0">
            <a:spAutoFit/>
          </a:bodyPr>
          <a:lstStyle/>
          <a:p>
            <a:r>
              <a:rPr lang="en-US" sz="2400" dirty="0" smtClean="0">
                <a:latin typeface="Arial"/>
                <a:cs typeface="Arial"/>
              </a:rPr>
              <a:t>(1/2*9) + (1/2*4) </a:t>
            </a:r>
            <a:endParaRPr lang="en-US" sz="2400" dirty="0">
              <a:latin typeface="Arial"/>
              <a:cs typeface="Arial"/>
            </a:endParaRPr>
          </a:p>
        </p:txBody>
      </p:sp>
      <p:cxnSp>
        <p:nvCxnSpPr>
          <p:cNvPr id="36" name="Straight Connector 35"/>
          <p:cNvCxnSpPr/>
          <p:nvPr/>
        </p:nvCxnSpPr>
        <p:spPr>
          <a:xfrm>
            <a:off x="3911205" y="6173567"/>
            <a:ext cx="2382984"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165205" y="6106512"/>
            <a:ext cx="1801094" cy="461665"/>
          </a:xfrm>
          <a:prstGeom prst="rect">
            <a:avLst/>
          </a:prstGeom>
          <a:noFill/>
        </p:spPr>
        <p:txBody>
          <a:bodyPr wrap="none" rtlCol="0">
            <a:spAutoFit/>
          </a:bodyPr>
          <a:lstStyle/>
          <a:p>
            <a:r>
              <a:rPr lang="en-US" sz="2400" dirty="0" smtClean="0">
                <a:latin typeface="Arial"/>
                <a:cs typeface="Arial"/>
              </a:rPr>
              <a:t>(1/2) + (1/2) </a:t>
            </a:r>
            <a:endParaRPr lang="en-US" sz="2400" dirty="0">
              <a:latin typeface="Arial"/>
              <a:cs typeface="Arial"/>
            </a:endParaRPr>
          </a:p>
        </p:txBody>
      </p:sp>
      <p:sp>
        <p:nvSpPr>
          <p:cNvPr id="11" name="TextBox 10"/>
          <p:cNvSpPr txBox="1"/>
          <p:nvPr/>
        </p:nvSpPr>
        <p:spPr>
          <a:xfrm>
            <a:off x="6908800" y="5896707"/>
            <a:ext cx="877764" cy="461665"/>
          </a:xfrm>
          <a:prstGeom prst="rect">
            <a:avLst/>
          </a:prstGeom>
          <a:noFill/>
        </p:spPr>
        <p:txBody>
          <a:bodyPr wrap="none" rtlCol="0">
            <a:spAutoFit/>
          </a:bodyPr>
          <a:lstStyle/>
          <a:p>
            <a:r>
              <a:rPr lang="en-US" sz="2400" b="1" dirty="0" smtClean="0">
                <a:solidFill>
                  <a:srgbClr val="FF0000"/>
                </a:solidFill>
                <a:latin typeface="Arial"/>
                <a:cs typeface="Arial"/>
              </a:rPr>
              <a:t>= 6.5</a:t>
            </a:r>
            <a:endParaRPr lang="en-US" sz="2400" b="1" dirty="0">
              <a:solidFill>
                <a:srgbClr val="FF0000"/>
              </a:solidFill>
              <a:latin typeface="Arial"/>
              <a:cs typeface="Arial"/>
            </a:endParaRPr>
          </a:p>
        </p:txBody>
      </p:sp>
      <p:sp>
        <p:nvSpPr>
          <p:cNvPr id="17" name="Rectangle 16"/>
          <p:cNvSpPr/>
          <p:nvPr/>
        </p:nvSpPr>
        <p:spPr>
          <a:xfrm rot="10800000" flipV="1">
            <a:off x="2910140" y="4187022"/>
            <a:ext cx="1001065" cy="461665"/>
          </a:xfrm>
          <a:prstGeom prst="rect">
            <a:avLst/>
          </a:prstGeom>
        </p:spPr>
        <p:txBody>
          <a:bodyPr wrap="square">
            <a:spAutoFit/>
          </a:bodyPr>
          <a:lstStyle/>
          <a:p>
            <a:r>
              <a:rPr lang="en-US" sz="2400" b="1" dirty="0" smtClean="0">
                <a:solidFill>
                  <a:srgbClr val="FF0000"/>
                </a:solidFill>
                <a:latin typeface="Arial"/>
                <a:cs typeface="Arial"/>
              </a:rPr>
              <a:t>k = </a:t>
            </a:r>
            <a:endParaRPr lang="en-US" sz="2400" dirty="0"/>
          </a:p>
        </p:txBody>
      </p:sp>
    </p:spTree>
    <p:extLst>
      <p:ext uri="{BB962C8B-B14F-4D97-AF65-F5344CB8AC3E}">
        <p14:creationId xmlns:p14="http://schemas.microsoft.com/office/powerpoint/2010/main" val="231254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a:solidFill>
                  <a:schemeClr val="bg1"/>
                </a:solidFill>
                <a:latin typeface="Arial"/>
                <a:cs typeface="Arial"/>
              </a:rPr>
              <a:t>1</a:t>
            </a:r>
            <a:r>
              <a:rPr lang="en-US" b="1" dirty="0" smtClean="0">
                <a:solidFill>
                  <a:schemeClr val="bg1"/>
                </a:solidFill>
                <a:latin typeface="Arial"/>
                <a:cs typeface="Arial"/>
              </a:rPr>
              <a:t>: Independent Contrasts</a:t>
            </a:r>
            <a:endParaRPr lang="en-US" b="1" dirty="0">
              <a:solidFill>
                <a:schemeClr val="bg1"/>
              </a:solidFill>
              <a:latin typeface="Arial"/>
              <a:cs typeface="Arial"/>
            </a:endParaRPr>
          </a:p>
        </p:txBody>
      </p:sp>
      <p:sp>
        <p:nvSpPr>
          <p:cNvPr id="12" name="Content Placeholder 2"/>
          <p:cNvSpPr>
            <a:spLocks noGrp="1"/>
          </p:cNvSpPr>
          <p:nvPr>
            <p:ph idx="1"/>
          </p:nvPr>
        </p:nvSpPr>
        <p:spPr>
          <a:xfrm>
            <a:off x="457200" y="1600200"/>
            <a:ext cx="8229600" cy="4525963"/>
          </a:xfrm>
        </p:spPr>
        <p:txBody>
          <a:bodyPr>
            <a:normAutofit/>
          </a:bodyPr>
          <a:lstStyle/>
          <a:p>
            <a:pPr>
              <a:lnSpc>
                <a:spcPct val="90000"/>
              </a:lnSpc>
            </a:pPr>
            <a:r>
              <a:rPr lang="en-US" dirty="0" smtClean="0">
                <a:latin typeface="Arial"/>
                <a:cs typeface="Arial"/>
              </a:rPr>
              <a:t>The solution: Independent contrasts</a:t>
            </a:r>
          </a:p>
        </p:txBody>
      </p:sp>
      <p:grpSp>
        <p:nvGrpSpPr>
          <p:cNvPr id="41" name="Group 40"/>
          <p:cNvGrpSpPr/>
          <p:nvPr/>
        </p:nvGrpSpPr>
        <p:grpSpPr>
          <a:xfrm>
            <a:off x="630055" y="4550408"/>
            <a:ext cx="2992251" cy="1974494"/>
            <a:chOff x="551048" y="3225800"/>
            <a:chExt cx="2992251" cy="1974494"/>
          </a:xfrm>
        </p:grpSpPr>
        <p:grpSp>
          <p:nvGrpSpPr>
            <p:cNvPr id="38" name="Group 37"/>
            <p:cNvGrpSpPr/>
            <p:nvPr/>
          </p:nvGrpSpPr>
          <p:grpSpPr>
            <a:xfrm>
              <a:off x="551048" y="3225800"/>
              <a:ext cx="2992251" cy="1974494"/>
              <a:chOff x="551048" y="3225800"/>
              <a:chExt cx="2992251" cy="1974494"/>
            </a:xfrm>
          </p:grpSpPr>
          <p:grpSp>
            <p:nvGrpSpPr>
              <p:cNvPr id="24" name="Group 23"/>
              <p:cNvGrpSpPr/>
              <p:nvPr/>
            </p:nvGrpSpPr>
            <p:grpSpPr>
              <a:xfrm>
                <a:off x="1092200" y="3892194"/>
                <a:ext cx="1612900" cy="1308100"/>
                <a:chOff x="1092200" y="2921000"/>
                <a:chExt cx="1117600" cy="1130300"/>
              </a:xfrm>
            </p:grpSpPr>
            <p:cxnSp>
              <p:nvCxnSpPr>
                <p:cNvPr id="4" name="Straight Connector 3"/>
                <p:cNvCxnSpPr/>
                <p:nvPr/>
              </p:nvCxnSpPr>
              <p:spPr>
                <a:xfrm>
                  <a:off x="10922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92200" y="3505200"/>
                  <a:ext cx="5334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256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58900" y="3505200"/>
                  <a:ext cx="0" cy="5461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358900" y="4051300"/>
                  <a:ext cx="8509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97100" y="2921000"/>
                  <a:ext cx="0" cy="11303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889000" y="3530600"/>
                <a:ext cx="351378" cy="369332"/>
              </a:xfrm>
              <a:prstGeom prst="rect">
                <a:avLst/>
              </a:prstGeom>
              <a:noFill/>
            </p:spPr>
            <p:txBody>
              <a:bodyPr wrap="none" rtlCol="0">
                <a:spAutoFit/>
              </a:bodyPr>
              <a:lstStyle/>
              <a:p>
                <a:r>
                  <a:rPr lang="en-US" dirty="0" smtClean="0">
                    <a:latin typeface="Arial"/>
                    <a:cs typeface="Arial"/>
                  </a:rPr>
                  <a:t>A</a:t>
                </a:r>
                <a:endParaRPr lang="en-US" dirty="0">
                  <a:latin typeface="Arial"/>
                  <a:cs typeface="Arial"/>
                </a:endParaRPr>
              </a:p>
            </p:txBody>
          </p:sp>
          <p:sp>
            <p:nvSpPr>
              <p:cNvPr id="26" name="TextBox 25"/>
              <p:cNvSpPr txBox="1"/>
              <p:nvPr/>
            </p:nvSpPr>
            <p:spPr>
              <a:xfrm>
                <a:off x="1676400" y="3543300"/>
                <a:ext cx="351366" cy="369332"/>
              </a:xfrm>
              <a:prstGeom prst="rect">
                <a:avLst/>
              </a:prstGeom>
              <a:noFill/>
            </p:spPr>
            <p:txBody>
              <a:bodyPr wrap="none" rtlCol="0">
                <a:spAutoFit/>
              </a:bodyPr>
              <a:lstStyle/>
              <a:p>
                <a:r>
                  <a:rPr lang="en-US" dirty="0">
                    <a:solidFill>
                      <a:srgbClr val="000000"/>
                    </a:solidFill>
                    <a:latin typeface="Arial"/>
                    <a:cs typeface="Arial"/>
                  </a:rPr>
                  <a:t>B</a:t>
                </a:r>
              </a:p>
            </p:txBody>
          </p:sp>
          <p:sp>
            <p:nvSpPr>
              <p:cNvPr id="27" name="TextBox 26"/>
              <p:cNvSpPr txBox="1"/>
              <p:nvPr/>
            </p:nvSpPr>
            <p:spPr>
              <a:xfrm>
                <a:off x="2511083" y="3543300"/>
                <a:ext cx="351366" cy="369332"/>
              </a:xfrm>
              <a:prstGeom prst="rect">
                <a:avLst/>
              </a:prstGeom>
              <a:noFill/>
            </p:spPr>
            <p:txBody>
              <a:bodyPr wrap="none" rtlCol="0">
                <a:spAutoFit/>
              </a:bodyPr>
              <a:lstStyle/>
              <a:p>
                <a:r>
                  <a:rPr lang="en-US" dirty="0" smtClean="0">
                    <a:latin typeface="Arial"/>
                    <a:cs typeface="Arial"/>
                  </a:rPr>
                  <a:t>C</a:t>
                </a:r>
                <a:endParaRPr lang="en-US" dirty="0">
                  <a:latin typeface="Arial"/>
                  <a:cs typeface="Arial"/>
                </a:endParaRPr>
              </a:p>
            </p:txBody>
          </p:sp>
          <p:sp>
            <p:nvSpPr>
              <p:cNvPr id="28" name="TextBox 27"/>
              <p:cNvSpPr txBox="1"/>
              <p:nvPr/>
            </p:nvSpPr>
            <p:spPr>
              <a:xfrm>
                <a:off x="762000" y="4076700"/>
                <a:ext cx="351378" cy="369332"/>
              </a:xfrm>
              <a:prstGeom prst="rect">
                <a:avLst/>
              </a:prstGeom>
              <a:noFill/>
            </p:spPr>
            <p:txBody>
              <a:bodyPr wrap="square" rtlCol="0">
                <a:spAutoFit/>
              </a:bodyPr>
              <a:lstStyle/>
              <a:p>
                <a:r>
                  <a:rPr lang="en-US" dirty="0">
                    <a:latin typeface="Arial"/>
                    <a:cs typeface="Arial"/>
                  </a:rPr>
                  <a:t>2</a:t>
                </a:r>
              </a:p>
            </p:txBody>
          </p:sp>
          <p:sp>
            <p:nvSpPr>
              <p:cNvPr id="29" name="TextBox 28"/>
              <p:cNvSpPr txBox="1"/>
              <p:nvPr/>
            </p:nvSpPr>
            <p:spPr>
              <a:xfrm>
                <a:off x="1117600" y="4724400"/>
                <a:ext cx="351378" cy="369332"/>
              </a:xfrm>
              <a:prstGeom prst="rect">
                <a:avLst/>
              </a:prstGeom>
              <a:noFill/>
            </p:spPr>
            <p:txBody>
              <a:bodyPr wrap="square" rtlCol="0">
                <a:spAutoFit/>
              </a:bodyPr>
              <a:lstStyle/>
              <a:p>
                <a:r>
                  <a:rPr lang="en-US" dirty="0">
                    <a:latin typeface="Arial"/>
                    <a:cs typeface="Arial"/>
                  </a:rPr>
                  <a:t>2</a:t>
                </a:r>
              </a:p>
            </p:txBody>
          </p:sp>
          <p:sp>
            <p:nvSpPr>
              <p:cNvPr id="30" name="TextBox 29"/>
              <p:cNvSpPr txBox="1"/>
              <p:nvPr/>
            </p:nvSpPr>
            <p:spPr>
              <a:xfrm>
                <a:off x="2311400" y="4419600"/>
                <a:ext cx="351378" cy="369332"/>
              </a:xfrm>
              <a:prstGeom prst="rect">
                <a:avLst/>
              </a:prstGeom>
              <a:noFill/>
            </p:spPr>
            <p:txBody>
              <a:bodyPr wrap="square" rtlCol="0">
                <a:spAutoFit/>
              </a:bodyPr>
              <a:lstStyle/>
              <a:p>
                <a:r>
                  <a:rPr lang="en-US" dirty="0" smtClean="0">
                    <a:latin typeface="Arial"/>
                    <a:cs typeface="Arial"/>
                  </a:rPr>
                  <a:t>4</a:t>
                </a:r>
                <a:endParaRPr lang="en-US" dirty="0">
                  <a:latin typeface="Arial"/>
                  <a:cs typeface="Arial"/>
                </a:endParaRPr>
              </a:p>
            </p:txBody>
          </p:sp>
          <p:sp>
            <p:nvSpPr>
              <p:cNvPr id="31" name="TextBox 30"/>
              <p:cNvSpPr txBox="1"/>
              <p:nvPr/>
            </p:nvSpPr>
            <p:spPr>
              <a:xfrm>
                <a:off x="551048" y="3225800"/>
                <a:ext cx="2992251" cy="369332"/>
              </a:xfrm>
              <a:prstGeom prst="rect">
                <a:avLst/>
              </a:prstGeom>
              <a:noFill/>
            </p:spPr>
            <p:txBody>
              <a:bodyPr wrap="square" rtlCol="0">
                <a:spAutoFit/>
              </a:bodyPr>
              <a:lstStyle/>
              <a:p>
                <a:r>
                  <a:rPr lang="en-US" dirty="0" smtClean="0"/>
                  <a:t>Y =  9	   7		  3</a:t>
                </a:r>
                <a:endParaRPr lang="en-US" dirty="0"/>
              </a:p>
            </p:txBody>
          </p:sp>
        </p:grpSp>
        <p:sp>
          <p:nvSpPr>
            <p:cNvPr id="39" name="Oval 38"/>
            <p:cNvSpPr/>
            <p:nvPr/>
          </p:nvSpPr>
          <p:spPr>
            <a:xfrm>
              <a:off x="1354678" y="4446032"/>
              <a:ext cx="296322" cy="278368"/>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278478" y="4409025"/>
              <a:ext cx="434246" cy="307777"/>
            </a:xfrm>
            <a:prstGeom prst="rect">
              <a:avLst/>
            </a:prstGeom>
          </p:spPr>
          <p:txBody>
            <a:bodyPr wrap="none">
              <a:spAutoFit/>
            </a:bodyPr>
            <a:lstStyle/>
            <a:p>
              <a:r>
                <a:rPr lang="en-US" sz="1400" b="1" dirty="0" smtClean="0">
                  <a:solidFill>
                    <a:srgbClr val="FF0000"/>
                  </a:solidFill>
                  <a:latin typeface="Arial"/>
                  <a:cs typeface="Arial"/>
                </a:rPr>
                <a:t>6.5</a:t>
              </a:r>
              <a:endParaRPr lang="en-US" sz="1400" b="1" dirty="0">
                <a:solidFill>
                  <a:srgbClr val="FF0000"/>
                </a:solidFill>
                <a:latin typeface="Arial"/>
                <a:cs typeface="Arial"/>
              </a:endParaRPr>
            </a:p>
          </p:txBody>
        </p:sp>
      </p:grpSp>
      <p:graphicFrame>
        <p:nvGraphicFramePr>
          <p:cNvPr id="3" name="Table 2"/>
          <p:cNvGraphicFramePr>
            <a:graphicFrameLocks noGrp="1"/>
          </p:cNvGraphicFramePr>
          <p:nvPr>
            <p:extLst>
              <p:ext uri="{D42A27DB-BD31-4B8C-83A1-F6EECF244321}">
                <p14:modId xmlns:p14="http://schemas.microsoft.com/office/powerpoint/2010/main" val="3292081330"/>
              </p:ext>
            </p:extLst>
          </p:nvPr>
        </p:nvGraphicFramePr>
        <p:xfrm>
          <a:off x="457200" y="2336562"/>
          <a:ext cx="8229599" cy="1838960"/>
        </p:xfrm>
        <a:graphic>
          <a:graphicData uri="http://schemas.openxmlformats.org/drawingml/2006/table">
            <a:tbl>
              <a:tblPr firstRow="1" bandRow="1">
                <a:tableStyleId>{073A0DAA-6AF3-43AB-8588-CEC1D06C72B9}</a:tableStyleId>
              </a:tblPr>
              <a:tblGrid>
                <a:gridCol w="901700"/>
                <a:gridCol w="1143000"/>
                <a:gridCol w="825500"/>
                <a:gridCol w="1181100"/>
                <a:gridCol w="1143000"/>
                <a:gridCol w="1295400"/>
                <a:gridCol w="1739899"/>
              </a:tblGrid>
              <a:tr h="370840">
                <a:tc>
                  <a:txBody>
                    <a:bodyPr/>
                    <a:lstStyle/>
                    <a:p>
                      <a:endParaRPr lang="en-US" dirty="0">
                        <a:latin typeface="Arial"/>
                        <a:cs typeface="Arial"/>
                      </a:endParaRPr>
                    </a:p>
                  </a:txBody>
                  <a:tcPr/>
                </a:tc>
                <a:tc>
                  <a:txBody>
                    <a:bodyPr/>
                    <a:lstStyle/>
                    <a:p>
                      <a:r>
                        <a:rPr lang="en-US" dirty="0" smtClean="0"/>
                        <a:t>Contrast</a:t>
                      </a:r>
                      <a:endParaRPr lang="en-US" dirty="0">
                        <a:latin typeface="Arial"/>
                        <a:cs typeface="Arial"/>
                      </a:endParaRPr>
                    </a:p>
                  </a:txBody>
                  <a:tcPr/>
                </a:tc>
                <a:tc>
                  <a:txBody>
                    <a:bodyPr/>
                    <a:lstStyle/>
                    <a:p>
                      <a:r>
                        <a:rPr lang="en-US" dirty="0" smtClean="0"/>
                        <a:t>Raw PIC</a:t>
                      </a:r>
                      <a:endParaRPr lang="en-US" dirty="0">
                        <a:latin typeface="Arial"/>
                        <a:cs typeface="Arial"/>
                      </a:endParaRPr>
                    </a:p>
                  </a:txBody>
                  <a:tcPr/>
                </a:tc>
                <a:tc>
                  <a:txBody>
                    <a:bodyPr/>
                    <a:lstStyle/>
                    <a:p>
                      <a:r>
                        <a:rPr lang="en-US" dirty="0" smtClean="0"/>
                        <a:t>Branch</a:t>
                      </a:r>
                      <a:r>
                        <a:rPr lang="en-US" baseline="0" dirty="0" smtClean="0"/>
                        <a:t> length L - </a:t>
                      </a:r>
                      <a:r>
                        <a:rPr lang="en-US" sz="1600" baseline="0" dirty="0" smtClean="0">
                          <a:solidFill>
                            <a:srgbClr val="FF0000"/>
                          </a:solidFill>
                        </a:rPr>
                        <a:t>corrected</a:t>
                      </a:r>
                      <a:endParaRPr lang="en-US" sz="1600" dirty="0">
                        <a:solidFill>
                          <a:srgbClr val="FF0000"/>
                        </a:solidFill>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Branch</a:t>
                      </a:r>
                      <a:r>
                        <a:rPr lang="en-US" baseline="0" dirty="0" smtClean="0"/>
                        <a:t> length R </a:t>
                      </a:r>
                      <a:endParaRPr lang="en-US" sz="1600" dirty="0" smtClean="0">
                        <a:solidFill>
                          <a:schemeClr val="bg1"/>
                        </a:solidFill>
                        <a:latin typeface="Arial"/>
                        <a:cs typeface="Arial"/>
                      </a:endParaRPr>
                    </a:p>
                  </a:txBody>
                  <a:tcPr/>
                </a:tc>
                <a:tc>
                  <a:txBody>
                    <a:bodyPr/>
                    <a:lstStyle/>
                    <a:p>
                      <a:r>
                        <a:rPr lang="en-US" dirty="0" smtClean="0"/>
                        <a:t>SD</a:t>
                      </a:r>
                      <a:r>
                        <a:rPr lang="en-US" baseline="0" dirty="0" smtClean="0"/>
                        <a:t> </a:t>
                      </a:r>
                    </a:p>
                    <a:p>
                      <a:r>
                        <a:rPr lang="en-US" sz="1600" baseline="0" dirty="0" smtClean="0"/>
                        <a:t>(√ L+R branch length)</a:t>
                      </a:r>
                      <a:endParaRPr lang="en-US" sz="1600" dirty="0">
                        <a:latin typeface="Arial"/>
                        <a:cs typeface="Arial"/>
                      </a:endParaRPr>
                    </a:p>
                  </a:txBody>
                  <a:tcPr/>
                </a:tc>
                <a:tc>
                  <a:txBody>
                    <a:bodyPr/>
                    <a:lstStyle/>
                    <a:p>
                      <a:r>
                        <a:rPr lang="en-US" dirty="0" smtClean="0"/>
                        <a:t>Standardized contrast</a:t>
                      </a:r>
                      <a:endParaRPr lang="en-US" dirty="0">
                        <a:latin typeface="Arial"/>
                        <a:cs typeface="Arial"/>
                      </a:endParaRPr>
                    </a:p>
                  </a:txBody>
                  <a:tcPr/>
                </a:tc>
              </a:tr>
              <a:tr h="370840">
                <a:tc>
                  <a:txBody>
                    <a:bodyPr/>
                    <a:lstStyle/>
                    <a:p>
                      <a:pPr algn="ctr"/>
                      <a:r>
                        <a:rPr lang="en-US" dirty="0" smtClean="0"/>
                        <a:t>A - B</a:t>
                      </a:r>
                      <a:endParaRPr lang="en-US" dirty="0">
                        <a:latin typeface="Arial"/>
                        <a:cs typeface="Arial"/>
                      </a:endParaRPr>
                    </a:p>
                  </a:txBody>
                  <a:tcPr/>
                </a:tc>
                <a:tc>
                  <a:txBody>
                    <a:bodyPr/>
                    <a:lstStyle/>
                    <a:p>
                      <a:pPr algn="ctr"/>
                      <a:r>
                        <a:rPr lang="en-US" dirty="0" smtClean="0"/>
                        <a:t>9 - 7</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1</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0.5</a:t>
                      </a:r>
                      <a:endParaRPr lang="en-US" dirty="0">
                        <a:latin typeface="Arial"/>
                        <a:cs typeface="Arial"/>
                      </a:endParaRPr>
                    </a:p>
                  </a:txBody>
                  <a:tcPr/>
                </a:tc>
              </a:tr>
              <a:tr h="370840">
                <a:tc>
                  <a:txBody>
                    <a:bodyPr/>
                    <a:lstStyle/>
                    <a:p>
                      <a:pPr algn="ctr"/>
                      <a:r>
                        <a:rPr lang="en-US" dirty="0" smtClean="0"/>
                        <a:t>k - C</a:t>
                      </a:r>
                      <a:endParaRPr lang="en-US" dirty="0">
                        <a:latin typeface="Arial"/>
                        <a:cs typeface="Arial"/>
                      </a:endParaRPr>
                    </a:p>
                  </a:txBody>
                  <a:tcPr/>
                </a:tc>
                <a:tc>
                  <a:txBody>
                    <a:bodyPr/>
                    <a:lstStyle/>
                    <a:p>
                      <a:pPr algn="ctr"/>
                      <a:r>
                        <a:rPr lang="en-US" dirty="0" smtClean="0"/>
                        <a:t>6.5 - 3</a:t>
                      </a:r>
                      <a:endParaRPr lang="en-US" dirty="0">
                        <a:latin typeface="Arial"/>
                        <a:cs typeface="Arial"/>
                      </a:endParaRPr>
                    </a:p>
                  </a:txBody>
                  <a:tcPr/>
                </a:tc>
                <a:tc>
                  <a:txBody>
                    <a:bodyPr/>
                    <a:lstStyle/>
                    <a:p>
                      <a:pPr algn="ctr"/>
                      <a:r>
                        <a:rPr lang="en-US" dirty="0" smtClean="0"/>
                        <a:t>3.5</a:t>
                      </a:r>
                      <a:endParaRPr lang="en-US" dirty="0">
                        <a:latin typeface="Arial"/>
                        <a:cs typeface="Arial"/>
                      </a:endParaRPr>
                    </a:p>
                  </a:txBody>
                  <a:tcPr/>
                </a:tc>
                <a:tc>
                  <a:txBody>
                    <a:bodyPr/>
                    <a:lstStyle/>
                    <a:p>
                      <a:pPr algn="ctr"/>
                      <a:endParaRPr lang="en-US" dirty="0">
                        <a:latin typeface="Arial"/>
                        <a:cs typeface="Arial"/>
                      </a:endParaRPr>
                    </a:p>
                  </a:txBody>
                  <a:tcPr/>
                </a:tc>
                <a:tc>
                  <a:txBody>
                    <a:bodyPr/>
                    <a:lstStyle/>
                    <a:p>
                      <a:pPr algn="ctr"/>
                      <a:r>
                        <a:rPr lang="en-US" dirty="0" smtClean="0">
                          <a:latin typeface="Arial"/>
                          <a:cs typeface="Arial"/>
                        </a:rPr>
                        <a:t>4</a:t>
                      </a:r>
                      <a:endParaRPr lang="en-US" dirty="0">
                        <a:latin typeface="Arial"/>
                        <a:cs typeface="Arial"/>
                      </a:endParaRPr>
                    </a:p>
                  </a:txBody>
                  <a:tcPr/>
                </a:tc>
                <a:tc>
                  <a:txBody>
                    <a:bodyPr/>
                    <a:lstStyle/>
                    <a:p>
                      <a:pPr algn="ctr"/>
                      <a:endParaRPr lang="en-US" dirty="0">
                        <a:latin typeface="Arial"/>
                        <a:cs typeface="Arial"/>
                      </a:endParaRPr>
                    </a:p>
                  </a:txBody>
                  <a:tcPr/>
                </a:tc>
                <a:tc>
                  <a:txBody>
                    <a:bodyPr/>
                    <a:lstStyle/>
                    <a:p>
                      <a:pPr algn="ctr"/>
                      <a:endParaRPr lang="en-US" dirty="0">
                        <a:latin typeface="Arial"/>
                        <a:cs typeface="Arial"/>
                      </a:endParaRPr>
                    </a:p>
                  </a:txBody>
                  <a:tcPr/>
                </a:tc>
              </a:tr>
            </a:tbl>
          </a:graphicData>
        </a:graphic>
      </p:graphicFrame>
      <p:cxnSp>
        <p:nvCxnSpPr>
          <p:cNvPr id="32" name="Straight Arrow Connector 31"/>
          <p:cNvCxnSpPr/>
          <p:nvPr/>
        </p:nvCxnSpPr>
        <p:spPr>
          <a:xfrm>
            <a:off x="1647109" y="6312932"/>
            <a:ext cx="919328"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086100" y="4838700"/>
            <a:ext cx="2641168" cy="338554"/>
          </a:xfrm>
          <a:prstGeom prst="rect">
            <a:avLst/>
          </a:prstGeom>
          <a:noFill/>
        </p:spPr>
        <p:txBody>
          <a:bodyPr wrap="none" rtlCol="0">
            <a:spAutoFit/>
          </a:bodyPr>
          <a:lstStyle/>
          <a:p>
            <a:r>
              <a:rPr lang="en-US" sz="1600" dirty="0" err="1" smtClean="0">
                <a:latin typeface="Arial"/>
                <a:cs typeface="Arial"/>
              </a:rPr>
              <a:t>RdaughterBL</a:t>
            </a:r>
            <a:r>
              <a:rPr lang="en-US" sz="1600" dirty="0" smtClean="0">
                <a:latin typeface="Arial"/>
                <a:cs typeface="Arial"/>
              </a:rPr>
              <a:t>*</a:t>
            </a:r>
            <a:r>
              <a:rPr lang="en-US" sz="1600" dirty="0" err="1" smtClean="0">
                <a:latin typeface="Arial"/>
                <a:cs typeface="Arial"/>
              </a:rPr>
              <a:t>LdaughterBL</a:t>
            </a:r>
            <a:endParaRPr lang="en-US" sz="1600" dirty="0">
              <a:latin typeface="Arial"/>
              <a:cs typeface="Arial"/>
            </a:endParaRPr>
          </a:p>
        </p:txBody>
      </p:sp>
      <p:cxnSp>
        <p:nvCxnSpPr>
          <p:cNvPr id="42" name="Straight Connector 41"/>
          <p:cNvCxnSpPr/>
          <p:nvPr/>
        </p:nvCxnSpPr>
        <p:spPr>
          <a:xfrm>
            <a:off x="3086100" y="5228054"/>
            <a:ext cx="2880199"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068389" y="5249108"/>
            <a:ext cx="2787943" cy="338554"/>
          </a:xfrm>
          <a:prstGeom prst="rect">
            <a:avLst/>
          </a:prstGeom>
          <a:noFill/>
        </p:spPr>
        <p:txBody>
          <a:bodyPr wrap="none" rtlCol="0">
            <a:spAutoFit/>
          </a:bodyPr>
          <a:lstStyle/>
          <a:p>
            <a:r>
              <a:rPr lang="en-US" sz="1600" dirty="0" err="1" smtClean="0">
                <a:latin typeface="Arial"/>
                <a:cs typeface="Arial"/>
              </a:rPr>
              <a:t>RdaughterBL</a:t>
            </a:r>
            <a:r>
              <a:rPr lang="en-US" sz="1600" dirty="0" smtClean="0">
                <a:latin typeface="Arial"/>
                <a:cs typeface="Arial"/>
              </a:rPr>
              <a:t> + </a:t>
            </a:r>
            <a:r>
              <a:rPr lang="en-US" sz="1600" dirty="0" err="1" smtClean="0">
                <a:latin typeface="Arial"/>
                <a:cs typeface="Arial"/>
              </a:rPr>
              <a:t>LdaughterBL</a:t>
            </a:r>
            <a:r>
              <a:rPr lang="en-US" sz="1600" dirty="0" smtClean="0">
                <a:latin typeface="Arial"/>
                <a:cs typeface="Arial"/>
              </a:rPr>
              <a:t> </a:t>
            </a:r>
            <a:endParaRPr lang="en-US" sz="1600" dirty="0">
              <a:latin typeface="Arial"/>
              <a:cs typeface="Arial"/>
            </a:endParaRPr>
          </a:p>
        </p:txBody>
      </p:sp>
      <p:sp>
        <p:nvSpPr>
          <p:cNvPr id="44" name="TextBox 43"/>
          <p:cNvSpPr txBox="1"/>
          <p:nvPr/>
        </p:nvSpPr>
        <p:spPr>
          <a:xfrm>
            <a:off x="6641705" y="4785290"/>
            <a:ext cx="646782" cy="461665"/>
          </a:xfrm>
          <a:prstGeom prst="rect">
            <a:avLst/>
          </a:prstGeom>
          <a:noFill/>
        </p:spPr>
        <p:txBody>
          <a:bodyPr wrap="none" rtlCol="0">
            <a:spAutoFit/>
          </a:bodyPr>
          <a:lstStyle/>
          <a:p>
            <a:r>
              <a:rPr lang="en-US" sz="2400" dirty="0" smtClean="0">
                <a:latin typeface="Arial"/>
                <a:cs typeface="Arial"/>
              </a:rPr>
              <a:t>2*2 </a:t>
            </a:r>
            <a:endParaRPr lang="en-US" sz="2400" dirty="0">
              <a:latin typeface="Arial"/>
              <a:cs typeface="Arial"/>
            </a:endParaRPr>
          </a:p>
        </p:txBody>
      </p:sp>
      <p:cxnSp>
        <p:nvCxnSpPr>
          <p:cNvPr id="45" name="Straight Connector 44"/>
          <p:cNvCxnSpPr/>
          <p:nvPr/>
        </p:nvCxnSpPr>
        <p:spPr>
          <a:xfrm>
            <a:off x="6641705" y="5246955"/>
            <a:ext cx="706744"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641705" y="5179900"/>
            <a:ext cx="706744" cy="461665"/>
          </a:xfrm>
          <a:prstGeom prst="rect">
            <a:avLst/>
          </a:prstGeom>
          <a:noFill/>
        </p:spPr>
        <p:txBody>
          <a:bodyPr wrap="none" rtlCol="0">
            <a:spAutoFit/>
          </a:bodyPr>
          <a:lstStyle/>
          <a:p>
            <a:r>
              <a:rPr lang="en-US" sz="2400" dirty="0" smtClean="0">
                <a:latin typeface="Arial"/>
                <a:cs typeface="Arial"/>
              </a:rPr>
              <a:t>2+2</a:t>
            </a:r>
            <a:endParaRPr lang="en-US" sz="2400" dirty="0">
              <a:latin typeface="Arial"/>
              <a:cs typeface="Arial"/>
            </a:endParaRPr>
          </a:p>
        </p:txBody>
      </p:sp>
      <p:sp>
        <p:nvSpPr>
          <p:cNvPr id="48" name="Rectangle 47"/>
          <p:cNvSpPr/>
          <p:nvPr/>
        </p:nvSpPr>
        <p:spPr>
          <a:xfrm rot="10800000" flipV="1">
            <a:off x="2910138" y="4288622"/>
            <a:ext cx="4252661" cy="461665"/>
          </a:xfrm>
          <a:prstGeom prst="rect">
            <a:avLst/>
          </a:prstGeom>
        </p:spPr>
        <p:txBody>
          <a:bodyPr wrap="square">
            <a:spAutoFit/>
          </a:bodyPr>
          <a:lstStyle/>
          <a:p>
            <a:r>
              <a:rPr lang="en-US" sz="2400" b="1" dirty="0" smtClean="0">
                <a:solidFill>
                  <a:srgbClr val="FF0000"/>
                </a:solidFill>
                <a:latin typeface="Arial"/>
                <a:cs typeface="Arial"/>
              </a:rPr>
              <a:t>Branch length correction  = </a:t>
            </a:r>
            <a:endParaRPr lang="en-US" sz="2400" dirty="0"/>
          </a:p>
        </p:txBody>
      </p:sp>
    </p:spTree>
    <p:extLst>
      <p:ext uri="{BB962C8B-B14F-4D97-AF65-F5344CB8AC3E}">
        <p14:creationId xmlns:p14="http://schemas.microsoft.com/office/powerpoint/2010/main" val="110006555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a:solidFill>
                  <a:schemeClr val="bg1"/>
                </a:solidFill>
                <a:latin typeface="Arial"/>
                <a:cs typeface="Arial"/>
              </a:rPr>
              <a:t>1</a:t>
            </a:r>
            <a:r>
              <a:rPr lang="en-US" b="1" dirty="0" smtClean="0">
                <a:solidFill>
                  <a:schemeClr val="bg1"/>
                </a:solidFill>
                <a:latin typeface="Arial"/>
                <a:cs typeface="Arial"/>
              </a:rPr>
              <a:t>: Independent Contrasts</a:t>
            </a:r>
            <a:endParaRPr lang="en-US" b="1" dirty="0">
              <a:solidFill>
                <a:schemeClr val="bg1"/>
              </a:solidFill>
              <a:latin typeface="Arial"/>
              <a:cs typeface="Arial"/>
            </a:endParaRPr>
          </a:p>
        </p:txBody>
      </p:sp>
      <p:sp>
        <p:nvSpPr>
          <p:cNvPr id="12" name="Content Placeholder 2"/>
          <p:cNvSpPr>
            <a:spLocks noGrp="1"/>
          </p:cNvSpPr>
          <p:nvPr>
            <p:ph idx="1"/>
          </p:nvPr>
        </p:nvSpPr>
        <p:spPr>
          <a:xfrm>
            <a:off x="457200" y="1600200"/>
            <a:ext cx="8229600" cy="4525963"/>
          </a:xfrm>
        </p:spPr>
        <p:txBody>
          <a:bodyPr>
            <a:normAutofit/>
          </a:bodyPr>
          <a:lstStyle/>
          <a:p>
            <a:pPr>
              <a:lnSpc>
                <a:spcPct val="90000"/>
              </a:lnSpc>
            </a:pPr>
            <a:r>
              <a:rPr lang="en-US" dirty="0" smtClean="0">
                <a:latin typeface="Arial"/>
                <a:cs typeface="Arial"/>
              </a:rPr>
              <a:t>The solution: Independent contrasts</a:t>
            </a:r>
          </a:p>
        </p:txBody>
      </p:sp>
      <p:grpSp>
        <p:nvGrpSpPr>
          <p:cNvPr id="41" name="Group 40"/>
          <p:cNvGrpSpPr/>
          <p:nvPr/>
        </p:nvGrpSpPr>
        <p:grpSpPr>
          <a:xfrm>
            <a:off x="630055" y="4550408"/>
            <a:ext cx="2992251" cy="1974494"/>
            <a:chOff x="551048" y="3225800"/>
            <a:chExt cx="2992251" cy="1974494"/>
          </a:xfrm>
        </p:grpSpPr>
        <p:grpSp>
          <p:nvGrpSpPr>
            <p:cNvPr id="38" name="Group 37"/>
            <p:cNvGrpSpPr/>
            <p:nvPr/>
          </p:nvGrpSpPr>
          <p:grpSpPr>
            <a:xfrm>
              <a:off x="551048" y="3225800"/>
              <a:ext cx="2992251" cy="1974494"/>
              <a:chOff x="551048" y="3225800"/>
              <a:chExt cx="2992251" cy="1974494"/>
            </a:xfrm>
          </p:grpSpPr>
          <p:grpSp>
            <p:nvGrpSpPr>
              <p:cNvPr id="24" name="Group 23"/>
              <p:cNvGrpSpPr/>
              <p:nvPr/>
            </p:nvGrpSpPr>
            <p:grpSpPr>
              <a:xfrm>
                <a:off x="1092200" y="3892194"/>
                <a:ext cx="1612900" cy="1308100"/>
                <a:chOff x="1092200" y="2921000"/>
                <a:chExt cx="1117600" cy="1130300"/>
              </a:xfrm>
            </p:grpSpPr>
            <p:cxnSp>
              <p:nvCxnSpPr>
                <p:cNvPr id="4" name="Straight Connector 3"/>
                <p:cNvCxnSpPr/>
                <p:nvPr/>
              </p:nvCxnSpPr>
              <p:spPr>
                <a:xfrm>
                  <a:off x="10922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92200" y="3505200"/>
                  <a:ext cx="5334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25600" y="2921000"/>
                  <a:ext cx="0" cy="5842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58900" y="3505200"/>
                  <a:ext cx="0" cy="5461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358900" y="4051300"/>
                  <a:ext cx="850900"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97100" y="2921000"/>
                  <a:ext cx="0" cy="113030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889000" y="3530600"/>
                <a:ext cx="351378" cy="369332"/>
              </a:xfrm>
              <a:prstGeom prst="rect">
                <a:avLst/>
              </a:prstGeom>
              <a:noFill/>
            </p:spPr>
            <p:txBody>
              <a:bodyPr wrap="none" rtlCol="0">
                <a:spAutoFit/>
              </a:bodyPr>
              <a:lstStyle/>
              <a:p>
                <a:r>
                  <a:rPr lang="en-US" dirty="0" smtClean="0">
                    <a:latin typeface="Arial"/>
                    <a:cs typeface="Arial"/>
                  </a:rPr>
                  <a:t>A</a:t>
                </a:r>
                <a:endParaRPr lang="en-US" dirty="0">
                  <a:latin typeface="Arial"/>
                  <a:cs typeface="Arial"/>
                </a:endParaRPr>
              </a:p>
            </p:txBody>
          </p:sp>
          <p:sp>
            <p:nvSpPr>
              <p:cNvPr id="26" name="TextBox 25"/>
              <p:cNvSpPr txBox="1"/>
              <p:nvPr/>
            </p:nvSpPr>
            <p:spPr>
              <a:xfrm>
                <a:off x="1676400" y="3543300"/>
                <a:ext cx="351366" cy="369332"/>
              </a:xfrm>
              <a:prstGeom prst="rect">
                <a:avLst/>
              </a:prstGeom>
              <a:noFill/>
            </p:spPr>
            <p:txBody>
              <a:bodyPr wrap="none" rtlCol="0">
                <a:spAutoFit/>
              </a:bodyPr>
              <a:lstStyle/>
              <a:p>
                <a:r>
                  <a:rPr lang="en-US" dirty="0">
                    <a:solidFill>
                      <a:srgbClr val="000000"/>
                    </a:solidFill>
                    <a:latin typeface="Arial"/>
                    <a:cs typeface="Arial"/>
                  </a:rPr>
                  <a:t>B</a:t>
                </a:r>
              </a:p>
            </p:txBody>
          </p:sp>
          <p:sp>
            <p:nvSpPr>
              <p:cNvPr id="27" name="TextBox 26"/>
              <p:cNvSpPr txBox="1"/>
              <p:nvPr/>
            </p:nvSpPr>
            <p:spPr>
              <a:xfrm>
                <a:off x="2511083" y="3543300"/>
                <a:ext cx="351366" cy="369332"/>
              </a:xfrm>
              <a:prstGeom prst="rect">
                <a:avLst/>
              </a:prstGeom>
              <a:noFill/>
            </p:spPr>
            <p:txBody>
              <a:bodyPr wrap="none" rtlCol="0">
                <a:spAutoFit/>
              </a:bodyPr>
              <a:lstStyle/>
              <a:p>
                <a:r>
                  <a:rPr lang="en-US" dirty="0" smtClean="0">
                    <a:latin typeface="Arial"/>
                    <a:cs typeface="Arial"/>
                  </a:rPr>
                  <a:t>C</a:t>
                </a:r>
                <a:endParaRPr lang="en-US" dirty="0">
                  <a:latin typeface="Arial"/>
                  <a:cs typeface="Arial"/>
                </a:endParaRPr>
              </a:p>
            </p:txBody>
          </p:sp>
          <p:sp>
            <p:nvSpPr>
              <p:cNvPr id="28" name="TextBox 27"/>
              <p:cNvSpPr txBox="1"/>
              <p:nvPr/>
            </p:nvSpPr>
            <p:spPr>
              <a:xfrm>
                <a:off x="762000" y="4076700"/>
                <a:ext cx="351378" cy="369332"/>
              </a:xfrm>
              <a:prstGeom prst="rect">
                <a:avLst/>
              </a:prstGeom>
              <a:noFill/>
            </p:spPr>
            <p:txBody>
              <a:bodyPr wrap="square" rtlCol="0">
                <a:spAutoFit/>
              </a:bodyPr>
              <a:lstStyle/>
              <a:p>
                <a:r>
                  <a:rPr lang="en-US" dirty="0">
                    <a:latin typeface="Arial"/>
                    <a:cs typeface="Arial"/>
                  </a:rPr>
                  <a:t>2</a:t>
                </a:r>
              </a:p>
            </p:txBody>
          </p:sp>
          <p:sp>
            <p:nvSpPr>
              <p:cNvPr id="29" name="TextBox 28"/>
              <p:cNvSpPr txBox="1"/>
              <p:nvPr/>
            </p:nvSpPr>
            <p:spPr>
              <a:xfrm>
                <a:off x="1117600" y="4724400"/>
                <a:ext cx="351378" cy="369332"/>
              </a:xfrm>
              <a:prstGeom prst="rect">
                <a:avLst/>
              </a:prstGeom>
              <a:noFill/>
            </p:spPr>
            <p:txBody>
              <a:bodyPr wrap="square" rtlCol="0">
                <a:spAutoFit/>
              </a:bodyPr>
              <a:lstStyle/>
              <a:p>
                <a:r>
                  <a:rPr lang="en-US" dirty="0">
                    <a:latin typeface="Arial"/>
                    <a:cs typeface="Arial"/>
                  </a:rPr>
                  <a:t>2</a:t>
                </a:r>
              </a:p>
            </p:txBody>
          </p:sp>
          <p:sp>
            <p:nvSpPr>
              <p:cNvPr id="30" name="TextBox 29"/>
              <p:cNvSpPr txBox="1"/>
              <p:nvPr/>
            </p:nvSpPr>
            <p:spPr>
              <a:xfrm>
                <a:off x="2311400" y="4419600"/>
                <a:ext cx="351378" cy="369332"/>
              </a:xfrm>
              <a:prstGeom prst="rect">
                <a:avLst/>
              </a:prstGeom>
              <a:noFill/>
            </p:spPr>
            <p:txBody>
              <a:bodyPr wrap="square" rtlCol="0">
                <a:spAutoFit/>
              </a:bodyPr>
              <a:lstStyle/>
              <a:p>
                <a:r>
                  <a:rPr lang="en-US" dirty="0" smtClean="0">
                    <a:latin typeface="Arial"/>
                    <a:cs typeface="Arial"/>
                  </a:rPr>
                  <a:t>4</a:t>
                </a:r>
                <a:endParaRPr lang="en-US" dirty="0">
                  <a:latin typeface="Arial"/>
                  <a:cs typeface="Arial"/>
                </a:endParaRPr>
              </a:p>
            </p:txBody>
          </p:sp>
          <p:sp>
            <p:nvSpPr>
              <p:cNvPr id="31" name="TextBox 30"/>
              <p:cNvSpPr txBox="1"/>
              <p:nvPr/>
            </p:nvSpPr>
            <p:spPr>
              <a:xfrm>
                <a:off x="551048" y="3225800"/>
                <a:ext cx="2992251" cy="369332"/>
              </a:xfrm>
              <a:prstGeom prst="rect">
                <a:avLst/>
              </a:prstGeom>
              <a:noFill/>
            </p:spPr>
            <p:txBody>
              <a:bodyPr wrap="square" rtlCol="0">
                <a:spAutoFit/>
              </a:bodyPr>
              <a:lstStyle/>
              <a:p>
                <a:r>
                  <a:rPr lang="en-US" dirty="0" smtClean="0"/>
                  <a:t>Y =  9	   7		  3</a:t>
                </a:r>
                <a:endParaRPr lang="en-US" dirty="0"/>
              </a:p>
            </p:txBody>
          </p:sp>
        </p:grpSp>
        <p:sp>
          <p:nvSpPr>
            <p:cNvPr id="39" name="Oval 38"/>
            <p:cNvSpPr/>
            <p:nvPr/>
          </p:nvSpPr>
          <p:spPr>
            <a:xfrm>
              <a:off x="1354678" y="4446032"/>
              <a:ext cx="296322" cy="278368"/>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278478" y="4409025"/>
              <a:ext cx="434246" cy="307777"/>
            </a:xfrm>
            <a:prstGeom prst="rect">
              <a:avLst/>
            </a:prstGeom>
          </p:spPr>
          <p:txBody>
            <a:bodyPr wrap="none">
              <a:spAutoFit/>
            </a:bodyPr>
            <a:lstStyle/>
            <a:p>
              <a:r>
                <a:rPr lang="en-US" sz="1400" b="1" dirty="0" smtClean="0">
                  <a:solidFill>
                    <a:srgbClr val="FF0000"/>
                  </a:solidFill>
                  <a:latin typeface="Arial"/>
                  <a:cs typeface="Arial"/>
                </a:rPr>
                <a:t>6.5</a:t>
              </a:r>
              <a:endParaRPr lang="en-US" sz="1400" b="1" dirty="0">
                <a:solidFill>
                  <a:srgbClr val="FF0000"/>
                </a:solidFill>
                <a:latin typeface="Arial"/>
                <a:cs typeface="Arial"/>
              </a:endParaRPr>
            </a:p>
          </p:txBody>
        </p:sp>
      </p:grpSp>
      <p:graphicFrame>
        <p:nvGraphicFramePr>
          <p:cNvPr id="3" name="Table 2"/>
          <p:cNvGraphicFramePr>
            <a:graphicFrameLocks noGrp="1"/>
          </p:cNvGraphicFramePr>
          <p:nvPr>
            <p:extLst>
              <p:ext uri="{D42A27DB-BD31-4B8C-83A1-F6EECF244321}">
                <p14:modId xmlns:p14="http://schemas.microsoft.com/office/powerpoint/2010/main" val="1355480552"/>
              </p:ext>
            </p:extLst>
          </p:nvPr>
        </p:nvGraphicFramePr>
        <p:xfrm>
          <a:off x="457200" y="2336562"/>
          <a:ext cx="8229599" cy="1838960"/>
        </p:xfrm>
        <a:graphic>
          <a:graphicData uri="http://schemas.openxmlformats.org/drawingml/2006/table">
            <a:tbl>
              <a:tblPr firstRow="1" bandRow="1">
                <a:tableStyleId>{073A0DAA-6AF3-43AB-8588-CEC1D06C72B9}</a:tableStyleId>
              </a:tblPr>
              <a:tblGrid>
                <a:gridCol w="901700"/>
                <a:gridCol w="1143000"/>
                <a:gridCol w="825500"/>
                <a:gridCol w="1181100"/>
                <a:gridCol w="1143000"/>
                <a:gridCol w="1295400"/>
                <a:gridCol w="1739899"/>
              </a:tblGrid>
              <a:tr h="370840">
                <a:tc>
                  <a:txBody>
                    <a:bodyPr/>
                    <a:lstStyle/>
                    <a:p>
                      <a:endParaRPr lang="en-US" dirty="0">
                        <a:latin typeface="Arial"/>
                        <a:cs typeface="Arial"/>
                      </a:endParaRPr>
                    </a:p>
                  </a:txBody>
                  <a:tcPr/>
                </a:tc>
                <a:tc>
                  <a:txBody>
                    <a:bodyPr/>
                    <a:lstStyle/>
                    <a:p>
                      <a:r>
                        <a:rPr lang="en-US" dirty="0" smtClean="0"/>
                        <a:t>Contrast</a:t>
                      </a:r>
                      <a:endParaRPr lang="en-US" dirty="0">
                        <a:latin typeface="Arial"/>
                        <a:cs typeface="Arial"/>
                      </a:endParaRPr>
                    </a:p>
                  </a:txBody>
                  <a:tcPr/>
                </a:tc>
                <a:tc>
                  <a:txBody>
                    <a:bodyPr/>
                    <a:lstStyle/>
                    <a:p>
                      <a:r>
                        <a:rPr lang="en-US" dirty="0" smtClean="0"/>
                        <a:t>Raw PIC</a:t>
                      </a:r>
                      <a:endParaRPr lang="en-US" dirty="0">
                        <a:latin typeface="Arial"/>
                        <a:cs typeface="Arial"/>
                      </a:endParaRPr>
                    </a:p>
                  </a:txBody>
                  <a:tcPr/>
                </a:tc>
                <a:tc>
                  <a:txBody>
                    <a:bodyPr/>
                    <a:lstStyle/>
                    <a:p>
                      <a:r>
                        <a:rPr lang="en-US" dirty="0" smtClean="0"/>
                        <a:t>Branch</a:t>
                      </a:r>
                      <a:r>
                        <a:rPr lang="en-US" baseline="0" dirty="0" smtClean="0"/>
                        <a:t> length L - </a:t>
                      </a:r>
                      <a:r>
                        <a:rPr lang="en-US" sz="1600" baseline="0" dirty="0" smtClean="0">
                          <a:solidFill>
                            <a:srgbClr val="FF0000"/>
                          </a:solidFill>
                        </a:rPr>
                        <a:t>corrected</a:t>
                      </a:r>
                      <a:endParaRPr lang="en-US" sz="1600" dirty="0">
                        <a:solidFill>
                          <a:srgbClr val="FF0000"/>
                        </a:solidFill>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Branch</a:t>
                      </a:r>
                      <a:r>
                        <a:rPr lang="en-US" baseline="0" dirty="0" smtClean="0"/>
                        <a:t> length R </a:t>
                      </a:r>
                      <a:endParaRPr lang="en-US" sz="1600" dirty="0" smtClean="0">
                        <a:solidFill>
                          <a:schemeClr val="bg1"/>
                        </a:solidFill>
                        <a:latin typeface="Arial"/>
                        <a:cs typeface="Arial"/>
                      </a:endParaRPr>
                    </a:p>
                  </a:txBody>
                  <a:tcPr/>
                </a:tc>
                <a:tc>
                  <a:txBody>
                    <a:bodyPr/>
                    <a:lstStyle/>
                    <a:p>
                      <a:r>
                        <a:rPr lang="en-US" dirty="0" smtClean="0"/>
                        <a:t>SD</a:t>
                      </a:r>
                      <a:r>
                        <a:rPr lang="en-US" baseline="0" dirty="0" smtClean="0"/>
                        <a:t> </a:t>
                      </a:r>
                    </a:p>
                    <a:p>
                      <a:r>
                        <a:rPr lang="en-US" sz="1600" baseline="0" dirty="0" smtClean="0"/>
                        <a:t>(√ L+R branch length)</a:t>
                      </a:r>
                      <a:endParaRPr lang="en-US" sz="1600" dirty="0">
                        <a:latin typeface="Arial"/>
                        <a:cs typeface="Arial"/>
                      </a:endParaRPr>
                    </a:p>
                  </a:txBody>
                  <a:tcPr/>
                </a:tc>
                <a:tc>
                  <a:txBody>
                    <a:bodyPr/>
                    <a:lstStyle/>
                    <a:p>
                      <a:r>
                        <a:rPr lang="en-US" dirty="0" smtClean="0"/>
                        <a:t>Standardized contrast</a:t>
                      </a:r>
                      <a:endParaRPr lang="en-US" dirty="0">
                        <a:latin typeface="Arial"/>
                        <a:cs typeface="Arial"/>
                      </a:endParaRPr>
                    </a:p>
                  </a:txBody>
                  <a:tcPr/>
                </a:tc>
              </a:tr>
              <a:tr h="370840">
                <a:tc>
                  <a:txBody>
                    <a:bodyPr/>
                    <a:lstStyle/>
                    <a:p>
                      <a:pPr algn="ctr"/>
                      <a:r>
                        <a:rPr lang="en-US" dirty="0" smtClean="0"/>
                        <a:t>A - B</a:t>
                      </a:r>
                      <a:endParaRPr lang="en-US" dirty="0">
                        <a:latin typeface="Arial"/>
                        <a:cs typeface="Arial"/>
                      </a:endParaRPr>
                    </a:p>
                  </a:txBody>
                  <a:tcPr/>
                </a:tc>
                <a:tc>
                  <a:txBody>
                    <a:bodyPr/>
                    <a:lstStyle/>
                    <a:p>
                      <a:pPr algn="ctr"/>
                      <a:r>
                        <a:rPr lang="en-US" dirty="0" smtClean="0"/>
                        <a:t>9 - 7</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1</a:t>
                      </a:r>
                      <a:endParaRPr lang="en-US" dirty="0">
                        <a:latin typeface="Arial"/>
                        <a:cs typeface="Arial"/>
                      </a:endParaRPr>
                    </a:p>
                  </a:txBody>
                  <a:tcPr/>
                </a:tc>
                <a:tc>
                  <a:txBody>
                    <a:bodyPr/>
                    <a:lstStyle/>
                    <a:p>
                      <a:pPr algn="ctr"/>
                      <a:r>
                        <a:rPr lang="en-US" dirty="0" smtClean="0"/>
                        <a:t>2</a:t>
                      </a:r>
                      <a:endParaRPr lang="en-US" dirty="0">
                        <a:latin typeface="Arial"/>
                        <a:cs typeface="Arial"/>
                      </a:endParaRPr>
                    </a:p>
                  </a:txBody>
                  <a:tcPr/>
                </a:tc>
                <a:tc>
                  <a:txBody>
                    <a:bodyPr/>
                    <a:lstStyle/>
                    <a:p>
                      <a:pPr algn="ctr"/>
                      <a:r>
                        <a:rPr lang="en-US" dirty="0" smtClean="0"/>
                        <a:t>0.5</a:t>
                      </a:r>
                      <a:endParaRPr lang="en-US" dirty="0">
                        <a:latin typeface="Arial"/>
                        <a:cs typeface="Arial"/>
                      </a:endParaRPr>
                    </a:p>
                  </a:txBody>
                  <a:tcPr/>
                </a:tc>
              </a:tr>
              <a:tr h="370840">
                <a:tc>
                  <a:txBody>
                    <a:bodyPr/>
                    <a:lstStyle/>
                    <a:p>
                      <a:pPr algn="ctr"/>
                      <a:r>
                        <a:rPr lang="en-US" dirty="0" smtClean="0"/>
                        <a:t>k - C</a:t>
                      </a:r>
                      <a:endParaRPr lang="en-US" dirty="0">
                        <a:latin typeface="Arial"/>
                        <a:cs typeface="Arial"/>
                      </a:endParaRPr>
                    </a:p>
                  </a:txBody>
                  <a:tcPr/>
                </a:tc>
                <a:tc>
                  <a:txBody>
                    <a:bodyPr/>
                    <a:lstStyle/>
                    <a:p>
                      <a:pPr algn="ctr"/>
                      <a:r>
                        <a:rPr lang="en-US" dirty="0" smtClean="0"/>
                        <a:t>6.5 - 3</a:t>
                      </a:r>
                      <a:endParaRPr lang="en-US" dirty="0">
                        <a:latin typeface="Arial"/>
                        <a:cs typeface="Arial"/>
                      </a:endParaRPr>
                    </a:p>
                  </a:txBody>
                  <a:tcPr/>
                </a:tc>
                <a:tc>
                  <a:txBody>
                    <a:bodyPr/>
                    <a:lstStyle/>
                    <a:p>
                      <a:pPr algn="ctr"/>
                      <a:r>
                        <a:rPr lang="en-US" dirty="0" smtClean="0"/>
                        <a:t>3.5</a:t>
                      </a:r>
                      <a:endParaRPr lang="en-US" dirty="0">
                        <a:latin typeface="Arial"/>
                        <a:cs typeface="Arial"/>
                      </a:endParaRPr>
                    </a:p>
                  </a:txBody>
                  <a:tcPr/>
                </a:tc>
                <a:tc>
                  <a:txBody>
                    <a:bodyPr/>
                    <a:lstStyle/>
                    <a:p>
                      <a:pPr algn="ctr"/>
                      <a:r>
                        <a:rPr lang="en-US" b="1" dirty="0" smtClean="0">
                          <a:solidFill>
                            <a:srgbClr val="FF0000"/>
                          </a:solidFill>
                          <a:latin typeface="Arial"/>
                          <a:cs typeface="Arial"/>
                        </a:rPr>
                        <a:t>3</a:t>
                      </a:r>
                      <a:endParaRPr lang="en-US" b="1" dirty="0">
                        <a:solidFill>
                          <a:srgbClr val="FF0000"/>
                        </a:solidFill>
                        <a:latin typeface="Arial"/>
                        <a:cs typeface="Arial"/>
                      </a:endParaRPr>
                    </a:p>
                  </a:txBody>
                  <a:tcPr/>
                </a:tc>
                <a:tc>
                  <a:txBody>
                    <a:bodyPr/>
                    <a:lstStyle/>
                    <a:p>
                      <a:pPr algn="ctr"/>
                      <a:r>
                        <a:rPr lang="en-US" dirty="0" smtClean="0">
                          <a:latin typeface="Arial"/>
                          <a:cs typeface="Arial"/>
                        </a:rPr>
                        <a:t>4</a:t>
                      </a:r>
                      <a:endParaRPr lang="en-US" dirty="0">
                        <a:latin typeface="Arial"/>
                        <a:cs typeface="Arial"/>
                      </a:endParaRPr>
                    </a:p>
                  </a:txBody>
                  <a:tcPr/>
                </a:tc>
                <a:tc>
                  <a:txBody>
                    <a:bodyPr/>
                    <a:lstStyle/>
                    <a:p>
                      <a:pPr algn="ctr"/>
                      <a:r>
                        <a:rPr lang="en-US" dirty="0" smtClean="0">
                          <a:latin typeface="Arial"/>
                          <a:cs typeface="Arial"/>
                        </a:rPr>
                        <a:t>2.645</a:t>
                      </a:r>
                      <a:endParaRPr lang="en-US" dirty="0">
                        <a:latin typeface="Arial"/>
                        <a:cs typeface="Arial"/>
                      </a:endParaRPr>
                    </a:p>
                  </a:txBody>
                  <a:tcPr/>
                </a:tc>
                <a:tc>
                  <a:txBody>
                    <a:bodyPr/>
                    <a:lstStyle/>
                    <a:p>
                      <a:pPr algn="ctr"/>
                      <a:r>
                        <a:rPr lang="en-US" dirty="0" smtClean="0">
                          <a:latin typeface="Arial"/>
                          <a:cs typeface="Arial"/>
                        </a:rPr>
                        <a:t>1.323</a:t>
                      </a:r>
                      <a:endParaRPr lang="en-US" dirty="0">
                        <a:latin typeface="Arial"/>
                        <a:cs typeface="Arial"/>
                      </a:endParaRPr>
                    </a:p>
                  </a:txBody>
                  <a:tcPr/>
                </a:tc>
              </a:tr>
            </a:tbl>
          </a:graphicData>
        </a:graphic>
      </p:graphicFrame>
      <p:cxnSp>
        <p:nvCxnSpPr>
          <p:cNvPr id="32" name="Straight Arrow Connector 31"/>
          <p:cNvCxnSpPr/>
          <p:nvPr/>
        </p:nvCxnSpPr>
        <p:spPr>
          <a:xfrm>
            <a:off x="1647109" y="6312932"/>
            <a:ext cx="919328"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567304" y="4844821"/>
            <a:ext cx="992496" cy="461665"/>
          </a:xfrm>
          <a:prstGeom prst="rect">
            <a:avLst/>
          </a:prstGeom>
          <a:noFill/>
        </p:spPr>
        <p:txBody>
          <a:bodyPr wrap="square" rtlCol="0">
            <a:spAutoFit/>
          </a:bodyPr>
          <a:lstStyle/>
          <a:p>
            <a:r>
              <a:rPr lang="en-US" sz="2400" b="1" dirty="0" smtClean="0">
                <a:solidFill>
                  <a:srgbClr val="FF0000"/>
                </a:solidFill>
                <a:latin typeface="Arial"/>
                <a:cs typeface="Arial"/>
              </a:rPr>
              <a:t>= 1</a:t>
            </a:r>
            <a:endParaRPr lang="en-US" sz="2400" b="1" dirty="0">
              <a:solidFill>
                <a:srgbClr val="FF0000"/>
              </a:solidFill>
              <a:latin typeface="Arial"/>
              <a:cs typeface="Arial"/>
            </a:endParaRPr>
          </a:p>
        </p:txBody>
      </p:sp>
      <p:sp>
        <p:nvSpPr>
          <p:cNvPr id="34" name="TextBox 33"/>
          <p:cNvSpPr txBox="1"/>
          <p:nvPr/>
        </p:nvSpPr>
        <p:spPr>
          <a:xfrm>
            <a:off x="3086100" y="4838700"/>
            <a:ext cx="2641168" cy="338554"/>
          </a:xfrm>
          <a:prstGeom prst="rect">
            <a:avLst/>
          </a:prstGeom>
          <a:noFill/>
        </p:spPr>
        <p:txBody>
          <a:bodyPr wrap="none" rtlCol="0">
            <a:spAutoFit/>
          </a:bodyPr>
          <a:lstStyle/>
          <a:p>
            <a:r>
              <a:rPr lang="en-US" sz="1600" dirty="0" err="1" smtClean="0">
                <a:latin typeface="Arial"/>
                <a:cs typeface="Arial"/>
              </a:rPr>
              <a:t>RdaughterBL</a:t>
            </a:r>
            <a:r>
              <a:rPr lang="en-US" sz="1600" dirty="0" smtClean="0">
                <a:latin typeface="Arial"/>
                <a:cs typeface="Arial"/>
              </a:rPr>
              <a:t>*</a:t>
            </a:r>
            <a:r>
              <a:rPr lang="en-US" sz="1600" dirty="0" err="1" smtClean="0">
                <a:latin typeface="Arial"/>
                <a:cs typeface="Arial"/>
              </a:rPr>
              <a:t>LdaughterBL</a:t>
            </a:r>
            <a:endParaRPr lang="en-US" sz="1600" dirty="0">
              <a:latin typeface="Arial"/>
              <a:cs typeface="Arial"/>
            </a:endParaRPr>
          </a:p>
        </p:txBody>
      </p:sp>
      <p:cxnSp>
        <p:nvCxnSpPr>
          <p:cNvPr id="35" name="Straight Connector 34"/>
          <p:cNvCxnSpPr/>
          <p:nvPr/>
        </p:nvCxnSpPr>
        <p:spPr>
          <a:xfrm>
            <a:off x="3086100" y="5228054"/>
            <a:ext cx="2880199"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068389" y="5249108"/>
            <a:ext cx="2787943" cy="338554"/>
          </a:xfrm>
          <a:prstGeom prst="rect">
            <a:avLst/>
          </a:prstGeom>
          <a:noFill/>
        </p:spPr>
        <p:txBody>
          <a:bodyPr wrap="none" rtlCol="0">
            <a:spAutoFit/>
          </a:bodyPr>
          <a:lstStyle/>
          <a:p>
            <a:r>
              <a:rPr lang="en-US" sz="1600" dirty="0" err="1" smtClean="0">
                <a:latin typeface="Arial"/>
                <a:cs typeface="Arial"/>
              </a:rPr>
              <a:t>RdaughterBL</a:t>
            </a:r>
            <a:r>
              <a:rPr lang="en-US" sz="1600" dirty="0" smtClean="0">
                <a:latin typeface="Arial"/>
                <a:cs typeface="Arial"/>
              </a:rPr>
              <a:t> + </a:t>
            </a:r>
            <a:r>
              <a:rPr lang="en-US" sz="1600" dirty="0" err="1" smtClean="0">
                <a:latin typeface="Arial"/>
                <a:cs typeface="Arial"/>
              </a:rPr>
              <a:t>LdaughterBL</a:t>
            </a:r>
            <a:r>
              <a:rPr lang="en-US" sz="1600" dirty="0" smtClean="0">
                <a:latin typeface="Arial"/>
                <a:cs typeface="Arial"/>
              </a:rPr>
              <a:t> </a:t>
            </a:r>
            <a:endParaRPr lang="en-US" sz="1600" dirty="0">
              <a:latin typeface="Arial"/>
              <a:cs typeface="Arial"/>
            </a:endParaRPr>
          </a:p>
        </p:txBody>
      </p:sp>
      <p:sp>
        <p:nvSpPr>
          <p:cNvPr id="37" name="TextBox 36"/>
          <p:cNvSpPr txBox="1"/>
          <p:nvPr/>
        </p:nvSpPr>
        <p:spPr>
          <a:xfrm>
            <a:off x="6641705" y="4785290"/>
            <a:ext cx="646782" cy="461665"/>
          </a:xfrm>
          <a:prstGeom prst="rect">
            <a:avLst/>
          </a:prstGeom>
          <a:noFill/>
        </p:spPr>
        <p:txBody>
          <a:bodyPr wrap="none" rtlCol="0">
            <a:spAutoFit/>
          </a:bodyPr>
          <a:lstStyle/>
          <a:p>
            <a:r>
              <a:rPr lang="en-US" sz="2400" dirty="0" smtClean="0">
                <a:latin typeface="Arial"/>
                <a:cs typeface="Arial"/>
              </a:rPr>
              <a:t>2*2 </a:t>
            </a:r>
            <a:endParaRPr lang="en-US" sz="2400" dirty="0">
              <a:latin typeface="Arial"/>
              <a:cs typeface="Arial"/>
            </a:endParaRPr>
          </a:p>
        </p:txBody>
      </p:sp>
      <p:cxnSp>
        <p:nvCxnSpPr>
          <p:cNvPr id="49" name="Straight Connector 48"/>
          <p:cNvCxnSpPr/>
          <p:nvPr/>
        </p:nvCxnSpPr>
        <p:spPr>
          <a:xfrm>
            <a:off x="6641705" y="5246955"/>
            <a:ext cx="706744"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641705" y="5179900"/>
            <a:ext cx="706744" cy="461665"/>
          </a:xfrm>
          <a:prstGeom prst="rect">
            <a:avLst/>
          </a:prstGeom>
          <a:noFill/>
        </p:spPr>
        <p:txBody>
          <a:bodyPr wrap="none" rtlCol="0">
            <a:spAutoFit/>
          </a:bodyPr>
          <a:lstStyle/>
          <a:p>
            <a:r>
              <a:rPr lang="en-US" sz="2400" dirty="0" smtClean="0">
                <a:latin typeface="Arial"/>
                <a:cs typeface="Arial"/>
              </a:rPr>
              <a:t>2+2</a:t>
            </a:r>
            <a:endParaRPr lang="en-US" sz="2400" dirty="0">
              <a:latin typeface="Arial"/>
              <a:cs typeface="Arial"/>
            </a:endParaRPr>
          </a:p>
        </p:txBody>
      </p:sp>
      <p:sp>
        <p:nvSpPr>
          <p:cNvPr id="51" name="Rectangle 50"/>
          <p:cNvSpPr/>
          <p:nvPr/>
        </p:nvSpPr>
        <p:spPr>
          <a:xfrm rot="10800000" flipV="1">
            <a:off x="2910138" y="4288622"/>
            <a:ext cx="4252661" cy="461665"/>
          </a:xfrm>
          <a:prstGeom prst="rect">
            <a:avLst/>
          </a:prstGeom>
        </p:spPr>
        <p:txBody>
          <a:bodyPr wrap="square">
            <a:spAutoFit/>
          </a:bodyPr>
          <a:lstStyle/>
          <a:p>
            <a:r>
              <a:rPr lang="en-US" sz="2400" b="1" dirty="0" smtClean="0">
                <a:solidFill>
                  <a:srgbClr val="FF0000"/>
                </a:solidFill>
                <a:latin typeface="Arial"/>
                <a:cs typeface="Arial"/>
              </a:rPr>
              <a:t>Branch length correction  = </a:t>
            </a:r>
            <a:endParaRPr lang="en-US" sz="2400" dirty="0"/>
          </a:p>
        </p:txBody>
      </p:sp>
    </p:spTree>
    <p:extLst>
      <p:ext uri="{BB962C8B-B14F-4D97-AF65-F5344CB8AC3E}">
        <p14:creationId xmlns:p14="http://schemas.microsoft.com/office/powerpoint/2010/main" val="1471550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a:solidFill>
                  <a:schemeClr val="bg1"/>
                </a:solidFill>
                <a:latin typeface="Arial"/>
                <a:cs typeface="Arial"/>
              </a:rPr>
              <a:t>1</a:t>
            </a:r>
            <a:r>
              <a:rPr lang="en-US" b="1" dirty="0" smtClean="0">
                <a:solidFill>
                  <a:schemeClr val="bg1"/>
                </a:solidFill>
                <a:latin typeface="Arial"/>
                <a:cs typeface="Arial"/>
              </a:rPr>
              <a:t>: Independent Contrasts</a:t>
            </a:r>
            <a:endParaRPr lang="en-US" b="1" dirty="0">
              <a:solidFill>
                <a:schemeClr val="bg1"/>
              </a:solidFill>
              <a:latin typeface="Arial"/>
              <a:cs typeface="Arial"/>
            </a:endParaRPr>
          </a:p>
        </p:txBody>
      </p:sp>
      <p:sp>
        <p:nvSpPr>
          <p:cNvPr id="12" name="Content Placeholder 2"/>
          <p:cNvSpPr>
            <a:spLocks noGrp="1"/>
          </p:cNvSpPr>
          <p:nvPr>
            <p:ph idx="1"/>
          </p:nvPr>
        </p:nvSpPr>
        <p:spPr>
          <a:xfrm>
            <a:off x="457200" y="1600200"/>
            <a:ext cx="8229600" cy="4525963"/>
          </a:xfrm>
        </p:spPr>
        <p:txBody>
          <a:bodyPr>
            <a:normAutofit/>
          </a:bodyPr>
          <a:lstStyle/>
          <a:p>
            <a:pPr>
              <a:lnSpc>
                <a:spcPct val="90000"/>
              </a:lnSpc>
            </a:pPr>
            <a:r>
              <a:rPr lang="en-US" dirty="0" smtClean="0">
                <a:latin typeface="Arial"/>
                <a:cs typeface="Arial"/>
              </a:rPr>
              <a:t>The solution: Correlation/regression of Independent contrasts </a:t>
            </a:r>
          </a:p>
          <a:p>
            <a:pPr lvl="1">
              <a:lnSpc>
                <a:spcPct val="90000"/>
              </a:lnSpc>
            </a:pPr>
            <a:r>
              <a:rPr lang="en-US" u="sng" dirty="0" smtClean="0">
                <a:latin typeface="Arial"/>
                <a:cs typeface="Arial"/>
              </a:rPr>
              <a:t>All analyses with PIC must be forced through the origin </a:t>
            </a:r>
            <a:r>
              <a:rPr lang="en-US" dirty="0" smtClean="0">
                <a:latin typeface="Arial"/>
                <a:cs typeface="Arial"/>
              </a:rPr>
              <a:t>(because the sign of the contrasts is arbitrary). So, if you want to do run a PCA on PIC’s you have to mirror the contrasts.</a:t>
            </a:r>
          </a:p>
        </p:txBody>
      </p:sp>
    </p:spTree>
    <p:extLst>
      <p:ext uri="{BB962C8B-B14F-4D97-AF65-F5344CB8AC3E}">
        <p14:creationId xmlns:p14="http://schemas.microsoft.com/office/powerpoint/2010/main" val="36592959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Brownian motion</a:t>
            </a:r>
            <a:endParaRPr lang="en-US" b="1" dirty="0">
              <a:solidFill>
                <a:schemeClr val="bg1"/>
              </a:solidFill>
              <a:latin typeface="Arial"/>
              <a:cs typeface="Arial"/>
            </a:endParaRPr>
          </a:p>
        </p:txBody>
      </p:sp>
    </p:spTree>
    <p:extLst>
      <p:ext uri="{BB962C8B-B14F-4D97-AF65-F5344CB8AC3E}">
        <p14:creationId xmlns:p14="http://schemas.microsoft.com/office/powerpoint/2010/main" val="398279841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lstStyle/>
          <a:p>
            <a:r>
              <a:rPr lang="en-US" b="1" dirty="0" smtClean="0">
                <a:solidFill>
                  <a:schemeClr val="bg1"/>
                </a:solidFill>
                <a:latin typeface="Arial"/>
                <a:cs typeface="Arial"/>
              </a:rPr>
              <a:t>1- 4: Tutorial</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724400"/>
          </a:xfrm>
        </p:spPr>
        <p:txBody>
          <a:bodyPr>
            <a:normAutofit lnSpcReduction="10000"/>
          </a:bodyPr>
          <a:lstStyle/>
          <a:p>
            <a:pPr>
              <a:lnSpc>
                <a:spcPct val="90000"/>
              </a:lnSpc>
            </a:pPr>
            <a:r>
              <a:rPr lang="en-US" b="1" dirty="0" smtClean="0">
                <a:latin typeface="Arial"/>
                <a:cs typeface="Arial"/>
              </a:rPr>
              <a:t>Demonstration: </a:t>
            </a:r>
            <a:r>
              <a:rPr lang="en-US" dirty="0" smtClean="0">
                <a:latin typeface="Arial"/>
                <a:cs typeface="Arial"/>
              </a:rPr>
              <a:t>how to run independent contrasts in ape, fit simple BM, OU &amp; Early/Late Burst models in </a:t>
            </a:r>
            <a:r>
              <a:rPr lang="en-US" dirty="0" err="1" smtClean="0">
                <a:latin typeface="Arial"/>
                <a:cs typeface="Arial"/>
              </a:rPr>
              <a:t>geiger</a:t>
            </a:r>
            <a:r>
              <a:rPr lang="en-US" dirty="0" smtClean="0">
                <a:latin typeface="Arial"/>
                <a:cs typeface="Arial"/>
              </a:rPr>
              <a:t> and use </a:t>
            </a:r>
            <a:r>
              <a:rPr lang="en-US" dirty="0" err="1" smtClean="0">
                <a:latin typeface="Arial"/>
                <a:cs typeface="Arial"/>
              </a:rPr>
              <a:t>traitgrams</a:t>
            </a:r>
            <a:r>
              <a:rPr lang="en-US" dirty="0" smtClean="0">
                <a:latin typeface="Arial"/>
                <a:cs typeface="Arial"/>
              </a:rPr>
              <a:t>, </a:t>
            </a:r>
            <a:r>
              <a:rPr lang="en-US" dirty="0" err="1" smtClean="0">
                <a:latin typeface="Arial"/>
                <a:cs typeface="Arial"/>
              </a:rPr>
              <a:t>phylomorphospaces</a:t>
            </a:r>
            <a:r>
              <a:rPr lang="en-US" dirty="0" smtClean="0">
                <a:latin typeface="Arial"/>
                <a:cs typeface="Arial"/>
              </a:rPr>
              <a:t> in </a:t>
            </a:r>
            <a:r>
              <a:rPr lang="en-US" dirty="0" err="1" smtClean="0">
                <a:latin typeface="Arial"/>
                <a:cs typeface="Arial"/>
              </a:rPr>
              <a:t>phytools</a:t>
            </a:r>
            <a:r>
              <a:rPr lang="en-US" dirty="0" smtClean="0">
                <a:latin typeface="Arial"/>
                <a:cs typeface="Arial"/>
              </a:rPr>
              <a:t> to visualize trait evolution.</a:t>
            </a:r>
          </a:p>
          <a:p>
            <a:pPr>
              <a:lnSpc>
                <a:spcPct val="90000"/>
              </a:lnSpc>
            </a:pPr>
            <a:endParaRPr lang="en-US" sz="1700" dirty="0" smtClean="0">
              <a:latin typeface="Arial"/>
              <a:cs typeface="Arial"/>
            </a:endParaRPr>
          </a:p>
          <a:p>
            <a:pPr>
              <a:lnSpc>
                <a:spcPct val="90000"/>
              </a:lnSpc>
            </a:pPr>
            <a:r>
              <a:rPr lang="en-US" b="1" dirty="0" smtClean="0">
                <a:latin typeface="Arial"/>
                <a:cs typeface="Arial"/>
              </a:rPr>
              <a:t>Exercise:</a:t>
            </a:r>
            <a:r>
              <a:rPr lang="en-US" dirty="0" smtClean="0">
                <a:latin typeface="Arial"/>
                <a:cs typeface="Arial"/>
              </a:rPr>
              <a:t> using these skills and everything you have learnt about the various evolutionary models, investigate the 4 traits in the </a:t>
            </a:r>
            <a:r>
              <a:rPr lang="en-US" dirty="0" err="1" smtClean="0">
                <a:latin typeface="Arial"/>
                <a:cs typeface="Arial"/>
              </a:rPr>
              <a:t>traitsx.txt</a:t>
            </a:r>
            <a:r>
              <a:rPr lang="en-US" dirty="0" smtClean="0">
                <a:latin typeface="Arial"/>
                <a:cs typeface="Arial"/>
              </a:rPr>
              <a:t> files and identify their evolutionary models. </a:t>
            </a:r>
          </a:p>
        </p:txBody>
      </p:sp>
      <p:pic>
        <p:nvPicPr>
          <p:cNvPr id="4" name="Picture 3"/>
          <p:cNvPicPr>
            <a:picLocks noChangeAspect="1"/>
          </p:cNvPicPr>
          <p:nvPr/>
        </p:nvPicPr>
        <p:blipFill>
          <a:blip r:embed="rId2"/>
          <a:stretch>
            <a:fillRect/>
          </a:stretch>
        </p:blipFill>
        <p:spPr>
          <a:xfrm>
            <a:off x="7222141" y="274638"/>
            <a:ext cx="1744922" cy="1325562"/>
          </a:xfrm>
          <a:prstGeom prst="rect">
            <a:avLst/>
          </a:prstGeom>
        </p:spPr>
      </p:pic>
    </p:spTree>
    <p:extLst>
      <p:ext uri="{BB962C8B-B14F-4D97-AF65-F5344CB8AC3E}">
        <p14:creationId xmlns:p14="http://schemas.microsoft.com/office/powerpoint/2010/main" val="1094729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stBMtrait_deltaAICc.pdf"/>
          <p:cNvPicPr>
            <a:picLocks noChangeAspect="1"/>
          </p:cNvPicPr>
          <p:nvPr/>
        </p:nvPicPr>
        <p:blipFill rotWithShape="1">
          <a:blip r:embed="rId3">
            <a:extLst>
              <a:ext uri="{28A0092B-C50C-407E-A947-70E740481C1C}">
                <a14:useLocalDpi xmlns:a14="http://schemas.microsoft.com/office/drawing/2010/main" val="0"/>
              </a:ext>
            </a:extLst>
          </a:blip>
          <a:srcRect t="10119"/>
          <a:stretch/>
        </p:blipFill>
        <p:spPr>
          <a:xfrm>
            <a:off x="1728209" y="1496483"/>
            <a:ext cx="5993391" cy="5386917"/>
          </a:xfrm>
          <a:prstGeom prst="rect">
            <a:avLst/>
          </a:prstGeom>
        </p:spPr>
      </p:pic>
      <p:sp>
        <p:nvSpPr>
          <p:cNvPr id="8" name="Title 1"/>
          <p:cNvSpPr>
            <a:spLocks noGrp="1"/>
          </p:cNvSpPr>
          <p:nvPr>
            <p:ph type="title"/>
          </p:nvPr>
        </p:nvSpPr>
        <p:spPr>
          <a:xfrm>
            <a:off x="457200" y="274638"/>
            <a:ext cx="8229600" cy="1143000"/>
          </a:xfrm>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 Trait 1</a:t>
            </a:r>
            <a:endParaRPr lang="en-US" b="1" dirty="0">
              <a:solidFill>
                <a:schemeClr val="bg1"/>
              </a:solidFill>
              <a:latin typeface="Arial"/>
              <a:cs typeface="Arial"/>
            </a:endParaRPr>
          </a:p>
        </p:txBody>
      </p:sp>
    </p:spTree>
    <p:extLst>
      <p:ext uri="{BB962C8B-B14F-4D97-AF65-F5344CB8AC3E}">
        <p14:creationId xmlns:p14="http://schemas.microsoft.com/office/powerpoint/2010/main" val="354252552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 Trait 1</a:t>
            </a:r>
            <a:endParaRPr lang="en-US" b="1" dirty="0">
              <a:solidFill>
                <a:schemeClr val="bg1"/>
              </a:solidFill>
              <a:latin typeface="Arial"/>
              <a:cs typeface="Arial"/>
            </a:endParaRPr>
          </a:p>
        </p:txBody>
      </p:sp>
      <p:pic>
        <p:nvPicPr>
          <p:cNvPr id="10" name="Picture 9" descr="histBMtrait_deltaAICc.pdf"/>
          <p:cNvPicPr>
            <a:picLocks noChangeAspect="1"/>
          </p:cNvPicPr>
          <p:nvPr/>
        </p:nvPicPr>
        <p:blipFill rotWithShape="1">
          <a:blip r:embed="rId2">
            <a:extLst>
              <a:ext uri="{28A0092B-C50C-407E-A947-70E740481C1C}">
                <a14:useLocalDpi xmlns:a14="http://schemas.microsoft.com/office/drawing/2010/main" val="0"/>
              </a:ext>
            </a:extLst>
          </a:blip>
          <a:srcRect t="10119"/>
          <a:stretch/>
        </p:blipFill>
        <p:spPr>
          <a:xfrm>
            <a:off x="1728209" y="1496483"/>
            <a:ext cx="5993391" cy="5386917"/>
          </a:xfrm>
          <a:prstGeom prst="rect">
            <a:avLst/>
          </a:prstGeom>
        </p:spPr>
      </p:pic>
      <p:sp>
        <p:nvSpPr>
          <p:cNvPr id="11" name="TextBox 10"/>
          <p:cNvSpPr txBox="1"/>
          <p:nvPr/>
        </p:nvSpPr>
        <p:spPr>
          <a:xfrm>
            <a:off x="5562600" y="2968536"/>
            <a:ext cx="2159000" cy="1200328"/>
          </a:xfrm>
          <a:prstGeom prst="rect">
            <a:avLst/>
          </a:prstGeom>
          <a:noFill/>
        </p:spPr>
        <p:txBody>
          <a:bodyPr wrap="square" rtlCol="0">
            <a:spAutoFit/>
          </a:bodyPr>
          <a:lstStyle/>
          <a:p>
            <a:pPr algn="ctr"/>
            <a:r>
              <a:rPr lang="en-US" sz="2400" b="1" dirty="0" smtClean="0">
                <a:solidFill>
                  <a:schemeClr val="accent5">
                    <a:lumMod val="75000"/>
                  </a:schemeClr>
                </a:solidFill>
                <a:latin typeface="Arial"/>
                <a:cs typeface="Arial"/>
              </a:rPr>
              <a:t>Weak support for </a:t>
            </a:r>
          </a:p>
          <a:p>
            <a:pPr algn="ctr"/>
            <a:r>
              <a:rPr lang="en-US" sz="2400" b="1" dirty="0" smtClean="0">
                <a:solidFill>
                  <a:schemeClr val="bg1">
                    <a:lumMod val="50000"/>
                  </a:schemeClr>
                </a:solidFill>
                <a:latin typeface="Arial"/>
                <a:cs typeface="Arial"/>
              </a:rPr>
              <a:t>BM</a:t>
            </a:r>
            <a:endParaRPr lang="en-US" sz="2400" b="1" dirty="0">
              <a:solidFill>
                <a:schemeClr val="bg1">
                  <a:lumMod val="50000"/>
                </a:schemeClr>
              </a:solidFill>
              <a:latin typeface="Arial"/>
              <a:cs typeface="Arial"/>
            </a:endParaRPr>
          </a:p>
        </p:txBody>
      </p:sp>
    </p:spTree>
    <p:extLst>
      <p:ext uri="{BB962C8B-B14F-4D97-AF65-F5344CB8AC3E}">
        <p14:creationId xmlns:p14="http://schemas.microsoft.com/office/powerpoint/2010/main" val="17078411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a:t>
            </a:r>
            <a:endParaRPr lang="en-US" b="1" dirty="0">
              <a:solidFill>
                <a:schemeClr val="bg1"/>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1361764020"/>
              </p:ext>
            </p:extLst>
          </p:nvPr>
        </p:nvGraphicFramePr>
        <p:xfrm>
          <a:off x="635000" y="2489200"/>
          <a:ext cx="7124700" cy="2651760"/>
        </p:xfrm>
        <a:graphic>
          <a:graphicData uri="http://schemas.openxmlformats.org/drawingml/2006/table">
            <a:tbl>
              <a:tblPr firstRow="1" bandRow="1">
                <a:tableStyleId>{793D81CF-94F2-401A-BA57-92F5A7B2D0C5}</a:tableStyleId>
              </a:tblPr>
              <a:tblGrid>
                <a:gridCol w="1781175"/>
                <a:gridCol w="1781175"/>
                <a:gridCol w="1781175"/>
                <a:gridCol w="1781175"/>
              </a:tblGrid>
              <a:tr h="370840">
                <a:tc>
                  <a:txBody>
                    <a:bodyPr/>
                    <a:lstStyle/>
                    <a:p>
                      <a:pPr algn="ctr"/>
                      <a:endParaRPr lang="en-US" sz="2400" dirty="0">
                        <a:latin typeface="Arial"/>
                        <a:cs typeface="Arial"/>
                      </a:endParaRPr>
                    </a:p>
                  </a:txBody>
                  <a:tcPr/>
                </a:tc>
                <a:tc>
                  <a:txBody>
                    <a:bodyPr/>
                    <a:lstStyle/>
                    <a:p>
                      <a:pPr algn="ctr"/>
                      <a:r>
                        <a:rPr lang="en-US" sz="2400" dirty="0" smtClean="0">
                          <a:latin typeface="Arial"/>
                          <a:cs typeface="Arial"/>
                        </a:rPr>
                        <a:t>BM</a:t>
                      </a:r>
                      <a:endParaRPr lang="en-US" sz="2400" dirty="0">
                        <a:latin typeface="Arial"/>
                        <a:cs typeface="Arial"/>
                      </a:endParaRPr>
                    </a:p>
                  </a:txBody>
                  <a:tcPr/>
                </a:tc>
                <a:tc>
                  <a:txBody>
                    <a:bodyPr/>
                    <a:lstStyle/>
                    <a:p>
                      <a:pPr algn="ctr"/>
                      <a:r>
                        <a:rPr lang="en-US" sz="2400" dirty="0" smtClean="0">
                          <a:latin typeface="Arial"/>
                          <a:cs typeface="Arial"/>
                        </a:rPr>
                        <a:t>OU</a:t>
                      </a:r>
                      <a:endParaRPr lang="en-US" sz="2400" dirty="0">
                        <a:latin typeface="Arial"/>
                        <a:cs typeface="Arial"/>
                      </a:endParaRPr>
                    </a:p>
                  </a:txBody>
                  <a:tcPr/>
                </a:tc>
                <a:tc>
                  <a:txBody>
                    <a:bodyPr/>
                    <a:lstStyle/>
                    <a:p>
                      <a:pPr algn="ctr"/>
                      <a:r>
                        <a:rPr lang="en-US" sz="2400" dirty="0" smtClean="0">
                          <a:latin typeface="Arial"/>
                          <a:cs typeface="Arial"/>
                        </a:rPr>
                        <a:t>EB</a:t>
                      </a:r>
                      <a:endParaRPr lang="en-US" sz="2400" dirty="0">
                        <a:latin typeface="Arial"/>
                        <a:cs typeface="Arial"/>
                      </a:endParaRPr>
                    </a:p>
                  </a:txBody>
                  <a:tcPr/>
                </a:tc>
              </a:tr>
              <a:tr h="370840">
                <a:tc>
                  <a:txBody>
                    <a:bodyPr/>
                    <a:lstStyle/>
                    <a:p>
                      <a:r>
                        <a:rPr lang="en-US" sz="2400" dirty="0" smtClean="0">
                          <a:latin typeface="Arial"/>
                          <a:cs typeface="Arial"/>
                        </a:rPr>
                        <a:t>Trait 1</a:t>
                      </a:r>
                      <a:endParaRPr lang="en-US" sz="2400" dirty="0">
                        <a:latin typeface="Arial"/>
                        <a:cs typeface="Arial"/>
                      </a:endParaRPr>
                    </a:p>
                  </a:txBody>
                  <a:tcPr/>
                </a:tc>
                <a:tc>
                  <a:txBody>
                    <a:bodyPr/>
                    <a:lstStyle/>
                    <a:p>
                      <a:pPr algn="ctr"/>
                      <a:r>
                        <a:rPr lang="en-US" sz="2400" b="1" dirty="0" smtClean="0">
                          <a:latin typeface="Arial"/>
                          <a:cs typeface="Arial"/>
                        </a:rPr>
                        <a:t>0</a:t>
                      </a:r>
                    </a:p>
                    <a:p>
                      <a:pPr algn="ctr"/>
                      <a:r>
                        <a:rPr lang="en-US" sz="2400" b="1" dirty="0" smtClean="0">
                          <a:latin typeface="Arial"/>
                          <a:cs typeface="Arial"/>
                        </a:rPr>
                        <a:t>(0 – 2.5)</a:t>
                      </a:r>
                      <a:endParaRPr lang="en-US" sz="2400" b="1" dirty="0">
                        <a:latin typeface="Arial"/>
                        <a:cs typeface="Arial"/>
                      </a:endParaRPr>
                    </a:p>
                  </a:txBody>
                  <a:tcPr/>
                </a:tc>
                <a:tc>
                  <a:txBody>
                    <a:bodyPr/>
                    <a:lstStyle/>
                    <a:p>
                      <a:pPr algn="ctr"/>
                      <a:r>
                        <a:rPr lang="en-US" sz="2400" b="1" dirty="0" smtClean="0">
                          <a:latin typeface="Arial"/>
                          <a:cs typeface="Arial"/>
                        </a:rPr>
                        <a:t>1.9</a:t>
                      </a:r>
                    </a:p>
                    <a:p>
                      <a:pPr algn="ctr"/>
                      <a:r>
                        <a:rPr lang="en-US" sz="2400" b="1" dirty="0" smtClean="0">
                          <a:latin typeface="Arial"/>
                          <a:cs typeface="Arial"/>
                        </a:rPr>
                        <a:t>(0 – 2.4)</a:t>
                      </a:r>
                      <a:endParaRPr lang="en-US" sz="2400" b="1" dirty="0">
                        <a:latin typeface="Arial"/>
                        <a:cs typeface="Arial"/>
                      </a:endParaRPr>
                    </a:p>
                  </a:txBody>
                  <a:tcPr/>
                </a:tc>
                <a:tc>
                  <a:txBody>
                    <a:bodyPr/>
                    <a:lstStyle/>
                    <a:p>
                      <a:pPr algn="ctr"/>
                      <a:r>
                        <a:rPr lang="en-US" sz="2400" b="1" dirty="0" smtClean="0">
                          <a:latin typeface="Arial"/>
                          <a:cs typeface="Arial"/>
                        </a:rPr>
                        <a:t>1.3</a:t>
                      </a:r>
                    </a:p>
                    <a:p>
                      <a:pPr algn="ctr"/>
                      <a:r>
                        <a:rPr lang="en-US" sz="2400" b="1" dirty="0" smtClean="0">
                          <a:latin typeface="Arial"/>
                          <a:cs typeface="Arial"/>
                        </a:rPr>
                        <a:t>(0</a:t>
                      </a:r>
                      <a:r>
                        <a:rPr lang="en-US" sz="2400" b="1" baseline="0" dirty="0" smtClean="0">
                          <a:latin typeface="Arial"/>
                          <a:cs typeface="Arial"/>
                        </a:rPr>
                        <a:t> – 2.1)</a:t>
                      </a:r>
                      <a:endParaRPr lang="en-US" sz="2400" b="1" dirty="0">
                        <a:latin typeface="Arial"/>
                        <a:cs typeface="Arial"/>
                      </a:endParaRPr>
                    </a:p>
                  </a:txBody>
                  <a:tcPr/>
                </a:tc>
              </a:tr>
              <a:tr h="370840">
                <a:tc>
                  <a:txBody>
                    <a:bodyPr/>
                    <a:lstStyle/>
                    <a:p>
                      <a:r>
                        <a:rPr lang="en-US" sz="2400" dirty="0" smtClean="0">
                          <a:latin typeface="Arial"/>
                          <a:cs typeface="Arial"/>
                        </a:rPr>
                        <a:t>Trait 2</a:t>
                      </a:r>
                      <a:endParaRPr lang="en-US" sz="2400" dirty="0">
                        <a:latin typeface="Arial"/>
                        <a:cs typeface="Arial"/>
                      </a:endParaRPr>
                    </a:p>
                  </a:txBody>
                  <a:tcPr/>
                </a:tc>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r>
                        <a:rPr lang="en-US" sz="2400" dirty="0" smtClean="0">
                          <a:latin typeface="Arial"/>
                          <a:cs typeface="Arial"/>
                        </a:rPr>
                        <a:t>Trait 3</a:t>
                      </a:r>
                      <a:endParaRPr lang="en-US" sz="2400" dirty="0">
                        <a:latin typeface="Arial"/>
                        <a:cs typeface="Arial"/>
                      </a:endParaRPr>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sz="2400" dirty="0" smtClean="0">
                          <a:latin typeface="Arial"/>
                          <a:cs typeface="Arial"/>
                        </a:rPr>
                        <a:t>Trait 4</a:t>
                      </a:r>
                      <a:endParaRPr lang="en-US" sz="2400" dirty="0">
                        <a:latin typeface="Arial"/>
                        <a:cs typeface="Arial"/>
                      </a:endParaRPr>
                    </a:p>
                  </a:txBody>
                  <a:tcPr/>
                </a:tc>
                <a:tc>
                  <a:txBody>
                    <a:bodyPr/>
                    <a:lstStyle/>
                    <a:p>
                      <a:endParaRPr lang="en-US" sz="2400">
                        <a:latin typeface="Arial"/>
                        <a:cs typeface="Arial"/>
                      </a:endParaRPr>
                    </a:p>
                  </a:txBody>
                  <a:tcPr/>
                </a:tc>
                <a:tc>
                  <a:txBody>
                    <a:bodyPr/>
                    <a:lstStyle/>
                    <a:p>
                      <a:endParaRPr lang="en-US" sz="2400">
                        <a:latin typeface="Arial"/>
                        <a:cs typeface="Arial"/>
                      </a:endParaRPr>
                    </a:p>
                  </a:txBody>
                  <a:tcPr/>
                </a:tc>
                <a:tc>
                  <a:txBody>
                    <a:bodyPr/>
                    <a:lstStyle/>
                    <a:p>
                      <a:endParaRPr lang="en-US" sz="2400" dirty="0">
                        <a:latin typeface="Arial"/>
                        <a:cs typeface="Arial"/>
                      </a:endParaRPr>
                    </a:p>
                  </a:txBody>
                  <a:tcPr/>
                </a:tc>
              </a:tr>
            </a:tbl>
          </a:graphicData>
        </a:graphic>
      </p:graphicFrame>
      <p:sp>
        <p:nvSpPr>
          <p:cNvPr id="5" name="TextBox 4"/>
          <p:cNvSpPr txBox="1"/>
          <p:nvPr/>
        </p:nvSpPr>
        <p:spPr>
          <a:xfrm>
            <a:off x="2235200" y="1694934"/>
            <a:ext cx="4811734" cy="584776"/>
          </a:xfrm>
          <a:prstGeom prst="rect">
            <a:avLst/>
          </a:prstGeom>
          <a:noFill/>
        </p:spPr>
        <p:txBody>
          <a:bodyPr wrap="none" rtlCol="0">
            <a:spAutoFit/>
          </a:bodyPr>
          <a:lstStyle/>
          <a:p>
            <a:r>
              <a:rPr lang="en-US" sz="3200" b="1" u="sng" dirty="0" smtClean="0">
                <a:latin typeface="Arial"/>
                <a:cs typeface="Arial"/>
              </a:rPr>
              <a:t>ΔAIC: MEDIAN &amp; 95%CI</a:t>
            </a:r>
            <a:endParaRPr lang="en-US" sz="3200" b="1" u="sng" dirty="0">
              <a:latin typeface="Arial"/>
              <a:cs typeface="Arial"/>
            </a:endParaRPr>
          </a:p>
        </p:txBody>
      </p:sp>
    </p:spTree>
    <p:extLst>
      <p:ext uri="{BB962C8B-B14F-4D97-AF65-F5344CB8AC3E}">
        <p14:creationId xmlns:p14="http://schemas.microsoft.com/office/powerpoint/2010/main" val="42383202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stOUtrait_deltaAICc.pdf"/>
          <p:cNvPicPr>
            <a:picLocks noChangeAspect="1"/>
          </p:cNvPicPr>
          <p:nvPr/>
        </p:nvPicPr>
        <p:blipFill rotWithShape="1">
          <a:blip r:embed="rId3">
            <a:extLst>
              <a:ext uri="{28A0092B-C50C-407E-A947-70E740481C1C}">
                <a14:useLocalDpi xmlns:a14="http://schemas.microsoft.com/office/drawing/2010/main" val="0"/>
              </a:ext>
            </a:extLst>
          </a:blip>
          <a:srcRect t="11353"/>
          <a:stretch/>
        </p:blipFill>
        <p:spPr>
          <a:xfrm>
            <a:off x="2959100" y="1917700"/>
            <a:ext cx="5257800" cy="4660900"/>
          </a:xfrm>
          <a:prstGeom prst="rect">
            <a:avLst/>
          </a:prstGeom>
        </p:spPr>
      </p:pic>
      <p:pic>
        <p:nvPicPr>
          <p:cNvPr id="7" name="Picture 6" descr="histOUtrait_deltaAICczoomin.pdf"/>
          <p:cNvPicPr>
            <a:picLocks noChangeAspect="1"/>
          </p:cNvPicPr>
          <p:nvPr/>
        </p:nvPicPr>
        <p:blipFill rotWithShape="1">
          <a:blip r:embed="rId4">
            <a:extLst>
              <a:ext uri="{28A0092B-C50C-407E-A947-70E740481C1C}">
                <a14:useLocalDpi xmlns:a14="http://schemas.microsoft.com/office/drawing/2010/main" val="0"/>
              </a:ext>
            </a:extLst>
          </a:blip>
          <a:srcRect t="9325" r="40847"/>
          <a:stretch/>
        </p:blipFill>
        <p:spPr>
          <a:xfrm>
            <a:off x="304799" y="2590800"/>
            <a:ext cx="2543490" cy="3898900"/>
          </a:xfrm>
          <a:prstGeom prst="rect">
            <a:avLst/>
          </a:prstGeom>
          <a:ln>
            <a:solidFill>
              <a:schemeClr val="tx1"/>
            </a:solidFill>
          </a:ln>
        </p:spPr>
      </p:pic>
      <p:cxnSp>
        <p:nvCxnSpPr>
          <p:cNvPr id="15" name="Straight Arrow Connector 14"/>
          <p:cNvCxnSpPr/>
          <p:nvPr/>
        </p:nvCxnSpPr>
        <p:spPr>
          <a:xfrm flipH="1">
            <a:off x="2848289" y="1828800"/>
            <a:ext cx="885512" cy="7620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848289" y="5727700"/>
            <a:ext cx="885512" cy="7620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457200" y="274638"/>
            <a:ext cx="8229600" cy="1143000"/>
          </a:xfrm>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 Trait 2</a:t>
            </a:r>
            <a:endParaRPr lang="en-US" b="1" dirty="0">
              <a:solidFill>
                <a:schemeClr val="bg1"/>
              </a:solidFill>
              <a:latin typeface="Arial"/>
              <a:cs typeface="Arial"/>
            </a:endParaRPr>
          </a:p>
        </p:txBody>
      </p:sp>
    </p:spTree>
    <p:extLst>
      <p:ext uri="{BB962C8B-B14F-4D97-AF65-F5344CB8AC3E}">
        <p14:creationId xmlns:p14="http://schemas.microsoft.com/office/powerpoint/2010/main" val="424779254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stOUtrait_deltaAICc.pdf"/>
          <p:cNvPicPr>
            <a:picLocks noChangeAspect="1"/>
          </p:cNvPicPr>
          <p:nvPr/>
        </p:nvPicPr>
        <p:blipFill rotWithShape="1">
          <a:blip r:embed="rId2">
            <a:extLst>
              <a:ext uri="{28A0092B-C50C-407E-A947-70E740481C1C}">
                <a14:useLocalDpi xmlns:a14="http://schemas.microsoft.com/office/drawing/2010/main" val="0"/>
              </a:ext>
            </a:extLst>
          </a:blip>
          <a:srcRect t="11353"/>
          <a:stretch/>
        </p:blipFill>
        <p:spPr>
          <a:xfrm>
            <a:off x="2959100" y="1917700"/>
            <a:ext cx="5257800" cy="4660900"/>
          </a:xfrm>
          <a:prstGeom prst="rect">
            <a:avLst/>
          </a:prstGeom>
        </p:spPr>
      </p:pic>
      <p:pic>
        <p:nvPicPr>
          <p:cNvPr id="7" name="Picture 6" descr="histOUtrait_deltaAICczoomin.pdf"/>
          <p:cNvPicPr>
            <a:picLocks noChangeAspect="1"/>
          </p:cNvPicPr>
          <p:nvPr/>
        </p:nvPicPr>
        <p:blipFill rotWithShape="1">
          <a:blip r:embed="rId3">
            <a:extLst>
              <a:ext uri="{28A0092B-C50C-407E-A947-70E740481C1C}">
                <a14:useLocalDpi xmlns:a14="http://schemas.microsoft.com/office/drawing/2010/main" val="0"/>
              </a:ext>
            </a:extLst>
          </a:blip>
          <a:srcRect t="9325" r="40847"/>
          <a:stretch/>
        </p:blipFill>
        <p:spPr>
          <a:xfrm>
            <a:off x="304799" y="2590800"/>
            <a:ext cx="2543490" cy="3898900"/>
          </a:xfrm>
          <a:prstGeom prst="rect">
            <a:avLst/>
          </a:prstGeom>
          <a:ln>
            <a:solidFill>
              <a:schemeClr val="tx1"/>
            </a:solidFill>
          </a:ln>
        </p:spPr>
      </p:pic>
      <p:cxnSp>
        <p:nvCxnSpPr>
          <p:cNvPr id="15" name="Straight Arrow Connector 14"/>
          <p:cNvCxnSpPr/>
          <p:nvPr/>
        </p:nvCxnSpPr>
        <p:spPr>
          <a:xfrm flipH="1">
            <a:off x="2848289" y="1917700"/>
            <a:ext cx="885511" cy="6731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848289" y="5651500"/>
            <a:ext cx="885512" cy="8382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318000" y="2721064"/>
            <a:ext cx="2959100" cy="1200328"/>
          </a:xfrm>
          <a:prstGeom prst="rect">
            <a:avLst/>
          </a:prstGeom>
          <a:noFill/>
        </p:spPr>
        <p:txBody>
          <a:bodyPr wrap="square" rtlCol="0">
            <a:spAutoFit/>
          </a:bodyPr>
          <a:lstStyle/>
          <a:p>
            <a:pPr algn="ctr"/>
            <a:r>
              <a:rPr lang="en-US" sz="2400" b="1" dirty="0" smtClean="0">
                <a:solidFill>
                  <a:schemeClr val="accent5">
                    <a:lumMod val="75000"/>
                  </a:schemeClr>
                </a:solidFill>
                <a:latin typeface="Arial"/>
                <a:cs typeface="Arial"/>
              </a:rPr>
              <a:t>Strong support for </a:t>
            </a:r>
            <a:r>
              <a:rPr lang="en-US" sz="2400" b="1" dirty="0" smtClean="0">
                <a:solidFill>
                  <a:srgbClr val="FF0000"/>
                </a:solidFill>
                <a:latin typeface="Arial"/>
                <a:cs typeface="Arial"/>
              </a:rPr>
              <a:t>OU</a:t>
            </a:r>
            <a:r>
              <a:rPr lang="en-US" sz="2400" b="1" dirty="0" smtClean="0">
                <a:solidFill>
                  <a:schemeClr val="accent5">
                    <a:lumMod val="75000"/>
                  </a:schemeClr>
                </a:solidFill>
                <a:latin typeface="Arial"/>
                <a:cs typeface="Arial"/>
              </a:rPr>
              <a:t>/</a:t>
            </a:r>
            <a:r>
              <a:rPr lang="en-US" sz="2400" b="1" dirty="0" smtClean="0">
                <a:solidFill>
                  <a:srgbClr val="0000FF"/>
                </a:solidFill>
                <a:latin typeface="Arial"/>
                <a:cs typeface="Arial"/>
              </a:rPr>
              <a:t>EB</a:t>
            </a:r>
            <a:r>
              <a:rPr lang="en-US" sz="2400" b="1" dirty="0" smtClean="0">
                <a:solidFill>
                  <a:schemeClr val="accent5">
                    <a:lumMod val="75000"/>
                  </a:schemeClr>
                </a:solidFill>
                <a:latin typeface="Arial"/>
                <a:cs typeface="Arial"/>
              </a:rPr>
              <a:t>, which are indistinguishable</a:t>
            </a:r>
            <a:endParaRPr lang="en-US" sz="2400" b="1" dirty="0">
              <a:solidFill>
                <a:schemeClr val="accent5">
                  <a:lumMod val="75000"/>
                </a:schemeClr>
              </a:solidFill>
              <a:latin typeface="Arial"/>
              <a:cs typeface="Arial"/>
            </a:endParaRPr>
          </a:p>
        </p:txBody>
      </p:sp>
      <p:sp>
        <p:nvSpPr>
          <p:cNvPr id="21" name="Title 1"/>
          <p:cNvSpPr>
            <a:spLocks noGrp="1"/>
          </p:cNvSpPr>
          <p:nvPr>
            <p:ph type="title"/>
          </p:nvPr>
        </p:nvSpPr>
        <p:spPr>
          <a:xfrm>
            <a:off x="457200" y="274638"/>
            <a:ext cx="8229600" cy="1143000"/>
          </a:xfrm>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 Trait 2</a:t>
            </a:r>
            <a:endParaRPr lang="en-US" b="1" dirty="0">
              <a:solidFill>
                <a:schemeClr val="bg1"/>
              </a:solidFill>
              <a:latin typeface="Arial"/>
              <a:cs typeface="Arial"/>
            </a:endParaRPr>
          </a:p>
        </p:txBody>
      </p:sp>
    </p:spTree>
    <p:extLst>
      <p:ext uri="{BB962C8B-B14F-4D97-AF65-F5344CB8AC3E}">
        <p14:creationId xmlns:p14="http://schemas.microsoft.com/office/powerpoint/2010/main" val="78122628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 Trait 2</a:t>
            </a:r>
            <a:endParaRPr lang="en-US" b="1" dirty="0">
              <a:solidFill>
                <a:schemeClr val="bg1"/>
              </a:solidFill>
              <a:latin typeface="Arial"/>
              <a:cs typeface="Arial"/>
            </a:endParaRPr>
          </a:p>
        </p:txBody>
      </p:sp>
      <p:sp>
        <p:nvSpPr>
          <p:cNvPr id="3" name="Content Placeholder 2"/>
          <p:cNvSpPr>
            <a:spLocks noGrp="1"/>
          </p:cNvSpPr>
          <p:nvPr>
            <p:ph idx="1"/>
          </p:nvPr>
        </p:nvSpPr>
        <p:spPr>
          <a:xfrm>
            <a:off x="2184400" y="7543800"/>
            <a:ext cx="8229600" cy="4724400"/>
          </a:xfrm>
        </p:spPr>
        <p:txBody>
          <a:bodyPr>
            <a:normAutofit/>
          </a:bodyPr>
          <a:lstStyle/>
          <a:p>
            <a:pPr>
              <a:lnSpc>
                <a:spcPct val="90000"/>
              </a:lnSpc>
            </a:pPr>
            <a:endParaRPr lang="en-US" dirty="0" smtClean="0">
              <a:latin typeface="Arial"/>
              <a:cs typeface="Arial"/>
            </a:endParaRPr>
          </a:p>
        </p:txBody>
      </p:sp>
      <p:pic>
        <p:nvPicPr>
          <p:cNvPr id="5" name="Picture 4" descr="histOUtrait_parameter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43050"/>
            <a:ext cx="8229600" cy="5076894"/>
          </a:xfrm>
          <a:prstGeom prst="rect">
            <a:avLst/>
          </a:prstGeom>
        </p:spPr>
      </p:pic>
      <p:sp>
        <p:nvSpPr>
          <p:cNvPr id="11" name="TextBox 10"/>
          <p:cNvSpPr txBox="1"/>
          <p:nvPr/>
        </p:nvSpPr>
        <p:spPr>
          <a:xfrm>
            <a:off x="6743700" y="1939161"/>
            <a:ext cx="1905000" cy="1569660"/>
          </a:xfrm>
          <a:prstGeom prst="rect">
            <a:avLst/>
          </a:prstGeom>
          <a:noFill/>
        </p:spPr>
        <p:txBody>
          <a:bodyPr wrap="square" rtlCol="0">
            <a:spAutoFit/>
          </a:bodyPr>
          <a:lstStyle/>
          <a:p>
            <a:pPr algn="ctr"/>
            <a:r>
              <a:rPr lang="en-US" sz="2400" b="1" dirty="0">
                <a:latin typeface="Arial"/>
                <a:cs typeface="Arial"/>
              </a:rPr>
              <a:t>L</a:t>
            </a:r>
            <a:r>
              <a:rPr lang="en-US" sz="2400" b="1" dirty="0" smtClean="0">
                <a:latin typeface="Arial"/>
                <a:cs typeface="Arial"/>
              </a:rPr>
              <a:t>ate burst: exponential rate change &gt; 0</a:t>
            </a:r>
            <a:endParaRPr lang="en-US" sz="2400" b="1" dirty="0">
              <a:latin typeface="Arial"/>
              <a:cs typeface="Arial"/>
            </a:endParaRPr>
          </a:p>
        </p:txBody>
      </p:sp>
      <p:sp>
        <p:nvSpPr>
          <p:cNvPr id="12" name="TextBox 11"/>
          <p:cNvSpPr txBox="1"/>
          <p:nvPr/>
        </p:nvSpPr>
        <p:spPr>
          <a:xfrm>
            <a:off x="2324100" y="2091561"/>
            <a:ext cx="1905000" cy="1569660"/>
          </a:xfrm>
          <a:prstGeom prst="rect">
            <a:avLst/>
          </a:prstGeom>
          <a:noFill/>
        </p:spPr>
        <p:txBody>
          <a:bodyPr wrap="square" rtlCol="0">
            <a:spAutoFit/>
          </a:bodyPr>
          <a:lstStyle/>
          <a:p>
            <a:pPr algn="ctr"/>
            <a:r>
              <a:rPr lang="en-US" sz="2400" b="1" dirty="0" smtClean="0">
                <a:latin typeface="Arial"/>
                <a:cs typeface="Arial"/>
              </a:rPr>
              <a:t>Pull towards the peak is not weak</a:t>
            </a:r>
            <a:endParaRPr lang="en-US" sz="2400" b="1" dirty="0">
              <a:latin typeface="Arial"/>
              <a:cs typeface="Arial"/>
            </a:endParaRPr>
          </a:p>
        </p:txBody>
      </p:sp>
    </p:spTree>
    <p:extLst>
      <p:ext uri="{BB962C8B-B14F-4D97-AF65-F5344CB8AC3E}">
        <p14:creationId xmlns:p14="http://schemas.microsoft.com/office/powerpoint/2010/main" val="903486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a:t>
            </a:r>
            <a:endParaRPr lang="en-US" b="1" dirty="0">
              <a:solidFill>
                <a:schemeClr val="bg1"/>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3469821150"/>
              </p:ext>
            </p:extLst>
          </p:nvPr>
        </p:nvGraphicFramePr>
        <p:xfrm>
          <a:off x="635000" y="2489200"/>
          <a:ext cx="7124700" cy="3017520"/>
        </p:xfrm>
        <a:graphic>
          <a:graphicData uri="http://schemas.openxmlformats.org/drawingml/2006/table">
            <a:tbl>
              <a:tblPr firstRow="1" bandRow="1">
                <a:tableStyleId>{793D81CF-94F2-401A-BA57-92F5A7B2D0C5}</a:tableStyleId>
              </a:tblPr>
              <a:tblGrid>
                <a:gridCol w="1781175"/>
                <a:gridCol w="1781175"/>
                <a:gridCol w="1781175"/>
                <a:gridCol w="1781175"/>
              </a:tblGrid>
              <a:tr h="370840">
                <a:tc>
                  <a:txBody>
                    <a:bodyPr/>
                    <a:lstStyle/>
                    <a:p>
                      <a:pPr algn="ctr"/>
                      <a:endParaRPr lang="en-US" sz="2400" dirty="0">
                        <a:latin typeface="Arial"/>
                        <a:cs typeface="Arial"/>
                      </a:endParaRPr>
                    </a:p>
                  </a:txBody>
                  <a:tcPr/>
                </a:tc>
                <a:tc>
                  <a:txBody>
                    <a:bodyPr/>
                    <a:lstStyle/>
                    <a:p>
                      <a:pPr algn="ctr"/>
                      <a:r>
                        <a:rPr lang="en-US" sz="2400" dirty="0" smtClean="0">
                          <a:latin typeface="Arial"/>
                          <a:cs typeface="Arial"/>
                        </a:rPr>
                        <a:t>BM</a:t>
                      </a:r>
                      <a:endParaRPr lang="en-US" sz="2400" dirty="0">
                        <a:latin typeface="Arial"/>
                        <a:cs typeface="Arial"/>
                      </a:endParaRPr>
                    </a:p>
                  </a:txBody>
                  <a:tcPr/>
                </a:tc>
                <a:tc>
                  <a:txBody>
                    <a:bodyPr/>
                    <a:lstStyle/>
                    <a:p>
                      <a:pPr algn="ctr"/>
                      <a:r>
                        <a:rPr lang="en-US" sz="2400" dirty="0" smtClean="0">
                          <a:latin typeface="Arial"/>
                          <a:cs typeface="Arial"/>
                        </a:rPr>
                        <a:t>OU</a:t>
                      </a:r>
                      <a:endParaRPr lang="en-US" sz="2400" dirty="0">
                        <a:latin typeface="Arial"/>
                        <a:cs typeface="Arial"/>
                      </a:endParaRPr>
                    </a:p>
                  </a:txBody>
                  <a:tcPr/>
                </a:tc>
                <a:tc>
                  <a:txBody>
                    <a:bodyPr/>
                    <a:lstStyle/>
                    <a:p>
                      <a:pPr algn="ctr"/>
                      <a:r>
                        <a:rPr lang="en-US" sz="2400" dirty="0" smtClean="0">
                          <a:latin typeface="Arial"/>
                          <a:cs typeface="Arial"/>
                        </a:rPr>
                        <a:t>EB</a:t>
                      </a:r>
                      <a:endParaRPr lang="en-US" sz="2400" dirty="0">
                        <a:latin typeface="Arial"/>
                        <a:cs typeface="Arial"/>
                      </a:endParaRPr>
                    </a:p>
                  </a:txBody>
                  <a:tcPr/>
                </a:tc>
              </a:tr>
              <a:tr h="370840">
                <a:tc>
                  <a:txBody>
                    <a:bodyPr/>
                    <a:lstStyle/>
                    <a:p>
                      <a:r>
                        <a:rPr lang="en-US" sz="2400" dirty="0" smtClean="0">
                          <a:latin typeface="Arial"/>
                          <a:cs typeface="Arial"/>
                        </a:rPr>
                        <a:t>Trait 1</a:t>
                      </a:r>
                      <a:endParaRPr lang="en-US" sz="2400" dirty="0">
                        <a:latin typeface="Arial"/>
                        <a:cs typeface="Arial"/>
                      </a:endParaRPr>
                    </a:p>
                  </a:txBody>
                  <a:tcPr/>
                </a:tc>
                <a:tc>
                  <a:txBody>
                    <a:bodyPr/>
                    <a:lstStyle/>
                    <a:p>
                      <a:pPr algn="ctr"/>
                      <a:r>
                        <a:rPr lang="en-US" sz="2400" b="1" dirty="0" smtClean="0">
                          <a:latin typeface="Arial"/>
                          <a:cs typeface="Arial"/>
                        </a:rPr>
                        <a:t>0</a:t>
                      </a:r>
                    </a:p>
                    <a:p>
                      <a:pPr algn="ctr"/>
                      <a:r>
                        <a:rPr lang="en-US" sz="2400" b="1" dirty="0" smtClean="0">
                          <a:latin typeface="Arial"/>
                          <a:cs typeface="Arial"/>
                        </a:rPr>
                        <a:t>(0 – 2.5)</a:t>
                      </a:r>
                      <a:endParaRPr lang="en-US" sz="2400" b="1" dirty="0">
                        <a:latin typeface="Arial"/>
                        <a:cs typeface="Arial"/>
                      </a:endParaRPr>
                    </a:p>
                  </a:txBody>
                  <a:tcPr/>
                </a:tc>
                <a:tc>
                  <a:txBody>
                    <a:bodyPr/>
                    <a:lstStyle/>
                    <a:p>
                      <a:pPr algn="ctr"/>
                      <a:r>
                        <a:rPr lang="en-US" sz="2400" b="1" dirty="0" smtClean="0">
                          <a:latin typeface="Arial"/>
                          <a:cs typeface="Arial"/>
                        </a:rPr>
                        <a:t>1.9</a:t>
                      </a:r>
                    </a:p>
                    <a:p>
                      <a:pPr algn="ctr"/>
                      <a:r>
                        <a:rPr lang="en-US" sz="2400" b="1" dirty="0" smtClean="0">
                          <a:latin typeface="Arial"/>
                          <a:cs typeface="Arial"/>
                        </a:rPr>
                        <a:t>(0 – 2.4)</a:t>
                      </a:r>
                      <a:endParaRPr lang="en-US" sz="2400" b="1" dirty="0">
                        <a:latin typeface="Arial"/>
                        <a:cs typeface="Arial"/>
                      </a:endParaRPr>
                    </a:p>
                  </a:txBody>
                  <a:tcPr/>
                </a:tc>
                <a:tc>
                  <a:txBody>
                    <a:bodyPr/>
                    <a:lstStyle/>
                    <a:p>
                      <a:pPr algn="ctr"/>
                      <a:r>
                        <a:rPr lang="en-US" sz="2400" b="1" dirty="0" smtClean="0">
                          <a:latin typeface="Arial"/>
                          <a:cs typeface="Arial"/>
                        </a:rPr>
                        <a:t>1.3</a:t>
                      </a:r>
                    </a:p>
                    <a:p>
                      <a:pPr algn="ctr"/>
                      <a:r>
                        <a:rPr lang="en-US" sz="2400" b="1" dirty="0" smtClean="0">
                          <a:latin typeface="Arial"/>
                          <a:cs typeface="Arial"/>
                        </a:rPr>
                        <a:t>(0</a:t>
                      </a:r>
                      <a:r>
                        <a:rPr lang="en-US" sz="2400" b="1" baseline="0" dirty="0" smtClean="0">
                          <a:latin typeface="Arial"/>
                          <a:cs typeface="Arial"/>
                        </a:rPr>
                        <a:t> – 2.1)</a:t>
                      </a:r>
                      <a:endParaRPr lang="en-US" sz="2400" b="1" dirty="0">
                        <a:latin typeface="Arial"/>
                        <a:cs typeface="Arial"/>
                      </a:endParaRPr>
                    </a:p>
                  </a:txBody>
                  <a:tcPr/>
                </a:tc>
              </a:tr>
              <a:tr h="370840">
                <a:tc>
                  <a:txBody>
                    <a:bodyPr/>
                    <a:lstStyle/>
                    <a:p>
                      <a:r>
                        <a:rPr lang="en-US" sz="2400" dirty="0" smtClean="0">
                          <a:latin typeface="Arial"/>
                          <a:cs typeface="Arial"/>
                        </a:rPr>
                        <a:t>Trait 2</a:t>
                      </a:r>
                      <a:endParaRPr lang="en-US" sz="2400" dirty="0">
                        <a:latin typeface="Arial"/>
                        <a:cs typeface="Arial"/>
                      </a:endParaRPr>
                    </a:p>
                  </a:txBody>
                  <a:tcPr/>
                </a:tc>
                <a:tc>
                  <a:txBody>
                    <a:bodyPr/>
                    <a:lstStyle/>
                    <a:p>
                      <a:pPr algn="ctr"/>
                      <a:r>
                        <a:rPr lang="en-US" sz="2000" dirty="0" smtClean="0">
                          <a:latin typeface="Arial"/>
                          <a:cs typeface="Arial"/>
                        </a:rPr>
                        <a:t>86</a:t>
                      </a:r>
                    </a:p>
                    <a:p>
                      <a:pPr algn="ctr"/>
                      <a:r>
                        <a:rPr lang="en-US" sz="2000" dirty="0" smtClean="0">
                          <a:latin typeface="Arial"/>
                          <a:cs typeface="Arial"/>
                        </a:rPr>
                        <a:t>(52 – 114)</a:t>
                      </a:r>
                      <a:endParaRPr lang="en-US" sz="2000" dirty="0">
                        <a:latin typeface="Arial"/>
                        <a:cs typeface="Arial"/>
                      </a:endParaRPr>
                    </a:p>
                  </a:txBody>
                  <a:tcPr/>
                </a:tc>
                <a:tc>
                  <a:txBody>
                    <a:bodyPr/>
                    <a:lstStyle/>
                    <a:p>
                      <a:pPr algn="ctr"/>
                      <a:r>
                        <a:rPr lang="en-US" sz="2400" b="1" dirty="0" smtClean="0">
                          <a:latin typeface="Arial"/>
                          <a:cs typeface="Arial"/>
                        </a:rPr>
                        <a:t>0</a:t>
                      </a:r>
                    </a:p>
                    <a:p>
                      <a:pPr algn="ctr"/>
                      <a:r>
                        <a:rPr lang="en-US" sz="2400" b="1" dirty="0" smtClean="0">
                          <a:latin typeface="Arial"/>
                          <a:cs typeface="Arial"/>
                        </a:rPr>
                        <a:t>(0 - </a:t>
                      </a:r>
                      <a:r>
                        <a:rPr lang="de-DE" sz="2400" b="1" dirty="0" smtClean="0">
                          <a:latin typeface="Arial"/>
                          <a:cs typeface="Arial"/>
                        </a:rPr>
                        <a:t>1.5e</a:t>
                      </a:r>
                      <a:r>
                        <a:rPr lang="de-DE" sz="2400" b="1" baseline="30000" dirty="0" smtClean="0">
                          <a:latin typeface="Arial"/>
                          <a:cs typeface="Arial"/>
                        </a:rPr>
                        <a:t>-12</a:t>
                      </a:r>
                      <a:r>
                        <a:rPr lang="de-DE"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latin typeface="Arial"/>
                          <a:cs typeface="Arial"/>
                        </a:rPr>
                        <a:t>2.6e</a:t>
                      </a:r>
                      <a:r>
                        <a:rPr lang="en-US" sz="2400" b="1" baseline="30000" dirty="0" smtClean="0">
                          <a:latin typeface="Arial"/>
                          <a:cs typeface="Arial"/>
                        </a:rPr>
                        <a:t>-13 </a:t>
                      </a:r>
                    </a:p>
                    <a:p>
                      <a:pPr algn="ctr"/>
                      <a:r>
                        <a:rPr lang="en-US" sz="2400" b="1" baseline="0" dirty="0" smtClean="0">
                          <a:latin typeface="Arial"/>
                          <a:cs typeface="Arial"/>
                        </a:rPr>
                        <a:t>(0 - 8.3e</a:t>
                      </a:r>
                      <a:r>
                        <a:rPr lang="en-US" sz="2400" b="1" baseline="30000" dirty="0" smtClean="0">
                          <a:latin typeface="Arial"/>
                          <a:cs typeface="Arial"/>
                        </a:rPr>
                        <a:t>-03</a:t>
                      </a:r>
                      <a:r>
                        <a:rPr lang="en-US" sz="2400" b="1" baseline="0" dirty="0" smtClean="0">
                          <a:latin typeface="Arial"/>
                          <a:cs typeface="Arial"/>
                        </a:rPr>
                        <a:t>)</a:t>
                      </a:r>
                    </a:p>
                  </a:txBody>
                  <a:tcPr/>
                </a:tc>
              </a:tr>
              <a:tr h="370840">
                <a:tc>
                  <a:txBody>
                    <a:bodyPr/>
                    <a:lstStyle/>
                    <a:p>
                      <a:r>
                        <a:rPr lang="en-US" sz="2400" dirty="0" smtClean="0">
                          <a:latin typeface="Arial"/>
                          <a:cs typeface="Arial"/>
                        </a:rPr>
                        <a:t>Trait 3</a:t>
                      </a:r>
                      <a:endParaRPr lang="en-US" sz="2400" dirty="0">
                        <a:latin typeface="Arial"/>
                        <a:cs typeface="Arial"/>
                      </a:endParaRPr>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r>
                        <a:rPr lang="en-US" sz="2400" dirty="0" smtClean="0">
                          <a:latin typeface="Arial"/>
                          <a:cs typeface="Arial"/>
                        </a:rPr>
                        <a:t>Trait 4</a:t>
                      </a:r>
                      <a:endParaRPr lang="en-US" sz="2400" dirty="0">
                        <a:latin typeface="Arial"/>
                        <a:cs typeface="Arial"/>
                      </a:endParaRPr>
                    </a:p>
                  </a:txBody>
                  <a:tcPr/>
                </a:tc>
                <a:tc>
                  <a:txBody>
                    <a:bodyPr/>
                    <a:lstStyle/>
                    <a:p>
                      <a:endParaRPr lang="en-US" sz="2400">
                        <a:latin typeface="Arial"/>
                        <a:cs typeface="Arial"/>
                      </a:endParaRPr>
                    </a:p>
                  </a:txBody>
                  <a:tcPr/>
                </a:tc>
                <a:tc>
                  <a:txBody>
                    <a:bodyPr/>
                    <a:lstStyle/>
                    <a:p>
                      <a:endParaRPr lang="en-US" sz="2400">
                        <a:latin typeface="Arial"/>
                        <a:cs typeface="Arial"/>
                      </a:endParaRPr>
                    </a:p>
                  </a:txBody>
                  <a:tcPr/>
                </a:tc>
                <a:tc>
                  <a:txBody>
                    <a:bodyPr/>
                    <a:lstStyle/>
                    <a:p>
                      <a:endParaRPr lang="en-US" sz="2400" dirty="0">
                        <a:latin typeface="Arial"/>
                        <a:cs typeface="Arial"/>
                      </a:endParaRPr>
                    </a:p>
                  </a:txBody>
                  <a:tcPr/>
                </a:tc>
              </a:tr>
            </a:tbl>
          </a:graphicData>
        </a:graphic>
      </p:graphicFrame>
      <p:sp>
        <p:nvSpPr>
          <p:cNvPr id="5" name="TextBox 4"/>
          <p:cNvSpPr txBox="1"/>
          <p:nvPr/>
        </p:nvSpPr>
        <p:spPr>
          <a:xfrm>
            <a:off x="2235200" y="1694934"/>
            <a:ext cx="4811734" cy="584776"/>
          </a:xfrm>
          <a:prstGeom prst="rect">
            <a:avLst/>
          </a:prstGeom>
          <a:noFill/>
        </p:spPr>
        <p:txBody>
          <a:bodyPr wrap="none" rtlCol="0">
            <a:spAutoFit/>
          </a:bodyPr>
          <a:lstStyle/>
          <a:p>
            <a:r>
              <a:rPr lang="en-US" sz="3200" b="1" u="sng" dirty="0" smtClean="0">
                <a:latin typeface="Arial"/>
                <a:cs typeface="Arial"/>
              </a:rPr>
              <a:t>ΔAIC: MEDIAN &amp; 95%CI</a:t>
            </a:r>
            <a:endParaRPr lang="en-US" sz="3200" b="1" u="sng" dirty="0">
              <a:latin typeface="Arial"/>
              <a:cs typeface="Arial"/>
            </a:endParaRPr>
          </a:p>
        </p:txBody>
      </p:sp>
      <p:sp>
        <p:nvSpPr>
          <p:cNvPr id="6" name="TextBox 5"/>
          <p:cNvSpPr txBox="1"/>
          <p:nvPr/>
        </p:nvSpPr>
        <p:spPr>
          <a:xfrm>
            <a:off x="7772400" y="3835400"/>
            <a:ext cx="1155700" cy="646331"/>
          </a:xfrm>
          <a:prstGeom prst="rect">
            <a:avLst/>
          </a:prstGeom>
          <a:noFill/>
        </p:spPr>
        <p:txBody>
          <a:bodyPr wrap="square" rtlCol="0">
            <a:spAutoFit/>
          </a:bodyPr>
          <a:lstStyle/>
          <a:p>
            <a:r>
              <a:rPr lang="en-US" b="1" dirty="0" smtClean="0">
                <a:solidFill>
                  <a:schemeClr val="accent5">
                    <a:lumMod val="75000"/>
                  </a:schemeClr>
                </a:solidFill>
                <a:latin typeface="Arial"/>
                <a:cs typeface="Arial"/>
              </a:rPr>
              <a:t>LATE BURST</a:t>
            </a:r>
            <a:endParaRPr lang="en-US" b="1" dirty="0">
              <a:solidFill>
                <a:schemeClr val="accent5">
                  <a:lumMod val="75000"/>
                </a:schemeClr>
              </a:solidFill>
              <a:latin typeface="Arial"/>
              <a:cs typeface="Arial"/>
            </a:endParaRPr>
          </a:p>
        </p:txBody>
      </p:sp>
    </p:spTree>
    <p:extLst>
      <p:ext uri="{BB962C8B-B14F-4D97-AF65-F5344CB8AC3E}">
        <p14:creationId xmlns:p14="http://schemas.microsoft.com/office/powerpoint/2010/main" val="499996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 Trait 3</a:t>
            </a:r>
            <a:endParaRPr lang="en-US" b="1" dirty="0">
              <a:solidFill>
                <a:schemeClr val="bg1"/>
              </a:solidFill>
              <a:latin typeface="Arial"/>
              <a:cs typeface="Arial"/>
            </a:endParaRPr>
          </a:p>
        </p:txBody>
      </p:sp>
      <p:pic>
        <p:nvPicPr>
          <p:cNvPr id="5" name="Picture 4" descr="histEBtrait_deltaAICc.pdf"/>
          <p:cNvPicPr>
            <a:picLocks noChangeAspect="1"/>
          </p:cNvPicPr>
          <p:nvPr/>
        </p:nvPicPr>
        <p:blipFill rotWithShape="1">
          <a:blip r:embed="rId3">
            <a:extLst>
              <a:ext uri="{28A0092B-C50C-407E-A947-70E740481C1C}">
                <a14:useLocalDpi xmlns:a14="http://schemas.microsoft.com/office/drawing/2010/main" val="0"/>
              </a:ext>
            </a:extLst>
          </a:blip>
          <a:srcRect t="8532"/>
          <a:stretch/>
        </p:blipFill>
        <p:spPr>
          <a:xfrm>
            <a:off x="1600200" y="1417638"/>
            <a:ext cx="5947814" cy="5440362"/>
          </a:xfrm>
          <a:prstGeom prst="rect">
            <a:avLst/>
          </a:prstGeom>
        </p:spPr>
      </p:pic>
      <p:sp>
        <p:nvSpPr>
          <p:cNvPr id="6" name="TextBox 5"/>
          <p:cNvSpPr txBox="1"/>
          <p:nvPr/>
        </p:nvSpPr>
        <p:spPr>
          <a:xfrm>
            <a:off x="6068464" y="2952928"/>
            <a:ext cx="2326236" cy="830997"/>
          </a:xfrm>
          <a:prstGeom prst="rect">
            <a:avLst/>
          </a:prstGeom>
          <a:noFill/>
        </p:spPr>
        <p:txBody>
          <a:bodyPr wrap="square" rtlCol="0">
            <a:spAutoFit/>
          </a:bodyPr>
          <a:lstStyle/>
          <a:p>
            <a:pPr algn="ctr"/>
            <a:r>
              <a:rPr lang="en-US" sz="2400" b="1" dirty="0" smtClean="0">
                <a:solidFill>
                  <a:schemeClr val="accent5">
                    <a:lumMod val="75000"/>
                  </a:schemeClr>
                </a:solidFill>
                <a:latin typeface="Arial"/>
                <a:cs typeface="Arial"/>
              </a:rPr>
              <a:t>Strong support for </a:t>
            </a:r>
            <a:r>
              <a:rPr lang="en-US" sz="2400" b="1" dirty="0" smtClean="0">
                <a:solidFill>
                  <a:srgbClr val="0000FF"/>
                </a:solidFill>
                <a:latin typeface="Arial"/>
                <a:cs typeface="Arial"/>
              </a:rPr>
              <a:t>EB</a:t>
            </a:r>
            <a:endParaRPr lang="en-US" sz="2400" b="1" dirty="0">
              <a:solidFill>
                <a:schemeClr val="accent5">
                  <a:lumMod val="75000"/>
                </a:schemeClr>
              </a:solidFill>
              <a:latin typeface="Arial"/>
              <a:cs typeface="Arial"/>
            </a:endParaRPr>
          </a:p>
        </p:txBody>
      </p:sp>
    </p:spTree>
    <p:extLst>
      <p:ext uri="{BB962C8B-B14F-4D97-AF65-F5344CB8AC3E}">
        <p14:creationId xmlns:p14="http://schemas.microsoft.com/office/powerpoint/2010/main" val="4155899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 Trait 3</a:t>
            </a:r>
            <a:endParaRPr lang="en-US" b="1" dirty="0">
              <a:solidFill>
                <a:schemeClr val="bg1"/>
              </a:solidFill>
              <a:latin typeface="Arial"/>
              <a:cs typeface="Arial"/>
            </a:endParaRPr>
          </a:p>
        </p:txBody>
      </p:sp>
      <p:sp>
        <p:nvSpPr>
          <p:cNvPr id="7" name="TextBox 6"/>
          <p:cNvSpPr txBox="1"/>
          <p:nvPr/>
        </p:nvSpPr>
        <p:spPr>
          <a:xfrm>
            <a:off x="6451600" y="1939161"/>
            <a:ext cx="1905000" cy="1569660"/>
          </a:xfrm>
          <a:prstGeom prst="rect">
            <a:avLst/>
          </a:prstGeom>
          <a:noFill/>
        </p:spPr>
        <p:txBody>
          <a:bodyPr wrap="square" rtlCol="0">
            <a:spAutoFit/>
          </a:bodyPr>
          <a:lstStyle/>
          <a:p>
            <a:pPr algn="ctr"/>
            <a:r>
              <a:rPr lang="en-US" sz="2400" b="1" dirty="0" smtClean="0">
                <a:latin typeface="Arial"/>
                <a:cs typeface="Arial"/>
              </a:rPr>
              <a:t>Early burst: exponential rate change &lt; 0</a:t>
            </a:r>
            <a:endParaRPr lang="en-US" sz="2400" b="1" dirty="0">
              <a:latin typeface="Arial"/>
              <a:cs typeface="Arial"/>
            </a:endParaRPr>
          </a:p>
        </p:txBody>
      </p:sp>
      <p:pic>
        <p:nvPicPr>
          <p:cNvPr id="4" name="Picture 3" descr="histEBtrait_parameter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774700"/>
            <a:ext cx="6083300" cy="6083300"/>
          </a:xfrm>
          <a:prstGeom prst="rect">
            <a:avLst/>
          </a:prstGeom>
        </p:spPr>
      </p:pic>
    </p:spTree>
    <p:extLst>
      <p:ext uri="{BB962C8B-B14F-4D97-AF65-F5344CB8AC3E}">
        <p14:creationId xmlns:p14="http://schemas.microsoft.com/office/powerpoint/2010/main" val="2001234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Brownian motion</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917700"/>
            <a:ext cx="3716867" cy="4525963"/>
          </a:xfrm>
        </p:spPr>
        <p:txBody>
          <a:bodyPr>
            <a:normAutofit fontScale="92500" lnSpcReduction="20000"/>
          </a:bodyPr>
          <a:lstStyle/>
          <a:p>
            <a:pPr>
              <a:lnSpc>
                <a:spcPct val="90000"/>
              </a:lnSpc>
              <a:buFontTx/>
              <a:buNone/>
            </a:pPr>
            <a:r>
              <a:rPr lang="en-US" b="1" dirty="0" smtClean="0">
                <a:latin typeface="Arial"/>
                <a:cs typeface="Arial"/>
              </a:rPr>
              <a:t>At a point in time:</a:t>
            </a:r>
          </a:p>
          <a:p>
            <a:pPr>
              <a:lnSpc>
                <a:spcPct val="90000"/>
              </a:lnSpc>
            </a:pPr>
            <a:r>
              <a:rPr lang="en-US" sz="2800" dirty="0" smtClean="0">
                <a:latin typeface="Arial"/>
                <a:cs typeface="Arial"/>
              </a:rPr>
              <a:t>A character can increase, decrease or stay the same</a:t>
            </a:r>
          </a:p>
          <a:p>
            <a:pPr>
              <a:lnSpc>
                <a:spcPct val="90000"/>
              </a:lnSpc>
            </a:pPr>
            <a:r>
              <a:rPr lang="en-US" sz="2800" dirty="0" smtClean="0">
                <a:latin typeface="Arial"/>
                <a:cs typeface="Arial"/>
              </a:rPr>
              <a:t>Direction and magnitude of change is independent of current or past character states</a:t>
            </a:r>
          </a:p>
          <a:p>
            <a:pPr lvl="1">
              <a:lnSpc>
                <a:spcPct val="90000"/>
              </a:lnSpc>
            </a:pPr>
            <a:r>
              <a:rPr lang="en-US" sz="2400" dirty="0" smtClean="0">
                <a:latin typeface="Arial"/>
                <a:cs typeface="Arial"/>
              </a:rPr>
              <a:t>Probability of change is drawn from a normal distribution with a mean of 0</a:t>
            </a:r>
          </a:p>
          <a:p>
            <a:pPr>
              <a:lnSpc>
                <a:spcPct val="90000"/>
              </a:lnSpc>
            </a:pPr>
            <a:r>
              <a:rPr lang="en-US" sz="2800" dirty="0">
                <a:latin typeface="Arial"/>
                <a:cs typeface="Arial"/>
              </a:rPr>
              <a:t>C</a:t>
            </a:r>
            <a:r>
              <a:rPr lang="en-US" sz="2800" dirty="0" smtClean="0">
                <a:latin typeface="Arial"/>
                <a:cs typeface="Arial"/>
              </a:rPr>
              <a:t>onstant rate</a:t>
            </a:r>
          </a:p>
          <a:p>
            <a:pPr marL="0" indent="0">
              <a:buNone/>
            </a:pPr>
            <a:endParaRPr lang="en-US" dirty="0">
              <a:latin typeface="Arial"/>
              <a:cs typeface="Arial"/>
            </a:endParaRPr>
          </a:p>
        </p:txBody>
      </p:sp>
      <p:pic>
        <p:nvPicPr>
          <p:cNvPr id="4" name="BM1_sim.mp4" descr="/Users/samprice/Desktop/jobs/2010/ECU/ECU_interview/BM1_sim.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174067" y="1944188"/>
            <a:ext cx="4368917" cy="418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0691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a:t>
            </a:r>
            <a:endParaRPr lang="en-US" b="1" dirty="0">
              <a:solidFill>
                <a:schemeClr val="bg1"/>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405482746"/>
              </p:ext>
            </p:extLst>
          </p:nvPr>
        </p:nvGraphicFramePr>
        <p:xfrm>
          <a:off x="635000" y="2489200"/>
          <a:ext cx="7124700" cy="3383280"/>
        </p:xfrm>
        <a:graphic>
          <a:graphicData uri="http://schemas.openxmlformats.org/drawingml/2006/table">
            <a:tbl>
              <a:tblPr firstRow="1" bandRow="1">
                <a:tableStyleId>{793D81CF-94F2-401A-BA57-92F5A7B2D0C5}</a:tableStyleId>
              </a:tblPr>
              <a:tblGrid>
                <a:gridCol w="1781175"/>
                <a:gridCol w="1781175"/>
                <a:gridCol w="1781175"/>
                <a:gridCol w="1781175"/>
              </a:tblGrid>
              <a:tr h="370840">
                <a:tc>
                  <a:txBody>
                    <a:bodyPr/>
                    <a:lstStyle/>
                    <a:p>
                      <a:pPr algn="ctr"/>
                      <a:endParaRPr lang="en-US" sz="2400" dirty="0">
                        <a:latin typeface="Arial"/>
                        <a:cs typeface="Arial"/>
                      </a:endParaRPr>
                    </a:p>
                  </a:txBody>
                  <a:tcPr/>
                </a:tc>
                <a:tc>
                  <a:txBody>
                    <a:bodyPr/>
                    <a:lstStyle/>
                    <a:p>
                      <a:pPr algn="ctr"/>
                      <a:r>
                        <a:rPr lang="en-US" sz="2400" dirty="0" smtClean="0">
                          <a:latin typeface="Arial"/>
                          <a:cs typeface="Arial"/>
                        </a:rPr>
                        <a:t>BM</a:t>
                      </a:r>
                      <a:endParaRPr lang="en-US" sz="2400" dirty="0">
                        <a:latin typeface="Arial"/>
                        <a:cs typeface="Arial"/>
                      </a:endParaRPr>
                    </a:p>
                  </a:txBody>
                  <a:tcPr/>
                </a:tc>
                <a:tc>
                  <a:txBody>
                    <a:bodyPr/>
                    <a:lstStyle/>
                    <a:p>
                      <a:pPr algn="ctr"/>
                      <a:r>
                        <a:rPr lang="en-US" sz="2400" dirty="0" smtClean="0">
                          <a:latin typeface="Arial"/>
                          <a:cs typeface="Arial"/>
                        </a:rPr>
                        <a:t>OU</a:t>
                      </a:r>
                      <a:endParaRPr lang="en-US" sz="2400" dirty="0">
                        <a:latin typeface="Arial"/>
                        <a:cs typeface="Arial"/>
                      </a:endParaRPr>
                    </a:p>
                  </a:txBody>
                  <a:tcPr/>
                </a:tc>
                <a:tc>
                  <a:txBody>
                    <a:bodyPr/>
                    <a:lstStyle/>
                    <a:p>
                      <a:pPr algn="ctr"/>
                      <a:r>
                        <a:rPr lang="en-US" sz="2400" dirty="0" smtClean="0">
                          <a:latin typeface="Arial"/>
                          <a:cs typeface="Arial"/>
                        </a:rPr>
                        <a:t>EB</a:t>
                      </a:r>
                      <a:endParaRPr lang="en-US" sz="2400" dirty="0">
                        <a:latin typeface="Arial"/>
                        <a:cs typeface="Arial"/>
                      </a:endParaRPr>
                    </a:p>
                  </a:txBody>
                  <a:tcPr/>
                </a:tc>
              </a:tr>
              <a:tr h="370840">
                <a:tc>
                  <a:txBody>
                    <a:bodyPr/>
                    <a:lstStyle/>
                    <a:p>
                      <a:r>
                        <a:rPr lang="en-US" sz="2400" dirty="0" smtClean="0">
                          <a:latin typeface="Arial"/>
                          <a:cs typeface="Arial"/>
                        </a:rPr>
                        <a:t>Trait 1</a:t>
                      </a:r>
                      <a:endParaRPr lang="en-US" sz="2400" dirty="0">
                        <a:latin typeface="Arial"/>
                        <a:cs typeface="Arial"/>
                      </a:endParaRPr>
                    </a:p>
                  </a:txBody>
                  <a:tcPr/>
                </a:tc>
                <a:tc>
                  <a:txBody>
                    <a:bodyPr/>
                    <a:lstStyle/>
                    <a:p>
                      <a:pPr algn="ctr"/>
                      <a:r>
                        <a:rPr lang="en-US" sz="2400" b="1" dirty="0" smtClean="0">
                          <a:latin typeface="Arial"/>
                          <a:cs typeface="Arial"/>
                        </a:rPr>
                        <a:t>0</a:t>
                      </a:r>
                    </a:p>
                    <a:p>
                      <a:pPr algn="ctr"/>
                      <a:r>
                        <a:rPr lang="en-US" sz="2400" b="1" dirty="0" smtClean="0">
                          <a:latin typeface="Arial"/>
                          <a:cs typeface="Arial"/>
                        </a:rPr>
                        <a:t>(0 – 2.5)</a:t>
                      </a:r>
                      <a:endParaRPr lang="en-US" sz="2400" b="1" dirty="0">
                        <a:latin typeface="Arial"/>
                        <a:cs typeface="Arial"/>
                      </a:endParaRPr>
                    </a:p>
                  </a:txBody>
                  <a:tcPr/>
                </a:tc>
                <a:tc>
                  <a:txBody>
                    <a:bodyPr/>
                    <a:lstStyle/>
                    <a:p>
                      <a:pPr algn="ctr"/>
                      <a:r>
                        <a:rPr lang="en-US" sz="2400" b="1" dirty="0" smtClean="0">
                          <a:latin typeface="Arial"/>
                          <a:cs typeface="Arial"/>
                        </a:rPr>
                        <a:t>1.9</a:t>
                      </a:r>
                    </a:p>
                    <a:p>
                      <a:pPr algn="ctr"/>
                      <a:r>
                        <a:rPr lang="en-US" sz="2400" b="1" dirty="0" smtClean="0">
                          <a:latin typeface="Arial"/>
                          <a:cs typeface="Arial"/>
                        </a:rPr>
                        <a:t>(0 – 2.4)</a:t>
                      </a:r>
                      <a:endParaRPr lang="en-US" sz="2400" b="1" dirty="0">
                        <a:latin typeface="Arial"/>
                        <a:cs typeface="Arial"/>
                      </a:endParaRPr>
                    </a:p>
                  </a:txBody>
                  <a:tcPr/>
                </a:tc>
                <a:tc>
                  <a:txBody>
                    <a:bodyPr/>
                    <a:lstStyle/>
                    <a:p>
                      <a:pPr algn="ctr"/>
                      <a:r>
                        <a:rPr lang="en-US" sz="2400" b="1" dirty="0" smtClean="0">
                          <a:latin typeface="Arial"/>
                          <a:cs typeface="Arial"/>
                        </a:rPr>
                        <a:t>1.3</a:t>
                      </a:r>
                    </a:p>
                    <a:p>
                      <a:pPr algn="ctr"/>
                      <a:r>
                        <a:rPr lang="en-US" sz="2400" b="1" dirty="0" smtClean="0">
                          <a:latin typeface="Arial"/>
                          <a:cs typeface="Arial"/>
                        </a:rPr>
                        <a:t>(0</a:t>
                      </a:r>
                      <a:r>
                        <a:rPr lang="en-US" sz="2400" b="1" baseline="0" dirty="0" smtClean="0">
                          <a:latin typeface="Arial"/>
                          <a:cs typeface="Arial"/>
                        </a:rPr>
                        <a:t> – 2.1)</a:t>
                      </a:r>
                      <a:endParaRPr lang="en-US" sz="2400" b="1" dirty="0">
                        <a:latin typeface="Arial"/>
                        <a:cs typeface="Arial"/>
                      </a:endParaRPr>
                    </a:p>
                  </a:txBody>
                  <a:tcPr/>
                </a:tc>
              </a:tr>
              <a:tr h="370840">
                <a:tc>
                  <a:txBody>
                    <a:bodyPr/>
                    <a:lstStyle/>
                    <a:p>
                      <a:r>
                        <a:rPr lang="en-US" sz="2400" dirty="0" smtClean="0">
                          <a:latin typeface="Arial"/>
                          <a:cs typeface="Arial"/>
                        </a:rPr>
                        <a:t>Trait 2</a:t>
                      </a:r>
                      <a:endParaRPr lang="en-US" sz="2400" dirty="0">
                        <a:latin typeface="Arial"/>
                        <a:cs typeface="Arial"/>
                      </a:endParaRPr>
                    </a:p>
                  </a:txBody>
                  <a:tcPr/>
                </a:tc>
                <a:tc>
                  <a:txBody>
                    <a:bodyPr/>
                    <a:lstStyle/>
                    <a:p>
                      <a:pPr algn="ctr"/>
                      <a:r>
                        <a:rPr lang="en-US" sz="2000" dirty="0" smtClean="0">
                          <a:latin typeface="Arial"/>
                          <a:cs typeface="Arial"/>
                        </a:rPr>
                        <a:t>86</a:t>
                      </a:r>
                    </a:p>
                    <a:p>
                      <a:pPr algn="ctr"/>
                      <a:r>
                        <a:rPr lang="en-US" sz="2000" dirty="0" smtClean="0">
                          <a:latin typeface="Arial"/>
                          <a:cs typeface="Arial"/>
                        </a:rPr>
                        <a:t>(52 – 114)</a:t>
                      </a:r>
                      <a:endParaRPr lang="en-US" sz="2000" dirty="0">
                        <a:latin typeface="Arial"/>
                        <a:cs typeface="Arial"/>
                      </a:endParaRPr>
                    </a:p>
                  </a:txBody>
                  <a:tcPr/>
                </a:tc>
                <a:tc>
                  <a:txBody>
                    <a:bodyPr/>
                    <a:lstStyle/>
                    <a:p>
                      <a:pPr algn="ctr"/>
                      <a:r>
                        <a:rPr lang="en-US" sz="2400" b="1" dirty="0" smtClean="0">
                          <a:latin typeface="Arial"/>
                          <a:cs typeface="Arial"/>
                        </a:rPr>
                        <a:t>0</a:t>
                      </a:r>
                    </a:p>
                    <a:p>
                      <a:pPr algn="ctr"/>
                      <a:r>
                        <a:rPr lang="en-US" sz="2400" b="1" dirty="0" smtClean="0">
                          <a:latin typeface="Arial"/>
                          <a:cs typeface="Arial"/>
                        </a:rPr>
                        <a:t>(0 - </a:t>
                      </a:r>
                      <a:r>
                        <a:rPr lang="de-DE" sz="2400" b="1" dirty="0" smtClean="0">
                          <a:latin typeface="Arial"/>
                          <a:cs typeface="Arial"/>
                        </a:rPr>
                        <a:t>1.5e</a:t>
                      </a:r>
                      <a:r>
                        <a:rPr lang="de-DE" sz="2400" b="1" baseline="30000" dirty="0" smtClean="0">
                          <a:latin typeface="Arial"/>
                          <a:cs typeface="Arial"/>
                        </a:rPr>
                        <a:t>-12</a:t>
                      </a:r>
                      <a:r>
                        <a:rPr lang="de-DE"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latin typeface="Arial"/>
                          <a:cs typeface="Arial"/>
                        </a:rPr>
                        <a:t>2.6e</a:t>
                      </a:r>
                      <a:r>
                        <a:rPr lang="en-US" sz="2400" b="1" baseline="30000" dirty="0" smtClean="0">
                          <a:latin typeface="Arial"/>
                          <a:cs typeface="Arial"/>
                        </a:rPr>
                        <a:t>-13 </a:t>
                      </a:r>
                    </a:p>
                    <a:p>
                      <a:pPr algn="ctr"/>
                      <a:r>
                        <a:rPr lang="en-US" sz="2400" b="1" baseline="0" dirty="0" smtClean="0">
                          <a:latin typeface="Arial"/>
                          <a:cs typeface="Arial"/>
                        </a:rPr>
                        <a:t>(0 - 8.3e</a:t>
                      </a:r>
                      <a:r>
                        <a:rPr lang="en-US" sz="2400" b="1" baseline="30000" dirty="0" smtClean="0">
                          <a:latin typeface="Arial"/>
                          <a:cs typeface="Arial"/>
                        </a:rPr>
                        <a:t>-03</a:t>
                      </a:r>
                      <a:r>
                        <a:rPr lang="en-US" sz="2400" b="1" baseline="0" dirty="0" smtClean="0">
                          <a:latin typeface="Arial"/>
                          <a:cs typeface="Arial"/>
                        </a:rPr>
                        <a:t>)</a:t>
                      </a:r>
                    </a:p>
                  </a:txBody>
                  <a:tcPr/>
                </a:tc>
              </a:tr>
              <a:tr h="370840">
                <a:tc>
                  <a:txBody>
                    <a:bodyPr/>
                    <a:lstStyle/>
                    <a:p>
                      <a:r>
                        <a:rPr lang="en-US" sz="2400" dirty="0" smtClean="0">
                          <a:latin typeface="Arial"/>
                          <a:cs typeface="Arial"/>
                        </a:rPr>
                        <a:t>Trait 3</a:t>
                      </a:r>
                      <a:endParaRPr lang="en-US" sz="2400" dirty="0">
                        <a:latin typeface="Arial"/>
                        <a:cs typeface="Arial"/>
                      </a:endParaRPr>
                    </a:p>
                  </a:txBody>
                  <a:tcPr/>
                </a:tc>
                <a:tc>
                  <a:txBody>
                    <a:bodyPr/>
                    <a:lstStyle/>
                    <a:p>
                      <a:pPr algn="ctr"/>
                      <a:r>
                        <a:rPr lang="en-US" sz="2000" dirty="0" smtClean="0">
                          <a:latin typeface="Arial"/>
                          <a:cs typeface="Arial"/>
                        </a:rPr>
                        <a:t>126</a:t>
                      </a:r>
                    </a:p>
                    <a:p>
                      <a:pPr algn="ctr"/>
                      <a:r>
                        <a:rPr lang="en-US" sz="2000" dirty="0" smtClean="0">
                          <a:latin typeface="Arial"/>
                          <a:cs typeface="Arial"/>
                        </a:rPr>
                        <a:t>(64 – 211)</a:t>
                      </a:r>
                      <a:endParaRPr lang="en-US" sz="2000" dirty="0">
                        <a:latin typeface="Arial"/>
                        <a:cs typeface="Arial"/>
                      </a:endParaRPr>
                    </a:p>
                  </a:txBody>
                  <a:tcPr/>
                </a:tc>
                <a:tc>
                  <a:txBody>
                    <a:bodyPr/>
                    <a:lstStyle/>
                    <a:p>
                      <a:pPr algn="ctr"/>
                      <a:r>
                        <a:rPr lang="en-US" sz="2000" dirty="0" smtClean="0">
                          <a:latin typeface="Arial"/>
                          <a:cs typeface="Arial"/>
                        </a:rPr>
                        <a:t>128</a:t>
                      </a:r>
                    </a:p>
                    <a:p>
                      <a:pPr algn="ctr"/>
                      <a:r>
                        <a:rPr lang="en-US" sz="2000" dirty="0" smtClean="0">
                          <a:latin typeface="Arial"/>
                          <a:cs typeface="Arial"/>
                        </a:rPr>
                        <a:t>(66</a:t>
                      </a:r>
                      <a:r>
                        <a:rPr lang="en-US" sz="2000" baseline="0" dirty="0" smtClean="0">
                          <a:latin typeface="Arial"/>
                          <a:cs typeface="Arial"/>
                        </a:rPr>
                        <a:t> – 213)</a:t>
                      </a:r>
                      <a:endParaRPr lang="en-US" sz="2000" dirty="0">
                        <a:latin typeface="Arial"/>
                        <a:cs typeface="Arial"/>
                      </a:endParaRPr>
                    </a:p>
                  </a:txBody>
                  <a:tcPr/>
                </a:tc>
                <a:tc>
                  <a:txBody>
                    <a:bodyPr/>
                    <a:lstStyle/>
                    <a:p>
                      <a:pPr algn="ctr"/>
                      <a:r>
                        <a:rPr lang="en-US" sz="2400" b="1" dirty="0" smtClean="0">
                          <a:latin typeface="Arial"/>
                          <a:cs typeface="Arial"/>
                        </a:rPr>
                        <a:t>0</a:t>
                      </a:r>
                    </a:p>
                    <a:p>
                      <a:pPr algn="ctr"/>
                      <a:r>
                        <a:rPr lang="en-US" sz="2400" b="1" dirty="0" smtClean="0">
                          <a:latin typeface="Arial"/>
                          <a:cs typeface="Arial"/>
                        </a:rPr>
                        <a:t>(0 – 0)</a:t>
                      </a:r>
                      <a:endParaRPr lang="en-US" sz="2400" b="1" dirty="0">
                        <a:latin typeface="Arial"/>
                        <a:cs typeface="Arial"/>
                      </a:endParaRPr>
                    </a:p>
                  </a:txBody>
                  <a:tcPr/>
                </a:tc>
              </a:tr>
              <a:tr h="370840">
                <a:tc>
                  <a:txBody>
                    <a:bodyPr/>
                    <a:lstStyle/>
                    <a:p>
                      <a:r>
                        <a:rPr lang="en-US" sz="2400" dirty="0" smtClean="0">
                          <a:latin typeface="Arial"/>
                          <a:cs typeface="Arial"/>
                        </a:rPr>
                        <a:t>Trait 4</a:t>
                      </a:r>
                      <a:endParaRPr lang="en-US" sz="2400" dirty="0">
                        <a:latin typeface="Arial"/>
                        <a:cs typeface="Arial"/>
                      </a:endParaRPr>
                    </a:p>
                  </a:txBody>
                  <a:tcPr/>
                </a:tc>
                <a:tc>
                  <a:txBody>
                    <a:bodyPr/>
                    <a:lstStyle/>
                    <a:p>
                      <a:endParaRPr lang="en-US" sz="2400">
                        <a:latin typeface="Arial"/>
                        <a:cs typeface="Arial"/>
                      </a:endParaRPr>
                    </a:p>
                  </a:txBody>
                  <a:tcPr/>
                </a:tc>
                <a:tc>
                  <a:txBody>
                    <a:bodyPr/>
                    <a:lstStyle/>
                    <a:p>
                      <a:endParaRPr lang="en-US" sz="2400">
                        <a:latin typeface="Arial"/>
                        <a:cs typeface="Arial"/>
                      </a:endParaRPr>
                    </a:p>
                  </a:txBody>
                  <a:tcPr/>
                </a:tc>
                <a:tc>
                  <a:txBody>
                    <a:bodyPr/>
                    <a:lstStyle/>
                    <a:p>
                      <a:endParaRPr lang="en-US" sz="2400" dirty="0">
                        <a:latin typeface="Arial"/>
                        <a:cs typeface="Arial"/>
                      </a:endParaRPr>
                    </a:p>
                  </a:txBody>
                  <a:tcPr/>
                </a:tc>
              </a:tr>
            </a:tbl>
          </a:graphicData>
        </a:graphic>
      </p:graphicFrame>
      <p:sp>
        <p:nvSpPr>
          <p:cNvPr id="5" name="TextBox 4"/>
          <p:cNvSpPr txBox="1"/>
          <p:nvPr/>
        </p:nvSpPr>
        <p:spPr>
          <a:xfrm>
            <a:off x="2235200" y="1694934"/>
            <a:ext cx="4811734" cy="584776"/>
          </a:xfrm>
          <a:prstGeom prst="rect">
            <a:avLst/>
          </a:prstGeom>
          <a:noFill/>
        </p:spPr>
        <p:txBody>
          <a:bodyPr wrap="none" rtlCol="0">
            <a:spAutoFit/>
          </a:bodyPr>
          <a:lstStyle/>
          <a:p>
            <a:r>
              <a:rPr lang="en-US" sz="3200" b="1" u="sng" dirty="0" smtClean="0">
                <a:latin typeface="Arial"/>
                <a:cs typeface="Arial"/>
              </a:rPr>
              <a:t>ΔAIC: MEDIAN &amp; 95%CI</a:t>
            </a:r>
            <a:endParaRPr lang="en-US" sz="3200" b="1" u="sng" dirty="0">
              <a:latin typeface="Arial"/>
              <a:cs typeface="Arial"/>
            </a:endParaRPr>
          </a:p>
        </p:txBody>
      </p:sp>
      <p:sp>
        <p:nvSpPr>
          <p:cNvPr id="6" name="TextBox 5"/>
          <p:cNvSpPr txBox="1"/>
          <p:nvPr/>
        </p:nvSpPr>
        <p:spPr>
          <a:xfrm>
            <a:off x="7772400" y="3835400"/>
            <a:ext cx="1155700" cy="646331"/>
          </a:xfrm>
          <a:prstGeom prst="rect">
            <a:avLst/>
          </a:prstGeom>
          <a:noFill/>
        </p:spPr>
        <p:txBody>
          <a:bodyPr wrap="square" rtlCol="0">
            <a:spAutoFit/>
          </a:bodyPr>
          <a:lstStyle/>
          <a:p>
            <a:r>
              <a:rPr lang="en-US" b="1" dirty="0" smtClean="0">
                <a:solidFill>
                  <a:schemeClr val="accent5">
                    <a:lumMod val="75000"/>
                  </a:schemeClr>
                </a:solidFill>
                <a:latin typeface="Arial"/>
                <a:cs typeface="Arial"/>
              </a:rPr>
              <a:t>LATE BURST</a:t>
            </a:r>
            <a:endParaRPr lang="en-US" b="1" dirty="0">
              <a:solidFill>
                <a:schemeClr val="accent5">
                  <a:lumMod val="75000"/>
                </a:schemeClr>
              </a:solidFill>
              <a:latin typeface="Arial"/>
              <a:cs typeface="Arial"/>
            </a:endParaRPr>
          </a:p>
        </p:txBody>
      </p:sp>
      <p:sp>
        <p:nvSpPr>
          <p:cNvPr id="7" name="TextBox 6"/>
          <p:cNvSpPr txBox="1"/>
          <p:nvPr/>
        </p:nvSpPr>
        <p:spPr>
          <a:xfrm>
            <a:off x="7772400" y="4672231"/>
            <a:ext cx="1155700" cy="646331"/>
          </a:xfrm>
          <a:prstGeom prst="rect">
            <a:avLst/>
          </a:prstGeom>
          <a:noFill/>
        </p:spPr>
        <p:txBody>
          <a:bodyPr wrap="square" rtlCol="0">
            <a:spAutoFit/>
          </a:bodyPr>
          <a:lstStyle/>
          <a:p>
            <a:r>
              <a:rPr lang="en-US" b="1" dirty="0" smtClean="0">
                <a:solidFill>
                  <a:schemeClr val="accent5">
                    <a:lumMod val="75000"/>
                  </a:schemeClr>
                </a:solidFill>
                <a:latin typeface="Arial"/>
                <a:cs typeface="Arial"/>
              </a:rPr>
              <a:t>EARLY BURST</a:t>
            </a:r>
            <a:endParaRPr lang="en-US" b="1" dirty="0">
              <a:solidFill>
                <a:schemeClr val="accent5">
                  <a:lumMod val="75000"/>
                </a:schemeClr>
              </a:solidFill>
              <a:latin typeface="Arial"/>
              <a:cs typeface="Arial"/>
            </a:endParaRPr>
          </a:p>
        </p:txBody>
      </p:sp>
    </p:spTree>
    <p:extLst>
      <p:ext uri="{BB962C8B-B14F-4D97-AF65-F5344CB8AC3E}">
        <p14:creationId xmlns:p14="http://schemas.microsoft.com/office/powerpoint/2010/main" val="28990738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 Trait 4</a:t>
            </a:r>
            <a:endParaRPr lang="en-US" b="1" dirty="0">
              <a:solidFill>
                <a:schemeClr val="bg1"/>
              </a:solidFill>
              <a:latin typeface="Arial"/>
              <a:cs typeface="Arial"/>
            </a:endParaRPr>
          </a:p>
        </p:txBody>
      </p:sp>
      <p:pic>
        <p:nvPicPr>
          <p:cNvPr id="6" name="Picture 5" descr="histLBtrait_deltaAICc.pdf"/>
          <p:cNvPicPr>
            <a:picLocks noChangeAspect="1"/>
          </p:cNvPicPr>
          <p:nvPr/>
        </p:nvPicPr>
        <p:blipFill rotWithShape="1">
          <a:blip r:embed="rId3">
            <a:extLst>
              <a:ext uri="{28A0092B-C50C-407E-A947-70E740481C1C}">
                <a14:useLocalDpi xmlns:a14="http://schemas.microsoft.com/office/drawing/2010/main" val="0"/>
              </a:ext>
            </a:extLst>
          </a:blip>
          <a:srcRect t="10516"/>
          <a:stretch/>
        </p:blipFill>
        <p:spPr>
          <a:xfrm>
            <a:off x="3314700" y="1653066"/>
            <a:ext cx="5816600" cy="5204934"/>
          </a:xfrm>
          <a:prstGeom prst="rect">
            <a:avLst/>
          </a:prstGeom>
        </p:spPr>
      </p:pic>
      <p:pic>
        <p:nvPicPr>
          <p:cNvPr id="7" name="Picture 6" descr="histLBtrait_deltaAICczoomin.pdf"/>
          <p:cNvPicPr>
            <a:picLocks noChangeAspect="1"/>
          </p:cNvPicPr>
          <p:nvPr/>
        </p:nvPicPr>
        <p:blipFill rotWithShape="1">
          <a:blip r:embed="rId4">
            <a:extLst>
              <a:ext uri="{28A0092B-C50C-407E-A947-70E740481C1C}">
                <a14:useLocalDpi xmlns:a14="http://schemas.microsoft.com/office/drawing/2010/main" val="0"/>
              </a:ext>
            </a:extLst>
          </a:blip>
          <a:srcRect l="3725" t="11563" r="3491" b="1"/>
          <a:stretch/>
        </p:blipFill>
        <p:spPr>
          <a:xfrm>
            <a:off x="139701" y="3182383"/>
            <a:ext cx="3479800" cy="3316766"/>
          </a:xfrm>
          <a:prstGeom prst="rect">
            <a:avLst/>
          </a:prstGeom>
          <a:ln>
            <a:solidFill>
              <a:srgbClr val="000000"/>
            </a:solidFill>
          </a:ln>
        </p:spPr>
      </p:pic>
      <p:sp>
        <p:nvSpPr>
          <p:cNvPr id="8" name="TextBox 7"/>
          <p:cNvSpPr txBox="1"/>
          <p:nvPr/>
        </p:nvSpPr>
        <p:spPr>
          <a:xfrm>
            <a:off x="330200" y="5981700"/>
            <a:ext cx="431800" cy="369332"/>
          </a:xfrm>
          <a:prstGeom prst="rect">
            <a:avLst/>
          </a:prstGeom>
          <a:solidFill>
            <a:schemeClr val="bg1"/>
          </a:solidFill>
        </p:spPr>
        <p:txBody>
          <a:bodyPr wrap="square" rtlCol="0">
            <a:spAutoFit/>
          </a:bodyPr>
          <a:lstStyle/>
          <a:p>
            <a:r>
              <a:rPr lang="en-US" dirty="0" smtClean="0">
                <a:latin typeface="Arial"/>
                <a:cs typeface="Arial"/>
              </a:rPr>
              <a:t>0  </a:t>
            </a:r>
            <a:endParaRPr lang="en-US" dirty="0">
              <a:latin typeface="Arial"/>
              <a:cs typeface="Arial"/>
            </a:endParaRPr>
          </a:p>
        </p:txBody>
      </p:sp>
      <p:sp>
        <p:nvSpPr>
          <p:cNvPr id="9" name="TextBox 8"/>
          <p:cNvSpPr txBox="1"/>
          <p:nvPr/>
        </p:nvSpPr>
        <p:spPr>
          <a:xfrm>
            <a:off x="3018907" y="5956300"/>
            <a:ext cx="578253" cy="369332"/>
          </a:xfrm>
          <a:prstGeom prst="rect">
            <a:avLst/>
          </a:prstGeom>
          <a:solidFill>
            <a:srgbClr val="FFFFFF"/>
          </a:solidFill>
        </p:spPr>
        <p:txBody>
          <a:bodyPr wrap="none" rtlCol="0">
            <a:spAutoFit/>
          </a:bodyPr>
          <a:lstStyle/>
          <a:p>
            <a:r>
              <a:rPr lang="en-US" dirty="0" smtClean="0">
                <a:latin typeface="Arial"/>
                <a:cs typeface="Arial"/>
              </a:rPr>
              <a:t>2e</a:t>
            </a:r>
            <a:r>
              <a:rPr lang="en-US" baseline="30000" dirty="0" smtClean="0">
                <a:latin typeface="Arial"/>
                <a:cs typeface="Arial"/>
              </a:rPr>
              <a:t>-8</a:t>
            </a:r>
            <a:endParaRPr lang="en-US" baseline="30000" dirty="0">
              <a:latin typeface="Arial"/>
              <a:cs typeface="Arial"/>
            </a:endParaRPr>
          </a:p>
        </p:txBody>
      </p:sp>
      <p:cxnSp>
        <p:nvCxnSpPr>
          <p:cNvPr id="10" name="Straight Arrow Connector 9"/>
          <p:cNvCxnSpPr/>
          <p:nvPr/>
        </p:nvCxnSpPr>
        <p:spPr>
          <a:xfrm flipH="1">
            <a:off x="139701" y="1581150"/>
            <a:ext cx="4036857" cy="16012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619501" y="5892800"/>
            <a:ext cx="558800" cy="60634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3994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 Trait 4</a:t>
            </a:r>
            <a:endParaRPr lang="en-US" b="1" dirty="0">
              <a:solidFill>
                <a:schemeClr val="bg1"/>
              </a:solidFill>
              <a:latin typeface="Arial"/>
              <a:cs typeface="Arial"/>
            </a:endParaRPr>
          </a:p>
        </p:txBody>
      </p:sp>
      <p:pic>
        <p:nvPicPr>
          <p:cNvPr id="6" name="Picture 5" descr="histLBtrait_deltaAICc.pdf"/>
          <p:cNvPicPr>
            <a:picLocks noChangeAspect="1"/>
          </p:cNvPicPr>
          <p:nvPr/>
        </p:nvPicPr>
        <p:blipFill rotWithShape="1">
          <a:blip r:embed="rId3">
            <a:extLst>
              <a:ext uri="{28A0092B-C50C-407E-A947-70E740481C1C}">
                <a14:useLocalDpi xmlns:a14="http://schemas.microsoft.com/office/drawing/2010/main" val="0"/>
              </a:ext>
            </a:extLst>
          </a:blip>
          <a:srcRect t="10516"/>
          <a:stretch/>
        </p:blipFill>
        <p:spPr>
          <a:xfrm>
            <a:off x="3314700" y="1653066"/>
            <a:ext cx="5816600" cy="5204934"/>
          </a:xfrm>
          <a:prstGeom prst="rect">
            <a:avLst/>
          </a:prstGeom>
        </p:spPr>
      </p:pic>
      <p:pic>
        <p:nvPicPr>
          <p:cNvPr id="7" name="Picture 6" descr="histLBtrait_deltaAICczoomin.pdf"/>
          <p:cNvPicPr>
            <a:picLocks noChangeAspect="1"/>
          </p:cNvPicPr>
          <p:nvPr/>
        </p:nvPicPr>
        <p:blipFill rotWithShape="1">
          <a:blip r:embed="rId4">
            <a:extLst>
              <a:ext uri="{28A0092B-C50C-407E-A947-70E740481C1C}">
                <a14:useLocalDpi xmlns:a14="http://schemas.microsoft.com/office/drawing/2010/main" val="0"/>
              </a:ext>
            </a:extLst>
          </a:blip>
          <a:srcRect l="3725" t="11563" r="3491" b="1"/>
          <a:stretch/>
        </p:blipFill>
        <p:spPr>
          <a:xfrm>
            <a:off x="139701" y="3182383"/>
            <a:ext cx="3479800" cy="3316766"/>
          </a:xfrm>
          <a:prstGeom prst="rect">
            <a:avLst/>
          </a:prstGeom>
          <a:ln>
            <a:solidFill>
              <a:srgbClr val="000000"/>
            </a:solidFill>
          </a:ln>
        </p:spPr>
      </p:pic>
      <p:sp>
        <p:nvSpPr>
          <p:cNvPr id="8" name="TextBox 7"/>
          <p:cNvSpPr txBox="1"/>
          <p:nvPr/>
        </p:nvSpPr>
        <p:spPr>
          <a:xfrm>
            <a:off x="330200" y="5981700"/>
            <a:ext cx="431800" cy="369332"/>
          </a:xfrm>
          <a:prstGeom prst="rect">
            <a:avLst/>
          </a:prstGeom>
          <a:solidFill>
            <a:schemeClr val="bg1"/>
          </a:solidFill>
        </p:spPr>
        <p:txBody>
          <a:bodyPr wrap="square" rtlCol="0">
            <a:spAutoFit/>
          </a:bodyPr>
          <a:lstStyle/>
          <a:p>
            <a:r>
              <a:rPr lang="en-US" dirty="0" smtClean="0">
                <a:latin typeface="Arial"/>
                <a:cs typeface="Arial"/>
              </a:rPr>
              <a:t>0  </a:t>
            </a:r>
            <a:endParaRPr lang="en-US" dirty="0">
              <a:latin typeface="Arial"/>
              <a:cs typeface="Arial"/>
            </a:endParaRPr>
          </a:p>
        </p:txBody>
      </p:sp>
      <p:sp>
        <p:nvSpPr>
          <p:cNvPr id="9" name="TextBox 8"/>
          <p:cNvSpPr txBox="1"/>
          <p:nvPr/>
        </p:nvSpPr>
        <p:spPr>
          <a:xfrm>
            <a:off x="3018907" y="5956300"/>
            <a:ext cx="578253" cy="369332"/>
          </a:xfrm>
          <a:prstGeom prst="rect">
            <a:avLst/>
          </a:prstGeom>
          <a:solidFill>
            <a:srgbClr val="FFFFFF"/>
          </a:solidFill>
        </p:spPr>
        <p:txBody>
          <a:bodyPr wrap="none" rtlCol="0">
            <a:spAutoFit/>
          </a:bodyPr>
          <a:lstStyle/>
          <a:p>
            <a:r>
              <a:rPr lang="en-US" dirty="0" smtClean="0">
                <a:latin typeface="Arial"/>
                <a:cs typeface="Arial"/>
              </a:rPr>
              <a:t>2e</a:t>
            </a:r>
            <a:r>
              <a:rPr lang="en-US" baseline="30000" dirty="0" smtClean="0">
                <a:latin typeface="Arial"/>
                <a:cs typeface="Arial"/>
              </a:rPr>
              <a:t>-8</a:t>
            </a:r>
            <a:endParaRPr lang="en-US" baseline="30000" dirty="0">
              <a:latin typeface="Arial"/>
              <a:cs typeface="Arial"/>
            </a:endParaRPr>
          </a:p>
        </p:txBody>
      </p:sp>
      <p:cxnSp>
        <p:nvCxnSpPr>
          <p:cNvPr id="10" name="Straight Arrow Connector 9"/>
          <p:cNvCxnSpPr/>
          <p:nvPr/>
        </p:nvCxnSpPr>
        <p:spPr>
          <a:xfrm flipH="1">
            <a:off x="139701" y="1581150"/>
            <a:ext cx="4036857" cy="16012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619501" y="5892800"/>
            <a:ext cx="558800" cy="60634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162800" y="2686228"/>
            <a:ext cx="1790700" cy="2308324"/>
          </a:xfrm>
          <a:prstGeom prst="rect">
            <a:avLst/>
          </a:prstGeom>
          <a:noFill/>
        </p:spPr>
        <p:txBody>
          <a:bodyPr wrap="square" rtlCol="0">
            <a:spAutoFit/>
          </a:bodyPr>
          <a:lstStyle/>
          <a:p>
            <a:pPr algn="ctr"/>
            <a:r>
              <a:rPr lang="en-US" sz="2400" b="1" dirty="0" smtClean="0">
                <a:solidFill>
                  <a:schemeClr val="accent5">
                    <a:lumMod val="75000"/>
                  </a:schemeClr>
                </a:solidFill>
                <a:latin typeface="Arial"/>
                <a:cs typeface="Arial"/>
              </a:rPr>
              <a:t>Strong support for </a:t>
            </a:r>
            <a:r>
              <a:rPr lang="en-US" sz="2400" b="1" dirty="0" smtClean="0">
                <a:solidFill>
                  <a:srgbClr val="FF0000"/>
                </a:solidFill>
                <a:latin typeface="Arial"/>
                <a:cs typeface="Arial"/>
              </a:rPr>
              <a:t>OU</a:t>
            </a:r>
            <a:r>
              <a:rPr lang="en-US" sz="2400" b="1" dirty="0" smtClean="0">
                <a:solidFill>
                  <a:schemeClr val="accent5">
                    <a:lumMod val="75000"/>
                  </a:schemeClr>
                </a:solidFill>
                <a:latin typeface="Arial"/>
                <a:cs typeface="Arial"/>
              </a:rPr>
              <a:t>/</a:t>
            </a:r>
            <a:r>
              <a:rPr lang="en-US" sz="2400" b="1" dirty="0" smtClean="0">
                <a:solidFill>
                  <a:srgbClr val="0000FF"/>
                </a:solidFill>
                <a:latin typeface="Arial"/>
                <a:cs typeface="Arial"/>
              </a:rPr>
              <a:t>EB</a:t>
            </a:r>
            <a:r>
              <a:rPr lang="en-US" sz="2400" b="1" dirty="0" smtClean="0">
                <a:solidFill>
                  <a:schemeClr val="accent5">
                    <a:lumMod val="75000"/>
                  </a:schemeClr>
                </a:solidFill>
                <a:latin typeface="Arial"/>
                <a:cs typeface="Arial"/>
              </a:rPr>
              <a:t>, which are </a:t>
            </a:r>
            <a:r>
              <a:rPr lang="en-US" sz="2400" b="1" dirty="0" err="1" smtClean="0">
                <a:solidFill>
                  <a:schemeClr val="accent5">
                    <a:lumMod val="75000"/>
                  </a:schemeClr>
                </a:solidFill>
                <a:latin typeface="Arial"/>
                <a:cs typeface="Arial"/>
              </a:rPr>
              <a:t>indistingu-ishable</a:t>
            </a:r>
            <a:endParaRPr lang="en-US" sz="2400" b="1" dirty="0">
              <a:solidFill>
                <a:schemeClr val="accent5">
                  <a:lumMod val="75000"/>
                </a:schemeClr>
              </a:solidFill>
              <a:latin typeface="Arial"/>
              <a:cs typeface="Arial"/>
            </a:endParaRPr>
          </a:p>
        </p:txBody>
      </p:sp>
    </p:spTree>
    <p:extLst>
      <p:ext uri="{BB962C8B-B14F-4D97-AF65-F5344CB8AC3E}">
        <p14:creationId xmlns:p14="http://schemas.microsoft.com/office/powerpoint/2010/main" val="134503254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a:t>
            </a:r>
            <a:endParaRPr lang="en-US" b="1" dirty="0">
              <a:solidFill>
                <a:schemeClr val="bg1"/>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4282464597"/>
              </p:ext>
            </p:extLst>
          </p:nvPr>
        </p:nvGraphicFramePr>
        <p:xfrm>
          <a:off x="635000" y="2489200"/>
          <a:ext cx="7124700" cy="3749040"/>
        </p:xfrm>
        <a:graphic>
          <a:graphicData uri="http://schemas.openxmlformats.org/drawingml/2006/table">
            <a:tbl>
              <a:tblPr firstRow="1" bandRow="1">
                <a:tableStyleId>{793D81CF-94F2-401A-BA57-92F5A7B2D0C5}</a:tableStyleId>
              </a:tblPr>
              <a:tblGrid>
                <a:gridCol w="1781175"/>
                <a:gridCol w="1685925"/>
                <a:gridCol w="1876425"/>
                <a:gridCol w="1781175"/>
              </a:tblGrid>
              <a:tr h="370840">
                <a:tc>
                  <a:txBody>
                    <a:bodyPr/>
                    <a:lstStyle/>
                    <a:p>
                      <a:pPr algn="ctr"/>
                      <a:endParaRPr lang="en-US" sz="2400" dirty="0">
                        <a:latin typeface="Arial"/>
                        <a:cs typeface="Arial"/>
                      </a:endParaRPr>
                    </a:p>
                  </a:txBody>
                  <a:tcPr/>
                </a:tc>
                <a:tc>
                  <a:txBody>
                    <a:bodyPr/>
                    <a:lstStyle/>
                    <a:p>
                      <a:pPr algn="ctr"/>
                      <a:r>
                        <a:rPr lang="en-US" sz="2400" dirty="0" smtClean="0">
                          <a:latin typeface="Arial"/>
                          <a:cs typeface="Arial"/>
                        </a:rPr>
                        <a:t>BM</a:t>
                      </a:r>
                      <a:endParaRPr lang="en-US" sz="2400" dirty="0">
                        <a:latin typeface="Arial"/>
                        <a:cs typeface="Arial"/>
                      </a:endParaRPr>
                    </a:p>
                  </a:txBody>
                  <a:tcPr/>
                </a:tc>
                <a:tc>
                  <a:txBody>
                    <a:bodyPr/>
                    <a:lstStyle/>
                    <a:p>
                      <a:pPr algn="ctr"/>
                      <a:r>
                        <a:rPr lang="en-US" sz="2400" dirty="0" smtClean="0">
                          <a:latin typeface="Arial"/>
                          <a:cs typeface="Arial"/>
                        </a:rPr>
                        <a:t>OU</a:t>
                      </a:r>
                      <a:endParaRPr lang="en-US" sz="2400" dirty="0">
                        <a:latin typeface="Arial"/>
                        <a:cs typeface="Arial"/>
                      </a:endParaRPr>
                    </a:p>
                  </a:txBody>
                  <a:tcPr/>
                </a:tc>
                <a:tc>
                  <a:txBody>
                    <a:bodyPr/>
                    <a:lstStyle/>
                    <a:p>
                      <a:pPr algn="ctr"/>
                      <a:r>
                        <a:rPr lang="en-US" sz="2400" dirty="0" smtClean="0">
                          <a:latin typeface="Arial"/>
                          <a:cs typeface="Arial"/>
                        </a:rPr>
                        <a:t>EB</a:t>
                      </a:r>
                      <a:endParaRPr lang="en-US" sz="2400" dirty="0">
                        <a:latin typeface="Arial"/>
                        <a:cs typeface="Arial"/>
                      </a:endParaRPr>
                    </a:p>
                  </a:txBody>
                  <a:tcPr/>
                </a:tc>
              </a:tr>
              <a:tr h="370840">
                <a:tc>
                  <a:txBody>
                    <a:bodyPr/>
                    <a:lstStyle/>
                    <a:p>
                      <a:r>
                        <a:rPr lang="en-US" sz="2400" dirty="0" smtClean="0">
                          <a:latin typeface="Arial"/>
                          <a:cs typeface="Arial"/>
                        </a:rPr>
                        <a:t>Trait 1</a:t>
                      </a:r>
                      <a:endParaRPr lang="en-US" sz="2400" dirty="0">
                        <a:latin typeface="Arial"/>
                        <a:cs typeface="Arial"/>
                      </a:endParaRPr>
                    </a:p>
                  </a:txBody>
                  <a:tcPr/>
                </a:tc>
                <a:tc>
                  <a:txBody>
                    <a:bodyPr/>
                    <a:lstStyle/>
                    <a:p>
                      <a:pPr algn="ctr"/>
                      <a:r>
                        <a:rPr lang="en-US" sz="2400" b="1" dirty="0" smtClean="0">
                          <a:latin typeface="Arial"/>
                          <a:cs typeface="Arial"/>
                        </a:rPr>
                        <a:t>0</a:t>
                      </a:r>
                    </a:p>
                    <a:p>
                      <a:pPr algn="ctr"/>
                      <a:r>
                        <a:rPr lang="en-US" sz="2400" b="1" dirty="0" smtClean="0">
                          <a:latin typeface="Arial"/>
                          <a:cs typeface="Arial"/>
                        </a:rPr>
                        <a:t>(0 – 2.5)</a:t>
                      </a:r>
                      <a:endParaRPr lang="en-US" sz="2400" b="1" dirty="0">
                        <a:latin typeface="Arial"/>
                        <a:cs typeface="Arial"/>
                      </a:endParaRPr>
                    </a:p>
                  </a:txBody>
                  <a:tcPr/>
                </a:tc>
                <a:tc>
                  <a:txBody>
                    <a:bodyPr/>
                    <a:lstStyle/>
                    <a:p>
                      <a:pPr algn="ctr"/>
                      <a:r>
                        <a:rPr lang="en-US" sz="2400" b="1" dirty="0" smtClean="0">
                          <a:latin typeface="Arial"/>
                          <a:cs typeface="Arial"/>
                        </a:rPr>
                        <a:t>1.9</a:t>
                      </a:r>
                    </a:p>
                    <a:p>
                      <a:pPr algn="ctr"/>
                      <a:r>
                        <a:rPr lang="en-US" sz="2400" b="1" dirty="0" smtClean="0">
                          <a:latin typeface="Arial"/>
                          <a:cs typeface="Arial"/>
                        </a:rPr>
                        <a:t>(0 – 2.4)</a:t>
                      </a:r>
                      <a:endParaRPr lang="en-US" sz="2400" b="1" dirty="0">
                        <a:latin typeface="Arial"/>
                        <a:cs typeface="Arial"/>
                      </a:endParaRPr>
                    </a:p>
                  </a:txBody>
                  <a:tcPr/>
                </a:tc>
                <a:tc>
                  <a:txBody>
                    <a:bodyPr/>
                    <a:lstStyle/>
                    <a:p>
                      <a:pPr algn="ctr"/>
                      <a:r>
                        <a:rPr lang="en-US" sz="2400" b="1" dirty="0" smtClean="0">
                          <a:latin typeface="Arial"/>
                          <a:cs typeface="Arial"/>
                        </a:rPr>
                        <a:t>1.3</a:t>
                      </a:r>
                    </a:p>
                    <a:p>
                      <a:pPr algn="ctr"/>
                      <a:r>
                        <a:rPr lang="en-US" sz="2400" b="1" dirty="0" smtClean="0">
                          <a:latin typeface="Arial"/>
                          <a:cs typeface="Arial"/>
                        </a:rPr>
                        <a:t>(0</a:t>
                      </a:r>
                      <a:r>
                        <a:rPr lang="en-US" sz="2400" b="1" baseline="0" dirty="0" smtClean="0">
                          <a:latin typeface="Arial"/>
                          <a:cs typeface="Arial"/>
                        </a:rPr>
                        <a:t> – 2.1)</a:t>
                      </a:r>
                      <a:endParaRPr lang="en-US" sz="2400" b="1" dirty="0">
                        <a:latin typeface="Arial"/>
                        <a:cs typeface="Arial"/>
                      </a:endParaRPr>
                    </a:p>
                  </a:txBody>
                  <a:tcPr/>
                </a:tc>
              </a:tr>
              <a:tr h="370840">
                <a:tc>
                  <a:txBody>
                    <a:bodyPr/>
                    <a:lstStyle/>
                    <a:p>
                      <a:r>
                        <a:rPr lang="en-US" sz="2400" dirty="0" smtClean="0">
                          <a:latin typeface="Arial"/>
                          <a:cs typeface="Arial"/>
                        </a:rPr>
                        <a:t>Trait 2</a:t>
                      </a:r>
                      <a:endParaRPr lang="en-US" sz="2400" dirty="0">
                        <a:latin typeface="Arial"/>
                        <a:cs typeface="Arial"/>
                      </a:endParaRPr>
                    </a:p>
                  </a:txBody>
                  <a:tcPr/>
                </a:tc>
                <a:tc>
                  <a:txBody>
                    <a:bodyPr/>
                    <a:lstStyle/>
                    <a:p>
                      <a:pPr algn="ctr"/>
                      <a:r>
                        <a:rPr lang="en-US" sz="2000" dirty="0" smtClean="0">
                          <a:latin typeface="Arial"/>
                          <a:cs typeface="Arial"/>
                        </a:rPr>
                        <a:t>86</a:t>
                      </a:r>
                    </a:p>
                    <a:p>
                      <a:pPr algn="ctr"/>
                      <a:r>
                        <a:rPr lang="en-US" sz="2000" dirty="0" smtClean="0">
                          <a:latin typeface="Arial"/>
                          <a:cs typeface="Arial"/>
                        </a:rPr>
                        <a:t>(52 – 114)</a:t>
                      </a:r>
                      <a:endParaRPr lang="en-US" sz="2000" dirty="0">
                        <a:latin typeface="Arial"/>
                        <a:cs typeface="Arial"/>
                      </a:endParaRPr>
                    </a:p>
                  </a:txBody>
                  <a:tcPr/>
                </a:tc>
                <a:tc>
                  <a:txBody>
                    <a:bodyPr/>
                    <a:lstStyle/>
                    <a:p>
                      <a:pPr algn="ctr"/>
                      <a:r>
                        <a:rPr lang="en-US" sz="2400" b="1" dirty="0" smtClean="0">
                          <a:latin typeface="Arial"/>
                          <a:cs typeface="Arial"/>
                        </a:rPr>
                        <a:t>0</a:t>
                      </a:r>
                    </a:p>
                    <a:p>
                      <a:pPr algn="ctr"/>
                      <a:r>
                        <a:rPr lang="en-US" sz="2400" b="1" dirty="0" smtClean="0">
                          <a:latin typeface="Arial"/>
                          <a:cs typeface="Arial"/>
                        </a:rPr>
                        <a:t>(0 - </a:t>
                      </a:r>
                      <a:r>
                        <a:rPr lang="de-DE" sz="2400" b="1" dirty="0" smtClean="0">
                          <a:latin typeface="Arial"/>
                          <a:cs typeface="Arial"/>
                        </a:rPr>
                        <a:t>1.5e</a:t>
                      </a:r>
                      <a:r>
                        <a:rPr lang="de-DE" sz="2400" b="1" baseline="30000" dirty="0" smtClean="0">
                          <a:latin typeface="Arial"/>
                          <a:cs typeface="Arial"/>
                        </a:rPr>
                        <a:t>-12</a:t>
                      </a:r>
                      <a:r>
                        <a:rPr lang="de-DE"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latin typeface="Arial"/>
                          <a:cs typeface="Arial"/>
                        </a:rPr>
                        <a:t>2.6e</a:t>
                      </a:r>
                      <a:r>
                        <a:rPr lang="en-US" sz="2400" b="1" baseline="30000" dirty="0" smtClean="0">
                          <a:latin typeface="Arial"/>
                          <a:cs typeface="Arial"/>
                        </a:rPr>
                        <a:t>-13 </a:t>
                      </a:r>
                    </a:p>
                    <a:p>
                      <a:pPr algn="ctr"/>
                      <a:r>
                        <a:rPr lang="en-US" sz="2400" b="1" baseline="0" dirty="0" smtClean="0">
                          <a:latin typeface="Arial"/>
                          <a:cs typeface="Arial"/>
                        </a:rPr>
                        <a:t>(0 - 8.3e</a:t>
                      </a:r>
                      <a:r>
                        <a:rPr lang="en-US" sz="2400" b="1" baseline="30000" dirty="0" smtClean="0">
                          <a:latin typeface="Arial"/>
                          <a:cs typeface="Arial"/>
                        </a:rPr>
                        <a:t>-03</a:t>
                      </a:r>
                      <a:r>
                        <a:rPr lang="en-US" sz="2400" b="1" baseline="0" dirty="0" smtClean="0">
                          <a:latin typeface="Arial"/>
                          <a:cs typeface="Arial"/>
                        </a:rPr>
                        <a:t>)</a:t>
                      </a:r>
                    </a:p>
                  </a:txBody>
                  <a:tcPr/>
                </a:tc>
              </a:tr>
              <a:tr h="370840">
                <a:tc>
                  <a:txBody>
                    <a:bodyPr/>
                    <a:lstStyle/>
                    <a:p>
                      <a:r>
                        <a:rPr lang="en-US" sz="2400" dirty="0" smtClean="0">
                          <a:latin typeface="Arial"/>
                          <a:cs typeface="Arial"/>
                        </a:rPr>
                        <a:t>Trait 3</a:t>
                      </a:r>
                      <a:endParaRPr lang="en-US" sz="2400" dirty="0">
                        <a:latin typeface="Arial"/>
                        <a:cs typeface="Arial"/>
                      </a:endParaRPr>
                    </a:p>
                  </a:txBody>
                  <a:tcPr/>
                </a:tc>
                <a:tc>
                  <a:txBody>
                    <a:bodyPr/>
                    <a:lstStyle/>
                    <a:p>
                      <a:pPr algn="ctr"/>
                      <a:r>
                        <a:rPr lang="en-US" sz="2000" dirty="0" smtClean="0">
                          <a:latin typeface="Arial"/>
                          <a:cs typeface="Arial"/>
                        </a:rPr>
                        <a:t>126</a:t>
                      </a:r>
                    </a:p>
                    <a:p>
                      <a:pPr algn="ctr"/>
                      <a:r>
                        <a:rPr lang="en-US" sz="2000" dirty="0" smtClean="0">
                          <a:latin typeface="Arial"/>
                          <a:cs typeface="Arial"/>
                        </a:rPr>
                        <a:t>(64 – 211)</a:t>
                      </a:r>
                      <a:endParaRPr lang="en-US" sz="2000" dirty="0">
                        <a:latin typeface="Arial"/>
                        <a:cs typeface="Arial"/>
                      </a:endParaRPr>
                    </a:p>
                  </a:txBody>
                  <a:tcPr/>
                </a:tc>
                <a:tc>
                  <a:txBody>
                    <a:bodyPr/>
                    <a:lstStyle/>
                    <a:p>
                      <a:pPr algn="ctr"/>
                      <a:r>
                        <a:rPr lang="en-US" sz="2000" dirty="0" smtClean="0">
                          <a:latin typeface="Arial"/>
                          <a:cs typeface="Arial"/>
                        </a:rPr>
                        <a:t>128</a:t>
                      </a:r>
                    </a:p>
                    <a:p>
                      <a:pPr algn="ctr"/>
                      <a:r>
                        <a:rPr lang="en-US" sz="2000" dirty="0" smtClean="0">
                          <a:latin typeface="Arial"/>
                          <a:cs typeface="Arial"/>
                        </a:rPr>
                        <a:t>(66</a:t>
                      </a:r>
                      <a:r>
                        <a:rPr lang="en-US" sz="2000" baseline="0" dirty="0" smtClean="0">
                          <a:latin typeface="Arial"/>
                          <a:cs typeface="Arial"/>
                        </a:rPr>
                        <a:t> – 213)</a:t>
                      </a:r>
                      <a:endParaRPr lang="en-US" sz="2000" dirty="0">
                        <a:latin typeface="Arial"/>
                        <a:cs typeface="Arial"/>
                      </a:endParaRPr>
                    </a:p>
                  </a:txBody>
                  <a:tcPr/>
                </a:tc>
                <a:tc>
                  <a:txBody>
                    <a:bodyPr/>
                    <a:lstStyle/>
                    <a:p>
                      <a:pPr algn="ctr"/>
                      <a:r>
                        <a:rPr lang="en-US" sz="2400" b="1" dirty="0" smtClean="0">
                          <a:latin typeface="Arial"/>
                          <a:cs typeface="Arial"/>
                        </a:rPr>
                        <a:t>0</a:t>
                      </a:r>
                    </a:p>
                    <a:p>
                      <a:pPr algn="ctr"/>
                      <a:r>
                        <a:rPr lang="en-US" sz="2400" b="1" dirty="0" smtClean="0">
                          <a:latin typeface="Arial"/>
                          <a:cs typeface="Arial"/>
                        </a:rPr>
                        <a:t>(0 – 0)</a:t>
                      </a:r>
                      <a:endParaRPr lang="en-US" sz="2400" b="1" dirty="0">
                        <a:latin typeface="Arial"/>
                        <a:cs typeface="Arial"/>
                      </a:endParaRPr>
                    </a:p>
                  </a:txBody>
                  <a:tcPr/>
                </a:tc>
              </a:tr>
              <a:tr h="370840">
                <a:tc>
                  <a:txBody>
                    <a:bodyPr/>
                    <a:lstStyle/>
                    <a:p>
                      <a:r>
                        <a:rPr lang="en-US" sz="2400" dirty="0" smtClean="0">
                          <a:latin typeface="Arial"/>
                          <a:cs typeface="Arial"/>
                        </a:rPr>
                        <a:t>Trait 4</a:t>
                      </a:r>
                      <a:endParaRPr lang="en-US" sz="2400" dirty="0">
                        <a:latin typeface="Arial"/>
                        <a:cs typeface="Arial"/>
                      </a:endParaRPr>
                    </a:p>
                  </a:txBody>
                  <a:tcPr/>
                </a:tc>
                <a:tc>
                  <a:txBody>
                    <a:bodyPr/>
                    <a:lstStyle/>
                    <a:p>
                      <a:pPr algn="ctr"/>
                      <a:r>
                        <a:rPr lang="en-US" sz="2400" dirty="0" smtClean="0">
                          <a:latin typeface="Arial"/>
                          <a:cs typeface="Arial"/>
                        </a:rPr>
                        <a:t>21</a:t>
                      </a:r>
                    </a:p>
                    <a:p>
                      <a:pPr algn="ctr"/>
                      <a:r>
                        <a:rPr lang="en-US" sz="2400" dirty="0" smtClean="0">
                          <a:latin typeface="Arial"/>
                          <a:cs typeface="Arial"/>
                        </a:rPr>
                        <a:t>(12 – 32)</a:t>
                      </a:r>
                      <a:endParaRPr lang="en-US" sz="2400" dirty="0">
                        <a:latin typeface="Arial"/>
                        <a:cs typeface="Arial"/>
                      </a:endParaRPr>
                    </a:p>
                  </a:txBody>
                  <a:tcPr/>
                </a:tc>
                <a:tc>
                  <a:txBody>
                    <a:bodyPr/>
                    <a:lstStyle/>
                    <a:p>
                      <a:pPr algn="ctr"/>
                      <a:r>
                        <a:rPr lang="en-US" sz="2400" b="1" dirty="0" smtClean="0">
                          <a:latin typeface="Arial"/>
                          <a:cs typeface="Arial"/>
                        </a:rPr>
                        <a:t>1.5</a:t>
                      </a:r>
                      <a:r>
                        <a:rPr lang="de-DE" sz="2400" b="1" dirty="0" smtClean="0">
                          <a:latin typeface="Arial"/>
                          <a:cs typeface="Arial"/>
                        </a:rPr>
                        <a:t>e</a:t>
                      </a:r>
                      <a:r>
                        <a:rPr lang="de-DE" sz="2400" b="1" baseline="30000" dirty="0" smtClean="0">
                          <a:latin typeface="Arial"/>
                          <a:cs typeface="Arial"/>
                        </a:rPr>
                        <a:t>-8</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Arial"/>
                          <a:cs typeface="Arial"/>
                        </a:rPr>
                        <a:t>(2</a:t>
                      </a:r>
                      <a:r>
                        <a:rPr lang="de-DE" sz="2400" b="1" dirty="0" smtClean="0">
                          <a:latin typeface="Arial"/>
                          <a:cs typeface="Arial"/>
                        </a:rPr>
                        <a:t>e</a:t>
                      </a:r>
                      <a:r>
                        <a:rPr lang="de-DE" sz="2400" b="1" baseline="30000" dirty="0" smtClean="0">
                          <a:latin typeface="Arial"/>
                          <a:cs typeface="Arial"/>
                        </a:rPr>
                        <a:t>-11</a:t>
                      </a:r>
                      <a:r>
                        <a:rPr lang="de-DE" sz="2400" b="1" baseline="0" dirty="0" smtClean="0">
                          <a:latin typeface="Arial"/>
                          <a:cs typeface="Arial"/>
                        </a:rPr>
                        <a:t> – 9</a:t>
                      </a:r>
                      <a:r>
                        <a:rPr lang="de-DE" sz="2400" b="1" dirty="0" smtClean="0">
                          <a:latin typeface="Arial"/>
                          <a:cs typeface="Arial"/>
                        </a:rPr>
                        <a:t>e</a:t>
                      </a:r>
                      <a:r>
                        <a:rPr lang="de-DE" sz="2400" b="1" baseline="30000" dirty="0" smtClean="0">
                          <a:latin typeface="Arial"/>
                          <a:cs typeface="Arial"/>
                        </a:rPr>
                        <a:t>-8</a:t>
                      </a:r>
                      <a:r>
                        <a:rPr lang="de-DE" sz="2400" b="1" baseline="0" dirty="0" smtClean="0">
                          <a:latin typeface="Arial"/>
                          <a:cs typeface="Arial"/>
                        </a:rPr>
                        <a:t>)</a:t>
                      </a:r>
                    </a:p>
                  </a:txBody>
                  <a:tcPr/>
                </a:tc>
                <a:tc>
                  <a:txBody>
                    <a:bodyPr/>
                    <a:lstStyle/>
                    <a:p>
                      <a:pPr algn="ctr"/>
                      <a:r>
                        <a:rPr lang="en-US" sz="2400" b="1" dirty="0" smtClean="0">
                          <a:latin typeface="Arial"/>
                          <a:cs typeface="Arial"/>
                        </a:rPr>
                        <a:t>0</a:t>
                      </a:r>
                    </a:p>
                    <a:p>
                      <a:pPr algn="ctr"/>
                      <a:r>
                        <a:rPr lang="en-US" sz="2400" b="1" dirty="0" smtClean="0">
                          <a:latin typeface="Arial"/>
                          <a:cs typeface="Arial"/>
                        </a:rPr>
                        <a:t>(0 – 2.8e</a:t>
                      </a:r>
                      <a:r>
                        <a:rPr lang="en-US" sz="2400" b="1" baseline="30000" dirty="0" smtClean="0">
                          <a:latin typeface="Arial"/>
                          <a:cs typeface="Arial"/>
                        </a:rPr>
                        <a:t>-11</a:t>
                      </a:r>
                      <a:r>
                        <a:rPr lang="en-US" sz="2400" b="1" dirty="0" smtClean="0">
                          <a:latin typeface="Arial"/>
                          <a:cs typeface="Arial"/>
                        </a:rPr>
                        <a:t>)</a:t>
                      </a:r>
                    </a:p>
                  </a:txBody>
                  <a:tcPr/>
                </a:tc>
              </a:tr>
            </a:tbl>
          </a:graphicData>
        </a:graphic>
      </p:graphicFrame>
      <p:sp>
        <p:nvSpPr>
          <p:cNvPr id="5" name="TextBox 4"/>
          <p:cNvSpPr txBox="1"/>
          <p:nvPr/>
        </p:nvSpPr>
        <p:spPr>
          <a:xfrm>
            <a:off x="2235200" y="1694934"/>
            <a:ext cx="4811734" cy="584776"/>
          </a:xfrm>
          <a:prstGeom prst="rect">
            <a:avLst/>
          </a:prstGeom>
          <a:noFill/>
        </p:spPr>
        <p:txBody>
          <a:bodyPr wrap="none" rtlCol="0">
            <a:spAutoFit/>
          </a:bodyPr>
          <a:lstStyle/>
          <a:p>
            <a:r>
              <a:rPr lang="en-US" sz="3200" b="1" u="sng" dirty="0" smtClean="0">
                <a:latin typeface="Arial"/>
                <a:cs typeface="Arial"/>
              </a:rPr>
              <a:t>ΔAIC: MEDIAN &amp; 95%CI</a:t>
            </a:r>
            <a:endParaRPr lang="en-US" sz="3200" b="1" u="sng" dirty="0">
              <a:latin typeface="Arial"/>
              <a:cs typeface="Arial"/>
            </a:endParaRPr>
          </a:p>
        </p:txBody>
      </p:sp>
      <p:sp>
        <p:nvSpPr>
          <p:cNvPr id="6" name="TextBox 5"/>
          <p:cNvSpPr txBox="1"/>
          <p:nvPr/>
        </p:nvSpPr>
        <p:spPr>
          <a:xfrm>
            <a:off x="7772400" y="3835400"/>
            <a:ext cx="1155700" cy="646331"/>
          </a:xfrm>
          <a:prstGeom prst="rect">
            <a:avLst/>
          </a:prstGeom>
          <a:noFill/>
        </p:spPr>
        <p:txBody>
          <a:bodyPr wrap="square" rtlCol="0">
            <a:spAutoFit/>
          </a:bodyPr>
          <a:lstStyle/>
          <a:p>
            <a:r>
              <a:rPr lang="en-US" b="1" dirty="0" smtClean="0">
                <a:solidFill>
                  <a:schemeClr val="accent5">
                    <a:lumMod val="75000"/>
                  </a:schemeClr>
                </a:solidFill>
                <a:latin typeface="Arial"/>
                <a:cs typeface="Arial"/>
              </a:rPr>
              <a:t>LATE BURST</a:t>
            </a:r>
            <a:endParaRPr lang="en-US" b="1" dirty="0">
              <a:solidFill>
                <a:schemeClr val="accent5">
                  <a:lumMod val="75000"/>
                </a:schemeClr>
              </a:solidFill>
              <a:latin typeface="Arial"/>
              <a:cs typeface="Arial"/>
            </a:endParaRPr>
          </a:p>
        </p:txBody>
      </p:sp>
      <p:sp>
        <p:nvSpPr>
          <p:cNvPr id="7" name="TextBox 6"/>
          <p:cNvSpPr txBox="1"/>
          <p:nvPr/>
        </p:nvSpPr>
        <p:spPr>
          <a:xfrm>
            <a:off x="7772400" y="4672231"/>
            <a:ext cx="1155700" cy="646331"/>
          </a:xfrm>
          <a:prstGeom prst="rect">
            <a:avLst/>
          </a:prstGeom>
          <a:noFill/>
        </p:spPr>
        <p:txBody>
          <a:bodyPr wrap="square" rtlCol="0">
            <a:spAutoFit/>
          </a:bodyPr>
          <a:lstStyle/>
          <a:p>
            <a:r>
              <a:rPr lang="en-US" b="1" dirty="0" smtClean="0">
                <a:solidFill>
                  <a:schemeClr val="accent5">
                    <a:lumMod val="75000"/>
                  </a:schemeClr>
                </a:solidFill>
                <a:latin typeface="Arial"/>
                <a:cs typeface="Arial"/>
              </a:rPr>
              <a:t>EARLY BURST</a:t>
            </a:r>
            <a:endParaRPr lang="en-US" b="1" dirty="0">
              <a:solidFill>
                <a:schemeClr val="accent5">
                  <a:lumMod val="75000"/>
                </a:schemeClr>
              </a:solidFill>
              <a:latin typeface="Arial"/>
              <a:cs typeface="Arial"/>
            </a:endParaRPr>
          </a:p>
        </p:txBody>
      </p:sp>
      <p:sp>
        <p:nvSpPr>
          <p:cNvPr id="8" name="TextBox 7"/>
          <p:cNvSpPr txBox="1"/>
          <p:nvPr/>
        </p:nvSpPr>
        <p:spPr>
          <a:xfrm>
            <a:off x="7810500" y="5540127"/>
            <a:ext cx="1155700" cy="646331"/>
          </a:xfrm>
          <a:prstGeom prst="rect">
            <a:avLst/>
          </a:prstGeom>
          <a:noFill/>
        </p:spPr>
        <p:txBody>
          <a:bodyPr wrap="square" rtlCol="0">
            <a:spAutoFit/>
          </a:bodyPr>
          <a:lstStyle/>
          <a:p>
            <a:r>
              <a:rPr lang="en-US" b="1" dirty="0" smtClean="0">
                <a:solidFill>
                  <a:schemeClr val="accent5">
                    <a:lumMod val="75000"/>
                  </a:schemeClr>
                </a:solidFill>
                <a:latin typeface="Arial"/>
                <a:cs typeface="Arial"/>
              </a:rPr>
              <a:t>LATE BURST</a:t>
            </a:r>
            <a:endParaRPr lang="en-US" b="1" dirty="0">
              <a:solidFill>
                <a:schemeClr val="accent5">
                  <a:lumMod val="75000"/>
                </a:schemeClr>
              </a:solidFill>
              <a:latin typeface="Arial"/>
              <a:cs typeface="Arial"/>
            </a:endParaRPr>
          </a:p>
        </p:txBody>
      </p:sp>
    </p:spTree>
    <p:extLst>
      <p:ext uri="{BB962C8B-B14F-4D97-AF65-F5344CB8AC3E}">
        <p14:creationId xmlns:p14="http://schemas.microsoft.com/office/powerpoint/2010/main" val="425967535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a:t>
            </a:r>
            <a:endParaRPr lang="en-US" b="1" dirty="0">
              <a:solidFill>
                <a:schemeClr val="bg1"/>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960645607"/>
              </p:ext>
            </p:extLst>
          </p:nvPr>
        </p:nvGraphicFramePr>
        <p:xfrm>
          <a:off x="635000" y="2489200"/>
          <a:ext cx="7124700" cy="2286000"/>
        </p:xfrm>
        <a:graphic>
          <a:graphicData uri="http://schemas.openxmlformats.org/drawingml/2006/table">
            <a:tbl>
              <a:tblPr firstRow="1" bandRow="1">
                <a:tableStyleId>{793D81CF-94F2-401A-BA57-92F5A7B2D0C5}</a:tableStyleId>
              </a:tblPr>
              <a:tblGrid>
                <a:gridCol w="1781175"/>
                <a:gridCol w="1781175"/>
                <a:gridCol w="1781175"/>
                <a:gridCol w="1781175"/>
              </a:tblGrid>
              <a:tr h="370840">
                <a:tc>
                  <a:txBody>
                    <a:bodyPr/>
                    <a:lstStyle/>
                    <a:p>
                      <a:pPr algn="ctr"/>
                      <a:endParaRPr lang="en-US" sz="2400" dirty="0">
                        <a:latin typeface="Arial"/>
                        <a:cs typeface="Arial"/>
                      </a:endParaRPr>
                    </a:p>
                  </a:txBody>
                  <a:tcPr/>
                </a:tc>
                <a:tc>
                  <a:txBody>
                    <a:bodyPr/>
                    <a:lstStyle/>
                    <a:p>
                      <a:pPr algn="ctr"/>
                      <a:r>
                        <a:rPr lang="en-US" sz="2400" dirty="0" smtClean="0">
                          <a:latin typeface="Arial"/>
                          <a:cs typeface="Arial"/>
                        </a:rPr>
                        <a:t>BM</a:t>
                      </a:r>
                      <a:endParaRPr lang="en-US" sz="2400" dirty="0">
                        <a:latin typeface="Arial"/>
                        <a:cs typeface="Arial"/>
                      </a:endParaRPr>
                    </a:p>
                  </a:txBody>
                  <a:tcPr/>
                </a:tc>
                <a:tc>
                  <a:txBody>
                    <a:bodyPr/>
                    <a:lstStyle/>
                    <a:p>
                      <a:pPr algn="ctr"/>
                      <a:r>
                        <a:rPr lang="en-US" sz="2400" dirty="0" smtClean="0">
                          <a:latin typeface="Arial"/>
                          <a:cs typeface="Arial"/>
                        </a:rPr>
                        <a:t>OU</a:t>
                      </a:r>
                      <a:endParaRPr lang="en-US" sz="2400" dirty="0">
                        <a:latin typeface="Arial"/>
                        <a:cs typeface="Arial"/>
                      </a:endParaRPr>
                    </a:p>
                  </a:txBody>
                  <a:tcPr/>
                </a:tc>
                <a:tc>
                  <a:txBody>
                    <a:bodyPr/>
                    <a:lstStyle/>
                    <a:p>
                      <a:pPr algn="ctr"/>
                      <a:r>
                        <a:rPr lang="en-US" sz="2400" dirty="0" smtClean="0">
                          <a:latin typeface="Arial"/>
                          <a:cs typeface="Arial"/>
                        </a:rPr>
                        <a:t>EB</a:t>
                      </a:r>
                      <a:endParaRPr lang="en-US" sz="2400" dirty="0">
                        <a:latin typeface="Arial"/>
                        <a:cs typeface="Arial"/>
                      </a:endParaRPr>
                    </a:p>
                  </a:txBody>
                  <a:tcPr/>
                </a:tc>
              </a:tr>
              <a:tr h="370840">
                <a:tc>
                  <a:txBody>
                    <a:bodyPr/>
                    <a:lstStyle/>
                    <a:p>
                      <a:r>
                        <a:rPr lang="en-US" sz="2400" dirty="0" smtClean="0">
                          <a:latin typeface="Arial"/>
                          <a:cs typeface="Arial"/>
                        </a:rPr>
                        <a:t>Trait 1</a:t>
                      </a:r>
                      <a:endParaRPr lang="en-US" sz="2400"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r>
              <a:tr h="370840">
                <a:tc>
                  <a:txBody>
                    <a:bodyPr/>
                    <a:lstStyle/>
                    <a:p>
                      <a:r>
                        <a:rPr lang="en-US" sz="2400" dirty="0" smtClean="0">
                          <a:latin typeface="Arial"/>
                          <a:cs typeface="Arial"/>
                        </a:rPr>
                        <a:t>Trait 2</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latin typeface="Arial"/>
                          <a:cs typeface="Arial"/>
                        </a:rPr>
                        <a:t>?</a:t>
                      </a:r>
                      <a:endParaRPr lang="en-US" sz="2400" b="1" baseline="0" dirty="0" smtClean="0">
                        <a:latin typeface="Arial"/>
                        <a:cs typeface="Arial"/>
                      </a:endParaRPr>
                    </a:p>
                  </a:txBody>
                  <a:tcPr/>
                </a:tc>
              </a:tr>
              <a:tr h="370840">
                <a:tc>
                  <a:txBody>
                    <a:bodyPr/>
                    <a:lstStyle/>
                    <a:p>
                      <a:r>
                        <a:rPr lang="en-US" sz="2400" dirty="0" smtClean="0">
                          <a:latin typeface="Arial"/>
                          <a:cs typeface="Arial"/>
                        </a:rPr>
                        <a:t>Trait 3</a:t>
                      </a:r>
                      <a:endParaRPr lang="en-US" sz="2400" dirty="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31859C"/>
                          </a:solidFill>
                          <a:latin typeface="Zapf Dingbats"/>
                          <a:ea typeface="Zapf Dingbats"/>
                          <a:cs typeface="Zapf Dingbats"/>
                          <a:sym typeface="Zapf Dingbats"/>
                        </a:rPr>
                        <a:t>✓</a:t>
                      </a:r>
                      <a:r>
                        <a:rPr lang="en-US" sz="2400" b="1" baseline="0" dirty="0" smtClean="0">
                          <a:solidFill>
                            <a:srgbClr val="31859C"/>
                          </a:solidFill>
                          <a:latin typeface="Zapf Dingbats"/>
                          <a:ea typeface="Zapf Dingbats"/>
                          <a:cs typeface="Zapf Dingbats"/>
                          <a:sym typeface="Zapf Dingbats"/>
                        </a:rPr>
                        <a:t> </a:t>
                      </a:r>
                      <a:r>
                        <a:rPr lang="en-US" sz="2400" b="1" baseline="0" dirty="0" smtClean="0">
                          <a:solidFill>
                            <a:srgbClr val="31859C"/>
                          </a:solidFill>
                          <a:latin typeface="Arial"/>
                          <a:ea typeface="Zapf Dingbats"/>
                          <a:cs typeface="Arial"/>
                          <a:sym typeface="Zapf Dingbats"/>
                        </a:rPr>
                        <a:t>Early</a:t>
                      </a:r>
                      <a:endParaRPr lang="en-US" sz="2400" b="1" dirty="0" smtClean="0">
                        <a:solidFill>
                          <a:srgbClr val="31859C"/>
                        </a:solidFill>
                        <a:latin typeface="Arial"/>
                        <a:cs typeface="Arial"/>
                      </a:endParaRPr>
                    </a:p>
                  </a:txBody>
                  <a:tcPr/>
                </a:tc>
              </a:tr>
              <a:tr h="370840">
                <a:tc>
                  <a:txBody>
                    <a:bodyPr/>
                    <a:lstStyle/>
                    <a:p>
                      <a:r>
                        <a:rPr lang="en-US" sz="2400" dirty="0" smtClean="0">
                          <a:latin typeface="Arial"/>
                          <a:cs typeface="Arial"/>
                        </a:rPr>
                        <a:t>Trait 4</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r>
            </a:tbl>
          </a:graphicData>
        </a:graphic>
      </p:graphicFrame>
      <p:sp>
        <p:nvSpPr>
          <p:cNvPr id="6" name="TextBox 5"/>
          <p:cNvSpPr txBox="1"/>
          <p:nvPr/>
        </p:nvSpPr>
        <p:spPr>
          <a:xfrm>
            <a:off x="7759700" y="3416300"/>
            <a:ext cx="1155700" cy="369332"/>
          </a:xfrm>
          <a:prstGeom prst="rect">
            <a:avLst/>
          </a:prstGeom>
          <a:noFill/>
        </p:spPr>
        <p:txBody>
          <a:bodyPr wrap="square" rtlCol="0">
            <a:spAutoFit/>
          </a:bodyPr>
          <a:lstStyle/>
          <a:p>
            <a:r>
              <a:rPr lang="en-US" b="1" dirty="0" smtClean="0">
                <a:solidFill>
                  <a:schemeClr val="accent5">
                    <a:lumMod val="75000"/>
                  </a:schemeClr>
                </a:solidFill>
                <a:latin typeface="Arial"/>
                <a:cs typeface="Arial"/>
              </a:rPr>
              <a:t>LATE</a:t>
            </a:r>
            <a:endParaRPr lang="en-US" b="1" dirty="0">
              <a:solidFill>
                <a:schemeClr val="accent5">
                  <a:lumMod val="75000"/>
                </a:schemeClr>
              </a:solidFill>
              <a:latin typeface="Arial"/>
              <a:cs typeface="Arial"/>
            </a:endParaRPr>
          </a:p>
        </p:txBody>
      </p:sp>
      <p:sp>
        <p:nvSpPr>
          <p:cNvPr id="8" name="TextBox 7"/>
          <p:cNvSpPr txBox="1"/>
          <p:nvPr/>
        </p:nvSpPr>
        <p:spPr>
          <a:xfrm>
            <a:off x="7785100" y="4340662"/>
            <a:ext cx="1155700" cy="369332"/>
          </a:xfrm>
          <a:prstGeom prst="rect">
            <a:avLst/>
          </a:prstGeom>
          <a:noFill/>
        </p:spPr>
        <p:txBody>
          <a:bodyPr wrap="square" rtlCol="0">
            <a:spAutoFit/>
          </a:bodyPr>
          <a:lstStyle/>
          <a:p>
            <a:r>
              <a:rPr lang="en-US" b="1" dirty="0" smtClean="0">
                <a:solidFill>
                  <a:schemeClr val="accent5">
                    <a:lumMod val="75000"/>
                  </a:schemeClr>
                </a:solidFill>
                <a:latin typeface="Arial"/>
                <a:cs typeface="Arial"/>
              </a:rPr>
              <a:t>LATE</a:t>
            </a:r>
            <a:endParaRPr lang="en-US" b="1" dirty="0">
              <a:solidFill>
                <a:schemeClr val="accent5">
                  <a:lumMod val="75000"/>
                </a:schemeClr>
              </a:solidFill>
              <a:latin typeface="Arial"/>
              <a:cs typeface="Arial"/>
            </a:endParaRPr>
          </a:p>
        </p:txBody>
      </p:sp>
    </p:spTree>
    <p:extLst>
      <p:ext uri="{BB962C8B-B14F-4D97-AF65-F5344CB8AC3E}">
        <p14:creationId xmlns:p14="http://schemas.microsoft.com/office/powerpoint/2010/main" val="42687006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chemeClr val="accent5">
              <a:lumMod val="75000"/>
            </a:schemeClr>
          </a:solidFill>
        </p:spPr>
        <p:txBody>
          <a:bodyPr>
            <a:normAutofit/>
          </a:bodyPr>
          <a:lstStyle/>
          <a:p>
            <a:r>
              <a:rPr lang="en-US" b="1" dirty="0" smtClean="0">
                <a:solidFill>
                  <a:schemeClr val="bg1"/>
                </a:solidFill>
                <a:latin typeface="Arial"/>
                <a:cs typeface="Arial"/>
              </a:rPr>
              <a:t>Exercise Results: Trait 1</a:t>
            </a:r>
            <a:endParaRPr lang="en-US" b="1" dirty="0">
              <a:solidFill>
                <a:schemeClr val="bg1"/>
              </a:solidFill>
              <a:latin typeface="Arial"/>
              <a:cs typeface="Arial"/>
            </a:endParaRPr>
          </a:p>
        </p:txBody>
      </p:sp>
      <p:pic>
        <p:nvPicPr>
          <p:cNvPr id="12" name="Picture 11" descr="histBMtrait_parameters.pdf"/>
          <p:cNvPicPr>
            <a:picLocks noChangeAspect="1"/>
          </p:cNvPicPr>
          <p:nvPr/>
        </p:nvPicPr>
        <p:blipFill rotWithShape="1">
          <a:blip r:embed="rId3">
            <a:extLst>
              <a:ext uri="{28A0092B-C50C-407E-A947-70E740481C1C}">
                <a14:useLocalDpi xmlns:a14="http://schemas.microsoft.com/office/drawing/2010/main" val="0"/>
              </a:ext>
            </a:extLst>
          </a:blip>
          <a:srcRect b="52926"/>
          <a:stretch/>
        </p:blipFill>
        <p:spPr>
          <a:xfrm>
            <a:off x="1409700" y="1079500"/>
            <a:ext cx="4432300" cy="2971284"/>
          </a:xfrm>
          <a:prstGeom prst="rect">
            <a:avLst/>
          </a:prstGeom>
        </p:spPr>
      </p:pic>
      <p:pic>
        <p:nvPicPr>
          <p:cNvPr id="13" name="Picture 12" descr="histBMtrait_parameters.pdf"/>
          <p:cNvPicPr>
            <a:picLocks noChangeAspect="1"/>
          </p:cNvPicPr>
          <p:nvPr/>
        </p:nvPicPr>
        <p:blipFill rotWithShape="1">
          <a:blip r:embed="rId4">
            <a:extLst>
              <a:ext uri="{28A0092B-C50C-407E-A947-70E740481C1C}">
                <a14:useLocalDpi xmlns:a14="http://schemas.microsoft.com/office/drawing/2010/main" val="0"/>
              </a:ext>
            </a:extLst>
          </a:blip>
          <a:srcRect t="55851"/>
          <a:stretch/>
        </p:blipFill>
        <p:spPr>
          <a:xfrm>
            <a:off x="1409700" y="3923466"/>
            <a:ext cx="4432300" cy="2786618"/>
          </a:xfrm>
          <a:prstGeom prst="rect">
            <a:avLst/>
          </a:prstGeom>
        </p:spPr>
      </p:pic>
      <p:sp>
        <p:nvSpPr>
          <p:cNvPr id="14" name="TextBox 13"/>
          <p:cNvSpPr txBox="1"/>
          <p:nvPr/>
        </p:nvSpPr>
        <p:spPr>
          <a:xfrm>
            <a:off x="5422900" y="1803062"/>
            <a:ext cx="1905000" cy="1569660"/>
          </a:xfrm>
          <a:prstGeom prst="rect">
            <a:avLst/>
          </a:prstGeom>
          <a:noFill/>
        </p:spPr>
        <p:txBody>
          <a:bodyPr wrap="square" rtlCol="0">
            <a:spAutoFit/>
          </a:bodyPr>
          <a:lstStyle/>
          <a:p>
            <a:pPr algn="ctr"/>
            <a:r>
              <a:rPr lang="en-US" sz="2400" b="1" dirty="0" smtClean="0">
                <a:latin typeface="Arial"/>
                <a:cs typeface="Arial"/>
              </a:rPr>
              <a:t>Very weak alpha: when alpha = 0 -&gt; BM</a:t>
            </a:r>
            <a:endParaRPr lang="en-US" sz="2400" b="1" dirty="0">
              <a:latin typeface="Arial"/>
              <a:cs typeface="Arial"/>
            </a:endParaRPr>
          </a:p>
        </p:txBody>
      </p:sp>
      <p:sp>
        <p:nvSpPr>
          <p:cNvPr id="15" name="TextBox 14"/>
          <p:cNvSpPr txBox="1"/>
          <p:nvPr/>
        </p:nvSpPr>
        <p:spPr>
          <a:xfrm>
            <a:off x="5549900" y="4036546"/>
            <a:ext cx="1905000" cy="1938992"/>
          </a:xfrm>
          <a:prstGeom prst="rect">
            <a:avLst/>
          </a:prstGeom>
          <a:noFill/>
        </p:spPr>
        <p:txBody>
          <a:bodyPr wrap="square" rtlCol="0">
            <a:spAutoFit/>
          </a:bodyPr>
          <a:lstStyle/>
          <a:p>
            <a:pPr algn="ctr"/>
            <a:r>
              <a:rPr lang="en-US" sz="2400" b="1" dirty="0" smtClean="0">
                <a:latin typeface="Arial"/>
                <a:cs typeface="Arial"/>
              </a:rPr>
              <a:t>Very gradual speed up or slow down!</a:t>
            </a:r>
            <a:endParaRPr lang="en-US" sz="2400" b="1" dirty="0">
              <a:latin typeface="Arial"/>
              <a:cs typeface="Arial"/>
            </a:endParaRPr>
          </a:p>
        </p:txBody>
      </p:sp>
    </p:spTree>
    <p:extLst>
      <p:ext uri="{BB962C8B-B14F-4D97-AF65-F5344CB8AC3E}">
        <p14:creationId xmlns:p14="http://schemas.microsoft.com/office/powerpoint/2010/main" val="3870852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a:t>
            </a:r>
            <a:endParaRPr lang="en-US" b="1" dirty="0">
              <a:solidFill>
                <a:schemeClr val="bg1"/>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3923122526"/>
              </p:ext>
            </p:extLst>
          </p:nvPr>
        </p:nvGraphicFramePr>
        <p:xfrm>
          <a:off x="635000" y="2489200"/>
          <a:ext cx="7124700" cy="2286000"/>
        </p:xfrm>
        <a:graphic>
          <a:graphicData uri="http://schemas.openxmlformats.org/drawingml/2006/table">
            <a:tbl>
              <a:tblPr firstRow="1" bandRow="1">
                <a:tableStyleId>{793D81CF-94F2-401A-BA57-92F5A7B2D0C5}</a:tableStyleId>
              </a:tblPr>
              <a:tblGrid>
                <a:gridCol w="1781175"/>
                <a:gridCol w="1781175"/>
                <a:gridCol w="1781175"/>
                <a:gridCol w="1781175"/>
              </a:tblGrid>
              <a:tr h="370840">
                <a:tc>
                  <a:txBody>
                    <a:bodyPr/>
                    <a:lstStyle/>
                    <a:p>
                      <a:pPr algn="ctr"/>
                      <a:endParaRPr lang="en-US" sz="2400" dirty="0">
                        <a:latin typeface="Arial"/>
                        <a:cs typeface="Arial"/>
                      </a:endParaRPr>
                    </a:p>
                  </a:txBody>
                  <a:tcPr/>
                </a:tc>
                <a:tc>
                  <a:txBody>
                    <a:bodyPr/>
                    <a:lstStyle/>
                    <a:p>
                      <a:pPr algn="ctr"/>
                      <a:r>
                        <a:rPr lang="en-US" sz="2400" dirty="0" smtClean="0">
                          <a:latin typeface="Arial"/>
                          <a:cs typeface="Arial"/>
                        </a:rPr>
                        <a:t>BM</a:t>
                      </a:r>
                      <a:endParaRPr lang="en-US" sz="2400" dirty="0">
                        <a:latin typeface="Arial"/>
                        <a:cs typeface="Arial"/>
                      </a:endParaRPr>
                    </a:p>
                  </a:txBody>
                  <a:tcPr/>
                </a:tc>
                <a:tc>
                  <a:txBody>
                    <a:bodyPr/>
                    <a:lstStyle/>
                    <a:p>
                      <a:pPr algn="ctr"/>
                      <a:r>
                        <a:rPr lang="en-US" sz="2400" dirty="0" smtClean="0">
                          <a:latin typeface="Arial"/>
                          <a:cs typeface="Arial"/>
                        </a:rPr>
                        <a:t>OU</a:t>
                      </a:r>
                      <a:endParaRPr lang="en-US" sz="2400" dirty="0">
                        <a:latin typeface="Arial"/>
                        <a:cs typeface="Arial"/>
                      </a:endParaRPr>
                    </a:p>
                  </a:txBody>
                  <a:tcPr/>
                </a:tc>
                <a:tc>
                  <a:txBody>
                    <a:bodyPr/>
                    <a:lstStyle/>
                    <a:p>
                      <a:pPr algn="ctr"/>
                      <a:r>
                        <a:rPr lang="en-US" sz="2400" dirty="0" smtClean="0">
                          <a:latin typeface="Arial"/>
                          <a:cs typeface="Arial"/>
                        </a:rPr>
                        <a:t>EB</a:t>
                      </a:r>
                      <a:endParaRPr lang="en-US" sz="2400" dirty="0">
                        <a:latin typeface="Arial"/>
                        <a:cs typeface="Arial"/>
                      </a:endParaRPr>
                    </a:p>
                  </a:txBody>
                  <a:tcPr/>
                </a:tc>
              </a:tr>
              <a:tr h="370840">
                <a:tc>
                  <a:txBody>
                    <a:bodyPr/>
                    <a:lstStyle/>
                    <a:p>
                      <a:r>
                        <a:rPr lang="en-US" sz="2400" dirty="0" smtClean="0">
                          <a:latin typeface="Arial"/>
                          <a:cs typeface="Arial"/>
                        </a:rPr>
                        <a:t>Trait 1</a:t>
                      </a:r>
                      <a:endParaRPr lang="en-US" sz="2400" dirty="0">
                        <a:latin typeface="Arial"/>
                        <a:cs typeface="Arial"/>
                      </a:endParaRPr>
                    </a:p>
                  </a:txBody>
                  <a:tcPr/>
                </a:tc>
                <a:tc>
                  <a:txBody>
                    <a:bodyPr/>
                    <a:lstStyle/>
                    <a:p>
                      <a:pPr algn="ctr"/>
                      <a:r>
                        <a:rPr lang="en-US" sz="2400" b="1" dirty="0" smtClean="0">
                          <a:solidFill>
                            <a:srgbClr val="31859C"/>
                          </a:solidFill>
                          <a:latin typeface="Zapf Dingbats"/>
                          <a:ea typeface="Zapf Dingbats"/>
                          <a:cs typeface="Zapf Dingbats"/>
                          <a:sym typeface="Zapf Dingbats"/>
                        </a:rPr>
                        <a:t>✓</a:t>
                      </a:r>
                      <a:endParaRPr lang="en-US" sz="2400" b="1" dirty="0">
                        <a:solidFill>
                          <a:srgbClr val="31859C"/>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X</a:t>
                      </a:r>
                    </a:p>
                  </a:txBody>
                  <a:tcPr/>
                </a:tc>
              </a:tr>
              <a:tr h="370840">
                <a:tc>
                  <a:txBody>
                    <a:bodyPr/>
                    <a:lstStyle/>
                    <a:p>
                      <a:r>
                        <a:rPr lang="en-US" sz="2400" dirty="0" smtClean="0">
                          <a:latin typeface="Arial"/>
                          <a:cs typeface="Arial"/>
                        </a:rPr>
                        <a:t>Trait 2</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latin typeface="Arial"/>
                          <a:cs typeface="Arial"/>
                        </a:rPr>
                        <a:t>?</a:t>
                      </a:r>
                      <a:endParaRPr lang="en-US" sz="2400" b="1" baseline="0" dirty="0" smtClean="0">
                        <a:latin typeface="Arial"/>
                        <a:cs typeface="Arial"/>
                      </a:endParaRPr>
                    </a:p>
                  </a:txBody>
                  <a:tcPr/>
                </a:tc>
              </a:tr>
              <a:tr h="370840">
                <a:tc>
                  <a:txBody>
                    <a:bodyPr/>
                    <a:lstStyle/>
                    <a:p>
                      <a:r>
                        <a:rPr lang="en-US" sz="2400" dirty="0" smtClean="0">
                          <a:latin typeface="Arial"/>
                          <a:cs typeface="Arial"/>
                        </a:rPr>
                        <a:t>Trait 3</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31859C"/>
                          </a:solidFill>
                          <a:latin typeface="Zapf Dingbats"/>
                          <a:ea typeface="Zapf Dingbats"/>
                          <a:cs typeface="Zapf Dingbats"/>
                          <a:sym typeface="Zapf Dingbats"/>
                        </a:rPr>
                        <a:t>✓</a:t>
                      </a:r>
                      <a:r>
                        <a:rPr lang="en-US" sz="2400" b="1" baseline="0" dirty="0" smtClean="0">
                          <a:solidFill>
                            <a:srgbClr val="31859C"/>
                          </a:solidFill>
                          <a:latin typeface="Zapf Dingbats"/>
                          <a:ea typeface="Zapf Dingbats"/>
                          <a:cs typeface="Zapf Dingbats"/>
                          <a:sym typeface="Zapf Dingbats"/>
                        </a:rPr>
                        <a:t> </a:t>
                      </a:r>
                      <a:r>
                        <a:rPr lang="en-US" sz="2400" b="1" baseline="0" dirty="0" smtClean="0">
                          <a:solidFill>
                            <a:srgbClr val="31859C"/>
                          </a:solidFill>
                          <a:latin typeface="Arial"/>
                          <a:ea typeface="Zapf Dingbats"/>
                          <a:cs typeface="Arial"/>
                          <a:sym typeface="Zapf Dingbats"/>
                        </a:rPr>
                        <a:t>Early</a:t>
                      </a:r>
                      <a:endParaRPr lang="en-US" sz="2400" b="1" dirty="0" smtClean="0">
                        <a:solidFill>
                          <a:srgbClr val="31859C"/>
                        </a:solidFill>
                        <a:latin typeface="Arial"/>
                        <a:cs typeface="Arial"/>
                      </a:endParaRPr>
                    </a:p>
                  </a:txBody>
                  <a:tcPr/>
                </a:tc>
              </a:tr>
              <a:tr h="370840">
                <a:tc>
                  <a:txBody>
                    <a:bodyPr/>
                    <a:lstStyle/>
                    <a:p>
                      <a:r>
                        <a:rPr lang="en-US" sz="2400" dirty="0" smtClean="0">
                          <a:latin typeface="Arial"/>
                          <a:cs typeface="Arial"/>
                        </a:rPr>
                        <a:t>Trait 4</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r>
            </a:tbl>
          </a:graphicData>
        </a:graphic>
      </p:graphicFrame>
      <p:sp>
        <p:nvSpPr>
          <p:cNvPr id="6" name="TextBox 5"/>
          <p:cNvSpPr txBox="1"/>
          <p:nvPr/>
        </p:nvSpPr>
        <p:spPr>
          <a:xfrm>
            <a:off x="7772400" y="3289300"/>
            <a:ext cx="1155700" cy="646331"/>
          </a:xfrm>
          <a:prstGeom prst="rect">
            <a:avLst/>
          </a:prstGeom>
          <a:noFill/>
        </p:spPr>
        <p:txBody>
          <a:bodyPr wrap="square" rtlCol="0">
            <a:spAutoFit/>
          </a:bodyPr>
          <a:lstStyle/>
          <a:p>
            <a:r>
              <a:rPr lang="en-US" b="1" dirty="0" smtClean="0">
                <a:solidFill>
                  <a:schemeClr val="accent5">
                    <a:lumMod val="75000"/>
                  </a:schemeClr>
                </a:solidFill>
                <a:latin typeface="Arial"/>
                <a:cs typeface="Arial"/>
              </a:rPr>
              <a:t>LATE BURST</a:t>
            </a:r>
            <a:endParaRPr lang="en-US" b="1" dirty="0">
              <a:solidFill>
                <a:schemeClr val="accent5">
                  <a:lumMod val="75000"/>
                </a:schemeClr>
              </a:solidFill>
              <a:latin typeface="Arial"/>
              <a:cs typeface="Arial"/>
            </a:endParaRPr>
          </a:p>
        </p:txBody>
      </p:sp>
      <p:sp>
        <p:nvSpPr>
          <p:cNvPr id="8" name="TextBox 7"/>
          <p:cNvSpPr txBox="1"/>
          <p:nvPr/>
        </p:nvSpPr>
        <p:spPr>
          <a:xfrm>
            <a:off x="7810500" y="4251762"/>
            <a:ext cx="1155700" cy="646331"/>
          </a:xfrm>
          <a:prstGeom prst="rect">
            <a:avLst/>
          </a:prstGeom>
          <a:noFill/>
        </p:spPr>
        <p:txBody>
          <a:bodyPr wrap="square" rtlCol="0">
            <a:spAutoFit/>
          </a:bodyPr>
          <a:lstStyle/>
          <a:p>
            <a:r>
              <a:rPr lang="en-US" b="1" dirty="0" smtClean="0">
                <a:solidFill>
                  <a:schemeClr val="accent5">
                    <a:lumMod val="75000"/>
                  </a:schemeClr>
                </a:solidFill>
                <a:latin typeface="Arial"/>
                <a:cs typeface="Arial"/>
              </a:rPr>
              <a:t>LATE BURST</a:t>
            </a:r>
            <a:endParaRPr lang="en-US" b="1" dirty="0">
              <a:solidFill>
                <a:schemeClr val="accent5">
                  <a:lumMod val="75000"/>
                </a:schemeClr>
              </a:solidFill>
              <a:latin typeface="Arial"/>
              <a:cs typeface="Arial"/>
            </a:endParaRPr>
          </a:p>
        </p:txBody>
      </p:sp>
    </p:spTree>
    <p:extLst>
      <p:ext uri="{BB962C8B-B14F-4D97-AF65-F5344CB8AC3E}">
        <p14:creationId xmlns:p14="http://schemas.microsoft.com/office/powerpoint/2010/main" val="36137597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chemeClr val="accent5">
              <a:lumMod val="75000"/>
            </a:schemeClr>
          </a:solidFill>
        </p:spPr>
        <p:txBody>
          <a:bodyPr>
            <a:normAutofit/>
          </a:bodyPr>
          <a:lstStyle/>
          <a:p>
            <a:r>
              <a:rPr lang="en-US" b="1" dirty="0" smtClean="0">
                <a:solidFill>
                  <a:schemeClr val="bg1"/>
                </a:solidFill>
                <a:latin typeface="Arial"/>
                <a:cs typeface="Arial"/>
              </a:rPr>
              <a:t>Exercise Results: </a:t>
            </a:r>
            <a:r>
              <a:rPr lang="en-US" b="1" dirty="0">
                <a:solidFill>
                  <a:schemeClr val="bg1"/>
                </a:solidFill>
                <a:latin typeface="Arial"/>
                <a:cs typeface="Arial"/>
              </a:rPr>
              <a:t>T</a:t>
            </a:r>
            <a:r>
              <a:rPr lang="en-US" b="1" dirty="0" smtClean="0">
                <a:solidFill>
                  <a:schemeClr val="bg1"/>
                </a:solidFill>
                <a:latin typeface="Arial"/>
                <a:cs typeface="Arial"/>
              </a:rPr>
              <a:t>rait 2</a:t>
            </a:r>
            <a:endParaRPr lang="en-US" b="1" dirty="0">
              <a:solidFill>
                <a:schemeClr val="bg1"/>
              </a:solidFill>
              <a:latin typeface="Arial"/>
              <a:cs typeface="Arial"/>
            </a:endParaRPr>
          </a:p>
        </p:txBody>
      </p:sp>
      <p:pic>
        <p:nvPicPr>
          <p:cNvPr id="2" name="Picture 1" descr="outrait_pheno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619476"/>
            <a:ext cx="4476523" cy="4476523"/>
          </a:xfrm>
          <a:prstGeom prst="rect">
            <a:avLst/>
          </a:prstGeom>
        </p:spPr>
      </p:pic>
      <p:pic>
        <p:nvPicPr>
          <p:cNvPr id="3" name="Picture 2" descr="OU_contrastplotsamp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000" y="1600200"/>
            <a:ext cx="4495800" cy="4495800"/>
          </a:xfrm>
          <a:prstGeom prst="rect">
            <a:avLst/>
          </a:prstGeom>
        </p:spPr>
      </p:pic>
      <p:sp>
        <p:nvSpPr>
          <p:cNvPr id="8" name="TextBox 7"/>
          <p:cNvSpPr txBox="1"/>
          <p:nvPr/>
        </p:nvSpPr>
        <p:spPr>
          <a:xfrm>
            <a:off x="3610642" y="5879068"/>
            <a:ext cx="980181" cy="369332"/>
          </a:xfrm>
          <a:prstGeom prst="rect">
            <a:avLst/>
          </a:prstGeom>
          <a:solidFill>
            <a:srgbClr val="FFFFFF"/>
          </a:solidFill>
        </p:spPr>
        <p:txBody>
          <a:bodyPr wrap="none" rtlCol="0">
            <a:spAutoFit/>
          </a:bodyPr>
          <a:lstStyle/>
          <a:p>
            <a:r>
              <a:rPr lang="en-US" dirty="0" smtClean="0">
                <a:latin typeface="Arial"/>
                <a:cs typeface="Arial"/>
              </a:rPr>
              <a:t>Present</a:t>
            </a:r>
            <a:endParaRPr lang="en-US" dirty="0">
              <a:latin typeface="Arial"/>
              <a:cs typeface="Arial"/>
            </a:endParaRPr>
          </a:p>
        </p:txBody>
      </p:sp>
      <p:sp>
        <p:nvSpPr>
          <p:cNvPr id="9" name="TextBox 8"/>
          <p:cNvSpPr txBox="1"/>
          <p:nvPr/>
        </p:nvSpPr>
        <p:spPr>
          <a:xfrm>
            <a:off x="457200" y="5879068"/>
            <a:ext cx="672254" cy="369332"/>
          </a:xfrm>
          <a:prstGeom prst="rect">
            <a:avLst/>
          </a:prstGeom>
          <a:solidFill>
            <a:srgbClr val="FFFFFF"/>
          </a:solidFill>
        </p:spPr>
        <p:txBody>
          <a:bodyPr wrap="none" rtlCol="0">
            <a:spAutoFit/>
          </a:bodyPr>
          <a:lstStyle/>
          <a:p>
            <a:r>
              <a:rPr lang="en-US" dirty="0" smtClean="0">
                <a:latin typeface="Arial"/>
                <a:cs typeface="Arial"/>
              </a:rPr>
              <a:t>Root</a:t>
            </a:r>
            <a:endParaRPr lang="en-US" dirty="0">
              <a:latin typeface="Arial"/>
              <a:cs typeface="Arial"/>
            </a:endParaRPr>
          </a:p>
        </p:txBody>
      </p:sp>
      <p:cxnSp>
        <p:nvCxnSpPr>
          <p:cNvPr id="11" name="Straight Arrow Connector 10"/>
          <p:cNvCxnSpPr>
            <a:stCxn id="9" idx="3"/>
            <a:endCxn id="8" idx="1"/>
          </p:cNvCxnSpPr>
          <p:nvPr/>
        </p:nvCxnSpPr>
        <p:spPr>
          <a:xfrm>
            <a:off x="1129454" y="6063734"/>
            <a:ext cx="2481188" cy="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842542" y="5884902"/>
            <a:ext cx="980181" cy="369332"/>
          </a:xfrm>
          <a:prstGeom prst="rect">
            <a:avLst/>
          </a:prstGeom>
          <a:solidFill>
            <a:srgbClr val="FFFFFF"/>
          </a:solidFill>
        </p:spPr>
        <p:txBody>
          <a:bodyPr wrap="none" rtlCol="0">
            <a:spAutoFit/>
          </a:bodyPr>
          <a:lstStyle/>
          <a:p>
            <a:r>
              <a:rPr lang="en-US" dirty="0" smtClean="0">
                <a:latin typeface="Arial"/>
                <a:cs typeface="Arial"/>
              </a:rPr>
              <a:t>Present</a:t>
            </a:r>
            <a:endParaRPr lang="en-US" dirty="0">
              <a:latin typeface="Arial"/>
              <a:cs typeface="Arial"/>
            </a:endParaRPr>
          </a:p>
        </p:txBody>
      </p:sp>
      <p:sp>
        <p:nvSpPr>
          <p:cNvPr id="13" name="TextBox 12"/>
          <p:cNvSpPr txBox="1"/>
          <p:nvPr/>
        </p:nvSpPr>
        <p:spPr>
          <a:xfrm>
            <a:off x="8268546" y="5891768"/>
            <a:ext cx="672254" cy="369332"/>
          </a:xfrm>
          <a:prstGeom prst="rect">
            <a:avLst/>
          </a:prstGeom>
          <a:solidFill>
            <a:srgbClr val="FFFFFF"/>
          </a:solidFill>
        </p:spPr>
        <p:txBody>
          <a:bodyPr wrap="none" rtlCol="0">
            <a:spAutoFit/>
          </a:bodyPr>
          <a:lstStyle/>
          <a:p>
            <a:r>
              <a:rPr lang="en-US" dirty="0" smtClean="0">
                <a:latin typeface="Arial"/>
                <a:cs typeface="Arial"/>
              </a:rPr>
              <a:t>Root</a:t>
            </a:r>
            <a:endParaRPr lang="en-US" dirty="0">
              <a:latin typeface="Arial"/>
              <a:cs typeface="Arial"/>
            </a:endParaRPr>
          </a:p>
        </p:txBody>
      </p:sp>
      <p:cxnSp>
        <p:nvCxnSpPr>
          <p:cNvPr id="14" name="Straight Arrow Connector 13"/>
          <p:cNvCxnSpPr/>
          <p:nvPr/>
        </p:nvCxnSpPr>
        <p:spPr>
          <a:xfrm flipH="1">
            <a:off x="5822723" y="6096000"/>
            <a:ext cx="2445823" cy="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16416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chemeClr val="accent5">
              <a:lumMod val="75000"/>
            </a:schemeClr>
          </a:solidFill>
        </p:spPr>
        <p:txBody>
          <a:bodyPr>
            <a:normAutofit/>
          </a:bodyPr>
          <a:lstStyle/>
          <a:p>
            <a:r>
              <a:rPr lang="en-US" b="1" dirty="0" smtClean="0">
                <a:solidFill>
                  <a:schemeClr val="bg1"/>
                </a:solidFill>
                <a:latin typeface="Arial"/>
                <a:cs typeface="Arial"/>
              </a:rPr>
              <a:t>Exercise Results: Trait 4</a:t>
            </a:r>
            <a:endParaRPr lang="en-US" b="1" dirty="0">
              <a:solidFill>
                <a:schemeClr val="bg1"/>
              </a:solidFill>
              <a:latin typeface="Arial"/>
              <a:cs typeface="Arial"/>
            </a:endParaRPr>
          </a:p>
        </p:txBody>
      </p:sp>
      <p:sp>
        <p:nvSpPr>
          <p:cNvPr id="8" name="TextBox 7"/>
          <p:cNvSpPr txBox="1"/>
          <p:nvPr/>
        </p:nvSpPr>
        <p:spPr>
          <a:xfrm>
            <a:off x="3610642" y="5879068"/>
            <a:ext cx="980181" cy="369332"/>
          </a:xfrm>
          <a:prstGeom prst="rect">
            <a:avLst/>
          </a:prstGeom>
          <a:solidFill>
            <a:srgbClr val="FFFFFF"/>
          </a:solidFill>
        </p:spPr>
        <p:txBody>
          <a:bodyPr wrap="none" rtlCol="0">
            <a:spAutoFit/>
          </a:bodyPr>
          <a:lstStyle/>
          <a:p>
            <a:r>
              <a:rPr lang="en-US" dirty="0" smtClean="0">
                <a:latin typeface="Arial"/>
                <a:cs typeface="Arial"/>
              </a:rPr>
              <a:t>Present</a:t>
            </a:r>
            <a:endParaRPr lang="en-US" dirty="0">
              <a:latin typeface="Arial"/>
              <a:cs typeface="Arial"/>
            </a:endParaRPr>
          </a:p>
        </p:txBody>
      </p:sp>
      <p:sp>
        <p:nvSpPr>
          <p:cNvPr id="9" name="TextBox 8"/>
          <p:cNvSpPr txBox="1"/>
          <p:nvPr/>
        </p:nvSpPr>
        <p:spPr>
          <a:xfrm>
            <a:off x="457200" y="5879068"/>
            <a:ext cx="672254" cy="369332"/>
          </a:xfrm>
          <a:prstGeom prst="rect">
            <a:avLst/>
          </a:prstGeom>
          <a:solidFill>
            <a:srgbClr val="FFFFFF"/>
          </a:solidFill>
        </p:spPr>
        <p:txBody>
          <a:bodyPr wrap="none" rtlCol="0">
            <a:spAutoFit/>
          </a:bodyPr>
          <a:lstStyle/>
          <a:p>
            <a:r>
              <a:rPr lang="en-US" dirty="0" smtClean="0">
                <a:latin typeface="Arial"/>
                <a:cs typeface="Arial"/>
              </a:rPr>
              <a:t>Root</a:t>
            </a:r>
            <a:endParaRPr lang="en-US" dirty="0">
              <a:latin typeface="Arial"/>
              <a:cs typeface="Arial"/>
            </a:endParaRPr>
          </a:p>
        </p:txBody>
      </p:sp>
      <p:cxnSp>
        <p:nvCxnSpPr>
          <p:cNvPr id="11" name="Straight Arrow Connector 10"/>
          <p:cNvCxnSpPr>
            <a:stCxn id="9" idx="3"/>
            <a:endCxn id="8" idx="1"/>
          </p:cNvCxnSpPr>
          <p:nvPr/>
        </p:nvCxnSpPr>
        <p:spPr>
          <a:xfrm>
            <a:off x="1129454" y="6063734"/>
            <a:ext cx="2481188" cy="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842542" y="5884902"/>
            <a:ext cx="980181" cy="369332"/>
          </a:xfrm>
          <a:prstGeom prst="rect">
            <a:avLst/>
          </a:prstGeom>
          <a:solidFill>
            <a:srgbClr val="FFFFFF"/>
          </a:solidFill>
        </p:spPr>
        <p:txBody>
          <a:bodyPr wrap="none" rtlCol="0">
            <a:spAutoFit/>
          </a:bodyPr>
          <a:lstStyle/>
          <a:p>
            <a:r>
              <a:rPr lang="en-US" dirty="0" smtClean="0">
                <a:latin typeface="Arial"/>
                <a:cs typeface="Arial"/>
              </a:rPr>
              <a:t>Present</a:t>
            </a:r>
            <a:endParaRPr lang="en-US" dirty="0">
              <a:latin typeface="Arial"/>
              <a:cs typeface="Arial"/>
            </a:endParaRPr>
          </a:p>
        </p:txBody>
      </p:sp>
      <p:sp>
        <p:nvSpPr>
          <p:cNvPr id="13" name="TextBox 12"/>
          <p:cNvSpPr txBox="1"/>
          <p:nvPr/>
        </p:nvSpPr>
        <p:spPr>
          <a:xfrm>
            <a:off x="8268546" y="5891768"/>
            <a:ext cx="672254" cy="369332"/>
          </a:xfrm>
          <a:prstGeom prst="rect">
            <a:avLst/>
          </a:prstGeom>
          <a:solidFill>
            <a:srgbClr val="FFFFFF"/>
          </a:solidFill>
        </p:spPr>
        <p:txBody>
          <a:bodyPr wrap="none" rtlCol="0">
            <a:spAutoFit/>
          </a:bodyPr>
          <a:lstStyle/>
          <a:p>
            <a:r>
              <a:rPr lang="en-US" dirty="0" smtClean="0">
                <a:latin typeface="Arial"/>
                <a:cs typeface="Arial"/>
              </a:rPr>
              <a:t>Root</a:t>
            </a:r>
            <a:endParaRPr lang="en-US" dirty="0">
              <a:latin typeface="Arial"/>
              <a:cs typeface="Arial"/>
            </a:endParaRPr>
          </a:p>
        </p:txBody>
      </p:sp>
      <p:cxnSp>
        <p:nvCxnSpPr>
          <p:cNvPr id="14" name="Straight Arrow Connector 13"/>
          <p:cNvCxnSpPr/>
          <p:nvPr/>
        </p:nvCxnSpPr>
        <p:spPr>
          <a:xfrm flipH="1">
            <a:off x="5822723" y="6096000"/>
            <a:ext cx="2445823" cy="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6" name="Picture 5" descr="LB_contrastplotsamp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549400"/>
            <a:ext cx="4622800" cy="4622800"/>
          </a:xfrm>
          <a:prstGeom prst="rect">
            <a:avLst/>
          </a:prstGeom>
        </p:spPr>
      </p:pic>
      <p:pic>
        <p:nvPicPr>
          <p:cNvPr id="15" name="Picture 14" descr="lbtrait_phenogra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1638300"/>
            <a:ext cx="4457700" cy="4457700"/>
          </a:xfrm>
          <a:prstGeom prst="rect">
            <a:avLst/>
          </a:prstGeom>
        </p:spPr>
      </p:pic>
    </p:spTree>
    <p:extLst>
      <p:ext uri="{BB962C8B-B14F-4D97-AF65-F5344CB8AC3E}">
        <p14:creationId xmlns:p14="http://schemas.microsoft.com/office/powerpoint/2010/main" val="276107492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chemeClr val="accent5">
              <a:lumMod val="75000"/>
            </a:schemeClr>
          </a:solidFill>
        </p:spPr>
        <p:txBody>
          <a:bodyPr>
            <a:normAutofit/>
          </a:bodyPr>
          <a:lstStyle/>
          <a:p>
            <a:r>
              <a:rPr lang="en-US" b="1" dirty="0" smtClean="0">
                <a:solidFill>
                  <a:schemeClr val="bg1"/>
                </a:solidFill>
                <a:latin typeface="Arial"/>
                <a:cs typeface="Arial"/>
              </a:rPr>
              <a:t>Exercise Results: Trait 2 &amp; 4</a:t>
            </a:r>
            <a:endParaRPr lang="en-US" b="1" dirty="0">
              <a:solidFill>
                <a:schemeClr val="bg1"/>
              </a:solidFill>
              <a:latin typeface="Arial"/>
              <a:cs typeface="Arial"/>
            </a:endParaRPr>
          </a:p>
        </p:txBody>
      </p:sp>
      <p:sp>
        <p:nvSpPr>
          <p:cNvPr id="8" name="TextBox 7"/>
          <p:cNvSpPr txBox="1"/>
          <p:nvPr/>
        </p:nvSpPr>
        <p:spPr>
          <a:xfrm>
            <a:off x="8068342" y="5879068"/>
            <a:ext cx="980181" cy="369332"/>
          </a:xfrm>
          <a:prstGeom prst="rect">
            <a:avLst/>
          </a:prstGeom>
          <a:solidFill>
            <a:srgbClr val="FFFFFF"/>
          </a:solidFill>
        </p:spPr>
        <p:txBody>
          <a:bodyPr wrap="none" rtlCol="0">
            <a:spAutoFit/>
          </a:bodyPr>
          <a:lstStyle/>
          <a:p>
            <a:r>
              <a:rPr lang="en-US" dirty="0" smtClean="0">
                <a:latin typeface="Arial"/>
                <a:cs typeface="Arial"/>
              </a:rPr>
              <a:t>Present</a:t>
            </a:r>
            <a:endParaRPr lang="en-US" dirty="0">
              <a:latin typeface="Arial"/>
              <a:cs typeface="Arial"/>
            </a:endParaRPr>
          </a:p>
        </p:txBody>
      </p:sp>
      <p:sp>
        <p:nvSpPr>
          <p:cNvPr id="9" name="TextBox 8"/>
          <p:cNvSpPr txBox="1"/>
          <p:nvPr/>
        </p:nvSpPr>
        <p:spPr>
          <a:xfrm>
            <a:off x="4914900" y="5879068"/>
            <a:ext cx="672254" cy="369332"/>
          </a:xfrm>
          <a:prstGeom prst="rect">
            <a:avLst/>
          </a:prstGeom>
          <a:solidFill>
            <a:srgbClr val="FFFFFF"/>
          </a:solidFill>
        </p:spPr>
        <p:txBody>
          <a:bodyPr wrap="none" rtlCol="0">
            <a:spAutoFit/>
          </a:bodyPr>
          <a:lstStyle/>
          <a:p>
            <a:r>
              <a:rPr lang="en-US" dirty="0" smtClean="0">
                <a:latin typeface="Arial"/>
                <a:cs typeface="Arial"/>
              </a:rPr>
              <a:t>Root</a:t>
            </a:r>
            <a:endParaRPr lang="en-US" dirty="0">
              <a:latin typeface="Arial"/>
              <a:cs typeface="Arial"/>
            </a:endParaRPr>
          </a:p>
        </p:txBody>
      </p:sp>
      <p:cxnSp>
        <p:nvCxnSpPr>
          <p:cNvPr id="11" name="Straight Arrow Connector 10"/>
          <p:cNvCxnSpPr>
            <a:stCxn id="9" idx="3"/>
            <a:endCxn id="8" idx="1"/>
          </p:cNvCxnSpPr>
          <p:nvPr/>
        </p:nvCxnSpPr>
        <p:spPr>
          <a:xfrm>
            <a:off x="5587154" y="6063734"/>
            <a:ext cx="2481188" cy="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14" descr="lbtrait_pheno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38300"/>
            <a:ext cx="4457700" cy="4457700"/>
          </a:xfrm>
          <a:prstGeom prst="rect">
            <a:avLst/>
          </a:prstGeom>
        </p:spPr>
      </p:pic>
      <p:pic>
        <p:nvPicPr>
          <p:cNvPr id="16" name="Picture 15" descr="outrait_phenogra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1619476"/>
            <a:ext cx="4476523" cy="4476523"/>
          </a:xfrm>
          <a:prstGeom prst="rect">
            <a:avLst/>
          </a:prstGeom>
        </p:spPr>
      </p:pic>
      <p:sp>
        <p:nvSpPr>
          <p:cNvPr id="17" name="TextBox 16"/>
          <p:cNvSpPr txBox="1"/>
          <p:nvPr/>
        </p:nvSpPr>
        <p:spPr>
          <a:xfrm>
            <a:off x="3610642" y="5879068"/>
            <a:ext cx="980181" cy="369332"/>
          </a:xfrm>
          <a:prstGeom prst="rect">
            <a:avLst/>
          </a:prstGeom>
          <a:solidFill>
            <a:srgbClr val="FFFFFF"/>
          </a:solidFill>
        </p:spPr>
        <p:txBody>
          <a:bodyPr wrap="none" rtlCol="0">
            <a:spAutoFit/>
          </a:bodyPr>
          <a:lstStyle/>
          <a:p>
            <a:r>
              <a:rPr lang="en-US" dirty="0" smtClean="0">
                <a:latin typeface="Arial"/>
                <a:cs typeface="Arial"/>
              </a:rPr>
              <a:t>Present</a:t>
            </a:r>
            <a:endParaRPr lang="en-US" dirty="0">
              <a:latin typeface="Arial"/>
              <a:cs typeface="Arial"/>
            </a:endParaRPr>
          </a:p>
        </p:txBody>
      </p:sp>
      <p:sp>
        <p:nvSpPr>
          <p:cNvPr id="18" name="TextBox 17"/>
          <p:cNvSpPr txBox="1"/>
          <p:nvPr/>
        </p:nvSpPr>
        <p:spPr>
          <a:xfrm>
            <a:off x="457200" y="5879068"/>
            <a:ext cx="672254" cy="369332"/>
          </a:xfrm>
          <a:prstGeom prst="rect">
            <a:avLst/>
          </a:prstGeom>
          <a:solidFill>
            <a:srgbClr val="FFFFFF"/>
          </a:solidFill>
        </p:spPr>
        <p:txBody>
          <a:bodyPr wrap="none" rtlCol="0">
            <a:spAutoFit/>
          </a:bodyPr>
          <a:lstStyle/>
          <a:p>
            <a:r>
              <a:rPr lang="en-US" dirty="0" smtClean="0">
                <a:latin typeface="Arial"/>
                <a:cs typeface="Arial"/>
              </a:rPr>
              <a:t>Root</a:t>
            </a:r>
            <a:endParaRPr lang="en-US" dirty="0">
              <a:latin typeface="Arial"/>
              <a:cs typeface="Arial"/>
            </a:endParaRPr>
          </a:p>
        </p:txBody>
      </p:sp>
      <p:cxnSp>
        <p:nvCxnSpPr>
          <p:cNvPr id="19" name="Straight Arrow Connector 18"/>
          <p:cNvCxnSpPr>
            <a:stCxn id="18" idx="3"/>
            <a:endCxn id="17" idx="1"/>
          </p:cNvCxnSpPr>
          <p:nvPr/>
        </p:nvCxnSpPr>
        <p:spPr>
          <a:xfrm>
            <a:off x="1129454" y="6063734"/>
            <a:ext cx="2481188" cy="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396654" y="1885434"/>
            <a:ext cx="2776684" cy="369332"/>
          </a:xfrm>
          <a:prstGeom prst="rect">
            <a:avLst/>
          </a:prstGeom>
          <a:noFill/>
        </p:spPr>
        <p:txBody>
          <a:bodyPr wrap="none" rtlCol="0">
            <a:spAutoFit/>
          </a:bodyPr>
          <a:lstStyle/>
          <a:p>
            <a:r>
              <a:rPr lang="en-US" dirty="0" smtClean="0">
                <a:latin typeface="Arial"/>
                <a:cs typeface="Arial"/>
              </a:rPr>
              <a:t>High phenotypic variance</a:t>
            </a:r>
            <a:endParaRPr lang="en-US" dirty="0">
              <a:latin typeface="Arial"/>
              <a:cs typeface="Arial"/>
            </a:endParaRPr>
          </a:p>
        </p:txBody>
      </p:sp>
      <p:sp>
        <p:nvSpPr>
          <p:cNvPr id="3" name="TextBox 2"/>
          <p:cNvSpPr txBox="1"/>
          <p:nvPr/>
        </p:nvSpPr>
        <p:spPr>
          <a:xfrm>
            <a:off x="306370" y="2254766"/>
            <a:ext cx="313044" cy="369332"/>
          </a:xfrm>
          <a:prstGeom prst="rect">
            <a:avLst/>
          </a:prstGeom>
          <a:solidFill>
            <a:srgbClr val="FFFFFF"/>
          </a:solidFill>
        </p:spPr>
        <p:txBody>
          <a:bodyPr wrap="none" rtlCol="0">
            <a:spAutoFit/>
          </a:bodyPr>
          <a:lstStyle/>
          <a:p>
            <a:r>
              <a:rPr lang="en-US" b="1" dirty="0" smtClean="0">
                <a:solidFill>
                  <a:srgbClr val="FF0000"/>
                </a:solidFill>
                <a:latin typeface="Arial"/>
                <a:cs typeface="Arial"/>
              </a:rPr>
              <a:t>3</a:t>
            </a:r>
            <a:endParaRPr lang="en-US" b="1" dirty="0">
              <a:solidFill>
                <a:srgbClr val="FF0000"/>
              </a:solidFill>
              <a:latin typeface="Arial"/>
              <a:cs typeface="Arial"/>
            </a:endParaRPr>
          </a:p>
        </p:txBody>
      </p:sp>
      <p:sp>
        <p:nvSpPr>
          <p:cNvPr id="20" name="TextBox 19"/>
          <p:cNvSpPr txBox="1"/>
          <p:nvPr/>
        </p:nvSpPr>
        <p:spPr>
          <a:xfrm>
            <a:off x="4459270" y="2762766"/>
            <a:ext cx="569800" cy="369332"/>
          </a:xfrm>
          <a:prstGeom prst="rect">
            <a:avLst/>
          </a:prstGeom>
          <a:solidFill>
            <a:srgbClr val="FFFFFF"/>
          </a:solidFill>
        </p:spPr>
        <p:txBody>
          <a:bodyPr wrap="none" rtlCol="0">
            <a:spAutoFit/>
          </a:bodyPr>
          <a:lstStyle/>
          <a:p>
            <a:r>
              <a:rPr lang="en-US" b="1" dirty="0" smtClean="0">
                <a:solidFill>
                  <a:srgbClr val="FF0000"/>
                </a:solidFill>
                <a:latin typeface="Arial"/>
                <a:cs typeface="Arial"/>
              </a:rPr>
              <a:t>200</a:t>
            </a:r>
            <a:endParaRPr lang="en-US" b="1" dirty="0">
              <a:solidFill>
                <a:srgbClr val="FF0000"/>
              </a:solidFill>
              <a:latin typeface="Arial"/>
              <a:cs typeface="Arial"/>
            </a:endParaRPr>
          </a:p>
        </p:txBody>
      </p:sp>
      <p:sp>
        <p:nvSpPr>
          <p:cNvPr id="21" name="TextBox 20"/>
          <p:cNvSpPr txBox="1"/>
          <p:nvPr/>
        </p:nvSpPr>
        <p:spPr>
          <a:xfrm>
            <a:off x="4357670" y="5150366"/>
            <a:ext cx="646669" cy="369332"/>
          </a:xfrm>
          <a:prstGeom prst="rect">
            <a:avLst/>
          </a:prstGeom>
          <a:solidFill>
            <a:srgbClr val="FFFFFF"/>
          </a:solidFill>
        </p:spPr>
        <p:txBody>
          <a:bodyPr wrap="none" rtlCol="0">
            <a:spAutoFit/>
          </a:bodyPr>
          <a:lstStyle/>
          <a:p>
            <a:r>
              <a:rPr lang="en-US" b="1" dirty="0" smtClean="0">
                <a:solidFill>
                  <a:srgbClr val="FF0000"/>
                </a:solidFill>
                <a:latin typeface="Arial"/>
                <a:cs typeface="Arial"/>
              </a:rPr>
              <a:t>-400</a:t>
            </a:r>
            <a:endParaRPr lang="en-US" b="1" dirty="0">
              <a:solidFill>
                <a:srgbClr val="FF0000"/>
              </a:solidFill>
              <a:latin typeface="Arial"/>
              <a:cs typeface="Arial"/>
            </a:endParaRPr>
          </a:p>
        </p:txBody>
      </p:sp>
      <p:sp>
        <p:nvSpPr>
          <p:cNvPr id="22" name="TextBox 21"/>
          <p:cNvSpPr txBox="1"/>
          <p:nvPr/>
        </p:nvSpPr>
        <p:spPr>
          <a:xfrm>
            <a:off x="248500" y="4851400"/>
            <a:ext cx="313044" cy="369332"/>
          </a:xfrm>
          <a:prstGeom prst="rect">
            <a:avLst/>
          </a:prstGeom>
          <a:solidFill>
            <a:srgbClr val="FFFFFF"/>
          </a:solidFill>
        </p:spPr>
        <p:txBody>
          <a:bodyPr wrap="none" rtlCol="0">
            <a:spAutoFit/>
          </a:bodyPr>
          <a:lstStyle/>
          <a:p>
            <a:r>
              <a:rPr lang="en-US" b="1" dirty="0" smtClean="0">
                <a:solidFill>
                  <a:srgbClr val="FF0000"/>
                </a:solidFill>
                <a:latin typeface="Arial"/>
                <a:cs typeface="Arial"/>
              </a:rPr>
              <a:t>0</a:t>
            </a:r>
            <a:endParaRPr lang="en-US" b="1" dirty="0">
              <a:solidFill>
                <a:srgbClr val="FF0000"/>
              </a:solidFill>
              <a:latin typeface="Arial"/>
              <a:cs typeface="Arial"/>
            </a:endParaRPr>
          </a:p>
        </p:txBody>
      </p:sp>
      <p:sp>
        <p:nvSpPr>
          <p:cNvPr id="23" name="TextBox 22"/>
          <p:cNvSpPr txBox="1"/>
          <p:nvPr/>
        </p:nvSpPr>
        <p:spPr>
          <a:xfrm>
            <a:off x="811954" y="1902936"/>
            <a:ext cx="3225951" cy="369332"/>
          </a:xfrm>
          <a:prstGeom prst="rect">
            <a:avLst/>
          </a:prstGeom>
          <a:noFill/>
        </p:spPr>
        <p:txBody>
          <a:bodyPr wrap="none" rtlCol="0">
            <a:spAutoFit/>
          </a:bodyPr>
          <a:lstStyle/>
          <a:p>
            <a:r>
              <a:rPr lang="en-US" dirty="0" smtClean="0">
                <a:latin typeface="Arial"/>
                <a:cs typeface="Arial"/>
              </a:rPr>
              <a:t>Highly constrained phenotype</a:t>
            </a:r>
            <a:endParaRPr lang="en-US" dirty="0">
              <a:latin typeface="Arial"/>
              <a:cs typeface="Arial"/>
            </a:endParaRPr>
          </a:p>
        </p:txBody>
      </p:sp>
      <p:sp>
        <p:nvSpPr>
          <p:cNvPr id="5" name="TextBox 4"/>
          <p:cNvSpPr txBox="1"/>
          <p:nvPr/>
        </p:nvSpPr>
        <p:spPr>
          <a:xfrm>
            <a:off x="811954" y="4759067"/>
            <a:ext cx="527007" cy="461665"/>
          </a:xfrm>
          <a:prstGeom prst="rect">
            <a:avLst/>
          </a:prstGeom>
          <a:noFill/>
        </p:spPr>
        <p:txBody>
          <a:bodyPr wrap="none" rtlCol="0">
            <a:spAutoFit/>
          </a:bodyPr>
          <a:lstStyle/>
          <a:p>
            <a:r>
              <a:rPr lang="en-US" sz="2400" b="1" dirty="0" smtClean="0">
                <a:latin typeface="Arial"/>
                <a:cs typeface="Arial"/>
              </a:rPr>
              <a:t>x2</a:t>
            </a:r>
            <a:endParaRPr lang="en-US" sz="2400" b="1" dirty="0">
              <a:latin typeface="Arial"/>
              <a:cs typeface="Arial"/>
            </a:endParaRPr>
          </a:p>
        </p:txBody>
      </p:sp>
      <p:sp>
        <p:nvSpPr>
          <p:cNvPr id="24" name="TextBox 23"/>
          <p:cNvSpPr txBox="1"/>
          <p:nvPr/>
        </p:nvSpPr>
        <p:spPr>
          <a:xfrm>
            <a:off x="5323650" y="4759067"/>
            <a:ext cx="527007" cy="461665"/>
          </a:xfrm>
          <a:prstGeom prst="rect">
            <a:avLst/>
          </a:prstGeom>
          <a:noFill/>
        </p:spPr>
        <p:txBody>
          <a:bodyPr wrap="none" rtlCol="0">
            <a:spAutoFit/>
          </a:bodyPr>
          <a:lstStyle/>
          <a:p>
            <a:r>
              <a:rPr lang="en-US" sz="2400" b="1" dirty="0" smtClean="0">
                <a:latin typeface="Arial"/>
                <a:cs typeface="Arial"/>
              </a:rPr>
              <a:t>x4</a:t>
            </a:r>
            <a:endParaRPr lang="en-US" sz="2400" b="1" dirty="0">
              <a:latin typeface="Arial"/>
              <a:cs typeface="Arial"/>
            </a:endParaRPr>
          </a:p>
        </p:txBody>
      </p:sp>
    </p:spTree>
    <p:extLst>
      <p:ext uri="{BB962C8B-B14F-4D97-AF65-F5344CB8AC3E}">
        <p14:creationId xmlns:p14="http://schemas.microsoft.com/office/powerpoint/2010/main" val="1446180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Brownian motion</a:t>
            </a:r>
            <a:endParaRPr lang="en-US" b="1" dirty="0">
              <a:solidFill>
                <a:schemeClr val="bg1"/>
              </a:solidFill>
              <a:latin typeface="Arial"/>
              <a:cs typeface="Arial"/>
            </a:endParaRPr>
          </a:p>
        </p:txBody>
      </p:sp>
      <p:sp>
        <p:nvSpPr>
          <p:cNvPr id="4" name="Text Box 5"/>
          <p:cNvSpPr txBox="1">
            <a:spLocks noChangeArrowheads="1"/>
          </p:cNvSpPr>
          <p:nvPr/>
        </p:nvSpPr>
        <p:spPr bwMode="auto">
          <a:xfrm>
            <a:off x="1646083" y="2000724"/>
            <a:ext cx="5711673"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4800" b="1" dirty="0" err="1">
                <a:latin typeface="Arial"/>
                <a:cs typeface="Arial"/>
              </a:rPr>
              <a:t>dX</a:t>
            </a:r>
            <a:r>
              <a:rPr lang="en-US" sz="4800" b="1" baseline="-25000" dirty="0">
                <a:latin typeface="Arial"/>
                <a:cs typeface="Arial"/>
              </a:rPr>
              <a:t>(t)   </a:t>
            </a:r>
            <a:r>
              <a:rPr lang="en-US" sz="4800" b="1" dirty="0">
                <a:latin typeface="Arial"/>
                <a:cs typeface="Arial"/>
              </a:rPr>
              <a:t>=   </a:t>
            </a:r>
            <a:r>
              <a:rPr lang="en-US" sz="4800" b="1" dirty="0">
                <a:latin typeface="Arial"/>
                <a:cs typeface="Arial"/>
                <a:sym typeface="Symbol" charset="0"/>
              </a:rPr>
              <a:t></a:t>
            </a:r>
            <a:r>
              <a:rPr lang="en-US" sz="4800" b="1" dirty="0">
                <a:latin typeface="Arial"/>
                <a:cs typeface="Arial"/>
              </a:rPr>
              <a:t> dB</a:t>
            </a:r>
            <a:r>
              <a:rPr lang="en-US" sz="4800" b="1" baseline="-25000" dirty="0">
                <a:latin typeface="Arial"/>
                <a:cs typeface="Arial"/>
              </a:rPr>
              <a:t>(t)</a:t>
            </a:r>
          </a:p>
        </p:txBody>
      </p:sp>
      <p:sp>
        <p:nvSpPr>
          <p:cNvPr id="5" name="Line 6"/>
          <p:cNvSpPr>
            <a:spLocks noChangeShapeType="1"/>
          </p:cNvSpPr>
          <p:nvPr/>
        </p:nvSpPr>
        <p:spPr bwMode="auto">
          <a:xfrm flipV="1">
            <a:off x="2649565" y="2743841"/>
            <a:ext cx="1560954" cy="7715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sp>
        <p:nvSpPr>
          <p:cNvPr id="6" name="Text Box 7"/>
          <p:cNvSpPr txBox="1">
            <a:spLocks noChangeArrowheads="1"/>
          </p:cNvSpPr>
          <p:nvPr/>
        </p:nvSpPr>
        <p:spPr bwMode="auto">
          <a:xfrm>
            <a:off x="2296864" y="3439233"/>
            <a:ext cx="1281136"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3200" dirty="0" smtClean="0">
                <a:solidFill>
                  <a:srgbClr val="31859C"/>
                </a:solidFill>
                <a:latin typeface="Arial"/>
                <a:cs typeface="Arial"/>
              </a:rPr>
              <a:t>Rate</a:t>
            </a:r>
            <a:endParaRPr lang="en-US" sz="3200" dirty="0">
              <a:solidFill>
                <a:srgbClr val="31859C"/>
              </a:solidFill>
              <a:latin typeface="Arial"/>
              <a:cs typeface="Arial"/>
            </a:endParaRPr>
          </a:p>
        </p:txBody>
      </p:sp>
      <p:sp>
        <p:nvSpPr>
          <p:cNvPr id="7" name="Text Box 8"/>
          <p:cNvSpPr txBox="1">
            <a:spLocks noChangeArrowheads="1"/>
          </p:cNvSpPr>
          <p:nvPr/>
        </p:nvSpPr>
        <p:spPr bwMode="auto">
          <a:xfrm>
            <a:off x="4343401" y="3439233"/>
            <a:ext cx="3537547" cy="206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a:r>
              <a:rPr lang="en-US" sz="3200" dirty="0">
                <a:solidFill>
                  <a:srgbClr val="31859C"/>
                </a:solidFill>
                <a:latin typeface="Arial"/>
                <a:cs typeface="Arial"/>
              </a:rPr>
              <a:t>Trait change as</a:t>
            </a:r>
          </a:p>
          <a:p>
            <a:pPr algn="l"/>
            <a:r>
              <a:rPr lang="en-US" sz="3200" dirty="0">
                <a:solidFill>
                  <a:srgbClr val="31859C"/>
                </a:solidFill>
                <a:latin typeface="Arial"/>
                <a:cs typeface="Arial"/>
              </a:rPr>
              <a:t>described by </a:t>
            </a:r>
          </a:p>
          <a:p>
            <a:pPr algn="l"/>
            <a:r>
              <a:rPr lang="en-US" sz="3200" dirty="0">
                <a:solidFill>
                  <a:srgbClr val="31859C"/>
                </a:solidFill>
                <a:latin typeface="Arial"/>
                <a:cs typeface="Arial"/>
              </a:rPr>
              <a:t>normal distribution</a:t>
            </a:r>
          </a:p>
          <a:p>
            <a:pPr algn="l"/>
            <a:r>
              <a:rPr lang="en-US" sz="3200" dirty="0">
                <a:solidFill>
                  <a:srgbClr val="31859C"/>
                </a:solidFill>
                <a:latin typeface="Arial"/>
                <a:cs typeface="Arial"/>
              </a:rPr>
              <a:t>mean = 0</a:t>
            </a:r>
          </a:p>
        </p:txBody>
      </p:sp>
      <p:sp>
        <p:nvSpPr>
          <p:cNvPr id="8" name="Line 9"/>
          <p:cNvSpPr>
            <a:spLocks noChangeShapeType="1"/>
          </p:cNvSpPr>
          <p:nvPr/>
        </p:nvSpPr>
        <p:spPr bwMode="auto">
          <a:xfrm flipV="1">
            <a:off x="5470209" y="2831721"/>
            <a:ext cx="0" cy="6175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pic>
        <p:nvPicPr>
          <p:cNvPr id="10" name="Picture 9"/>
          <p:cNvPicPr>
            <a:picLocks noChangeAspect="1"/>
          </p:cNvPicPr>
          <p:nvPr/>
        </p:nvPicPr>
        <p:blipFill>
          <a:blip r:embed="rId3"/>
          <a:stretch>
            <a:fillRect/>
          </a:stretch>
        </p:blipFill>
        <p:spPr>
          <a:xfrm>
            <a:off x="542059" y="4664829"/>
            <a:ext cx="2260564" cy="1717279"/>
          </a:xfrm>
          <a:prstGeom prst="rect">
            <a:avLst/>
          </a:prstGeom>
        </p:spPr>
      </p:pic>
      <p:cxnSp>
        <p:nvCxnSpPr>
          <p:cNvPr id="11" name="Straight Connector 10"/>
          <p:cNvCxnSpPr/>
          <p:nvPr/>
        </p:nvCxnSpPr>
        <p:spPr>
          <a:xfrm>
            <a:off x="6642978" y="5893839"/>
            <a:ext cx="1608889" cy="26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311843" y="5837255"/>
            <a:ext cx="284515" cy="307777"/>
          </a:xfrm>
          <a:prstGeom prst="rect">
            <a:avLst/>
          </a:prstGeom>
          <a:noFill/>
        </p:spPr>
        <p:txBody>
          <a:bodyPr wrap="none" rtlCol="0">
            <a:spAutoFit/>
          </a:bodyPr>
          <a:lstStyle/>
          <a:p>
            <a:r>
              <a:rPr lang="en-US" sz="1400" b="1" dirty="0" smtClean="0">
                <a:latin typeface="Arial"/>
                <a:cs typeface="Arial"/>
              </a:rPr>
              <a:t>0</a:t>
            </a:r>
            <a:endParaRPr lang="en-US" sz="1400" b="1" dirty="0">
              <a:latin typeface="Arial"/>
              <a:cs typeface="Arial"/>
            </a:endParaRPr>
          </a:p>
        </p:txBody>
      </p:sp>
      <p:sp>
        <p:nvSpPr>
          <p:cNvPr id="13" name="Freeform 12"/>
          <p:cNvSpPr/>
          <p:nvPr/>
        </p:nvSpPr>
        <p:spPr>
          <a:xfrm>
            <a:off x="6642978" y="5075232"/>
            <a:ext cx="1591734" cy="793206"/>
          </a:xfrm>
          <a:custGeom>
            <a:avLst/>
            <a:gdLst>
              <a:gd name="connsiteX0" fmla="*/ 1591734 w 1591734"/>
              <a:gd name="connsiteY0" fmla="*/ 787424 h 793206"/>
              <a:gd name="connsiteX1" fmla="*/ 1253067 w 1591734"/>
              <a:gd name="connsiteY1" fmla="*/ 677357 h 793206"/>
              <a:gd name="connsiteX2" fmla="*/ 770467 w 1591734"/>
              <a:gd name="connsiteY2" fmla="*/ 24 h 793206"/>
              <a:gd name="connsiteX3" fmla="*/ 254000 w 1591734"/>
              <a:gd name="connsiteY3" fmla="*/ 702757 h 793206"/>
              <a:gd name="connsiteX4" fmla="*/ 0 w 1591734"/>
              <a:gd name="connsiteY4" fmla="*/ 770490 h 79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734" h="793206">
                <a:moveTo>
                  <a:pt x="1591734" y="787424"/>
                </a:moveTo>
                <a:cubicBezTo>
                  <a:pt x="1490839" y="798007"/>
                  <a:pt x="1389945" y="808590"/>
                  <a:pt x="1253067" y="677357"/>
                </a:cubicBezTo>
                <a:cubicBezTo>
                  <a:pt x="1116189" y="546124"/>
                  <a:pt x="936978" y="-4209"/>
                  <a:pt x="770467" y="24"/>
                </a:cubicBezTo>
                <a:cubicBezTo>
                  <a:pt x="603956" y="4257"/>
                  <a:pt x="382411" y="574346"/>
                  <a:pt x="254000" y="702757"/>
                </a:cubicBezTo>
                <a:cubicBezTo>
                  <a:pt x="125589" y="831168"/>
                  <a:pt x="0" y="770490"/>
                  <a:pt x="0" y="770490"/>
                </a:cubicBezTo>
              </a:path>
            </a:pathLst>
          </a:custGeom>
          <a:ln>
            <a:solidFill>
              <a:srgbClr val="7F7F7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7537089" y="5998123"/>
            <a:ext cx="502886" cy="148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6834358" y="5998123"/>
            <a:ext cx="502886" cy="148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1086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a:t>
            </a:r>
            <a:endParaRPr lang="en-US" b="1" dirty="0">
              <a:solidFill>
                <a:schemeClr val="bg1"/>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379867938"/>
              </p:ext>
            </p:extLst>
          </p:nvPr>
        </p:nvGraphicFramePr>
        <p:xfrm>
          <a:off x="990600" y="2006600"/>
          <a:ext cx="7124700" cy="2286000"/>
        </p:xfrm>
        <a:graphic>
          <a:graphicData uri="http://schemas.openxmlformats.org/drawingml/2006/table">
            <a:tbl>
              <a:tblPr firstRow="1" bandRow="1">
                <a:tableStyleId>{793D81CF-94F2-401A-BA57-92F5A7B2D0C5}</a:tableStyleId>
              </a:tblPr>
              <a:tblGrid>
                <a:gridCol w="1781175"/>
                <a:gridCol w="1781175"/>
                <a:gridCol w="1781175"/>
                <a:gridCol w="1781175"/>
              </a:tblGrid>
              <a:tr h="370840">
                <a:tc>
                  <a:txBody>
                    <a:bodyPr/>
                    <a:lstStyle/>
                    <a:p>
                      <a:pPr algn="ctr"/>
                      <a:endParaRPr lang="en-US" sz="2400" dirty="0">
                        <a:latin typeface="Arial"/>
                        <a:cs typeface="Arial"/>
                      </a:endParaRPr>
                    </a:p>
                  </a:txBody>
                  <a:tcPr/>
                </a:tc>
                <a:tc>
                  <a:txBody>
                    <a:bodyPr/>
                    <a:lstStyle/>
                    <a:p>
                      <a:pPr algn="ctr"/>
                      <a:r>
                        <a:rPr lang="en-US" sz="2400" dirty="0" smtClean="0">
                          <a:latin typeface="Arial"/>
                          <a:cs typeface="Arial"/>
                        </a:rPr>
                        <a:t>BM</a:t>
                      </a:r>
                      <a:endParaRPr lang="en-US" sz="2400" dirty="0">
                        <a:latin typeface="Arial"/>
                        <a:cs typeface="Arial"/>
                      </a:endParaRPr>
                    </a:p>
                  </a:txBody>
                  <a:tcPr/>
                </a:tc>
                <a:tc>
                  <a:txBody>
                    <a:bodyPr/>
                    <a:lstStyle/>
                    <a:p>
                      <a:pPr algn="ctr"/>
                      <a:r>
                        <a:rPr lang="en-US" sz="2400" dirty="0" smtClean="0">
                          <a:latin typeface="Arial"/>
                          <a:cs typeface="Arial"/>
                        </a:rPr>
                        <a:t>OU</a:t>
                      </a:r>
                      <a:endParaRPr lang="en-US" sz="2400" dirty="0">
                        <a:latin typeface="Arial"/>
                        <a:cs typeface="Arial"/>
                      </a:endParaRPr>
                    </a:p>
                  </a:txBody>
                  <a:tcPr/>
                </a:tc>
                <a:tc>
                  <a:txBody>
                    <a:bodyPr/>
                    <a:lstStyle/>
                    <a:p>
                      <a:pPr algn="ctr"/>
                      <a:r>
                        <a:rPr lang="en-US" sz="2400" dirty="0" smtClean="0">
                          <a:latin typeface="Arial"/>
                          <a:cs typeface="Arial"/>
                        </a:rPr>
                        <a:t>EB</a:t>
                      </a:r>
                      <a:endParaRPr lang="en-US" sz="2400" dirty="0">
                        <a:latin typeface="Arial"/>
                        <a:cs typeface="Arial"/>
                      </a:endParaRPr>
                    </a:p>
                  </a:txBody>
                  <a:tcPr/>
                </a:tc>
              </a:tr>
              <a:tr h="370840">
                <a:tc>
                  <a:txBody>
                    <a:bodyPr/>
                    <a:lstStyle/>
                    <a:p>
                      <a:r>
                        <a:rPr lang="en-US" sz="2400" dirty="0" smtClean="0">
                          <a:latin typeface="Arial"/>
                          <a:cs typeface="Arial"/>
                        </a:rPr>
                        <a:t>Trait 1</a:t>
                      </a:r>
                      <a:endParaRPr lang="en-US" sz="2400" dirty="0">
                        <a:latin typeface="Arial"/>
                        <a:cs typeface="Arial"/>
                      </a:endParaRPr>
                    </a:p>
                  </a:txBody>
                  <a:tcPr/>
                </a:tc>
                <a:tc>
                  <a:txBody>
                    <a:bodyPr/>
                    <a:lstStyle/>
                    <a:p>
                      <a:pPr algn="ctr"/>
                      <a:r>
                        <a:rPr lang="en-US" sz="2400" b="1" dirty="0" smtClean="0">
                          <a:solidFill>
                            <a:srgbClr val="31859C"/>
                          </a:solidFill>
                          <a:latin typeface="Zapf Dingbats"/>
                          <a:ea typeface="Zapf Dingbats"/>
                          <a:cs typeface="Zapf Dingbats"/>
                          <a:sym typeface="Zapf Dingbats"/>
                        </a:rPr>
                        <a:t>✓</a:t>
                      </a:r>
                      <a:endParaRPr lang="en-US" sz="2400" b="1" dirty="0">
                        <a:solidFill>
                          <a:srgbClr val="31859C"/>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X</a:t>
                      </a:r>
                    </a:p>
                  </a:txBody>
                  <a:tcPr/>
                </a:tc>
              </a:tr>
              <a:tr h="370840">
                <a:tc>
                  <a:txBody>
                    <a:bodyPr/>
                    <a:lstStyle/>
                    <a:p>
                      <a:r>
                        <a:rPr lang="en-US" sz="2400" dirty="0" smtClean="0">
                          <a:latin typeface="Arial"/>
                          <a:cs typeface="Arial"/>
                        </a:rPr>
                        <a:t>Trait 2</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400" b="1" dirty="0" smtClean="0">
                          <a:solidFill>
                            <a:srgbClr val="31859C"/>
                          </a:solidFill>
                          <a:latin typeface="Zapf Dingbats"/>
                          <a:ea typeface="Zapf Dingbats"/>
                          <a:cs typeface="Zapf Dingbats"/>
                          <a:sym typeface="Zapf Dingbats"/>
                        </a:rPr>
                        <a:t>✓</a:t>
                      </a:r>
                      <a:endParaRPr lang="en-US" sz="2400" b="1" dirty="0">
                        <a:latin typeface="Arial"/>
                        <a:cs typeface="Arial"/>
                      </a:endParaRPr>
                    </a:p>
                  </a:txBody>
                  <a:tcPr/>
                </a:tc>
                <a:tc>
                  <a:txBody>
                    <a:bodyPr/>
                    <a:lstStyle/>
                    <a:p>
                      <a:pPr algn="ctr"/>
                      <a:r>
                        <a:rPr lang="en-US" sz="2400" b="1" dirty="0" smtClean="0">
                          <a:latin typeface="Arial"/>
                          <a:cs typeface="Arial"/>
                        </a:rPr>
                        <a:t>?</a:t>
                      </a:r>
                      <a:endParaRPr lang="en-US" sz="2400" b="1" baseline="0" dirty="0" smtClean="0">
                        <a:latin typeface="Arial"/>
                        <a:cs typeface="Arial"/>
                      </a:endParaRPr>
                    </a:p>
                  </a:txBody>
                  <a:tcPr/>
                </a:tc>
              </a:tr>
              <a:tr h="370840">
                <a:tc>
                  <a:txBody>
                    <a:bodyPr/>
                    <a:lstStyle/>
                    <a:p>
                      <a:r>
                        <a:rPr lang="en-US" sz="2400" dirty="0" smtClean="0">
                          <a:latin typeface="Arial"/>
                          <a:cs typeface="Arial"/>
                        </a:rPr>
                        <a:t>Trait 3</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31859C"/>
                          </a:solidFill>
                          <a:latin typeface="Zapf Dingbats"/>
                          <a:ea typeface="Zapf Dingbats"/>
                          <a:cs typeface="Zapf Dingbats"/>
                          <a:sym typeface="Zapf Dingbats"/>
                        </a:rPr>
                        <a:t>✓</a:t>
                      </a:r>
                      <a:r>
                        <a:rPr lang="en-US" sz="2400" b="1" baseline="0" dirty="0" smtClean="0">
                          <a:solidFill>
                            <a:srgbClr val="31859C"/>
                          </a:solidFill>
                          <a:latin typeface="Zapf Dingbats"/>
                          <a:ea typeface="Zapf Dingbats"/>
                          <a:cs typeface="Zapf Dingbats"/>
                          <a:sym typeface="Zapf Dingbats"/>
                        </a:rPr>
                        <a:t> </a:t>
                      </a:r>
                      <a:r>
                        <a:rPr lang="en-US" sz="2400" b="1" baseline="0" dirty="0" smtClean="0">
                          <a:solidFill>
                            <a:srgbClr val="31859C"/>
                          </a:solidFill>
                          <a:latin typeface="Arial"/>
                          <a:ea typeface="Zapf Dingbats"/>
                          <a:cs typeface="Arial"/>
                          <a:sym typeface="Zapf Dingbats"/>
                        </a:rPr>
                        <a:t>Early</a:t>
                      </a:r>
                      <a:endParaRPr lang="en-US" sz="2400" b="1" dirty="0" smtClean="0">
                        <a:solidFill>
                          <a:srgbClr val="31859C"/>
                        </a:solidFill>
                        <a:latin typeface="Arial"/>
                        <a:cs typeface="Arial"/>
                      </a:endParaRPr>
                    </a:p>
                  </a:txBody>
                  <a:tcPr/>
                </a:tc>
              </a:tr>
              <a:tr h="370840">
                <a:tc>
                  <a:txBody>
                    <a:bodyPr/>
                    <a:lstStyle/>
                    <a:p>
                      <a:r>
                        <a:rPr lang="en-US" sz="2400" smtClean="0">
                          <a:latin typeface="Arial"/>
                          <a:cs typeface="Arial"/>
                        </a:rPr>
                        <a:t>Trait 4</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solidFill>
                            <a:srgbClr val="31859C"/>
                          </a:solidFill>
                          <a:latin typeface="Zapf Dingbats"/>
                          <a:ea typeface="Zapf Dingbats"/>
                          <a:cs typeface="Zapf Dingbats"/>
                          <a:sym typeface="Zapf Dingbats"/>
                        </a:rPr>
                        <a:t>✓ </a:t>
                      </a:r>
                      <a:r>
                        <a:rPr lang="en-US" sz="2400" b="1" dirty="0" smtClean="0">
                          <a:solidFill>
                            <a:srgbClr val="31859C"/>
                          </a:solidFill>
                          <a:latin typeface="Arial"/>
                          <a:ea typeface="Zapf Dingbats"/>
                          <a:cs typeface="Arial"/>
                          <a:sym typeface="Zapf Dingbats"/>
                        </a:rPr>
                        <a:t>Late</a:t>
                      </a:r>
                      <a:endParaRPr lang="en-US" sz="2400" b="1" dirty="0">
                        <a:latin typeface="Arial"/>
                        <a:cs typeface="Arial"/>
                      </a:endParaRPr>
                    </a:p>
                  </a:txBody>
                  <a:tcPr/>
                </a:tc>
              </a:tr>
            </a:tbl>
          </a:graphicData>
        </a:graphic>
      </p:graphicFrame>
      <p:sp>
        <p:nvSpPr>
          <p:cNvPr id="3" name="TextBox 2"/>
          <p:cNvSpPr txBox="1"/>
          <p:nvPr/>
        </p:nvSpPr>
        <p:spPr>
          <a:xfrm>
            <a:off x="990601" y="4610100"/>
            <a:ext cx="7124700" cy="830997"/>
          </a:xfrm>
          <a:prstGeom prst="rect">
            <a:avLst/>
          </a:prstGeom>
          <a:noFill/>
          <a:ln w="19050" cmpd="sng">
            <a:solidFill>
              <a:srgbClr val="FF0000"/>
            </a:solidFill>
          </a:ln>
        </p:spPr>
        <p:txBody>
          <a:bodyPr wrap="square" rtlCol="0">
            <a:spAutoFit/>
          </a:bodyPr>
          <a:lstStyle/>
          <a:p>
            <a:pPr algn="ctr"/>
            <a:r>
              <a:rPr lang="en-US" sz="2400" b="1" dirty="0" smtClean="0">
                <a:solidFill>
                  <a:srgbClr val="FF0000"/>
                </a:solidFill>
                <a:latin typeface="Arial"/>
                <a:cs typeface="Arial"/>
              </a:rPr>
              <a:t>OU and Late Burst/Accelerating evolution are indistinguishable using likelihood*</a:t>
            </a:r>
            <a:endParaRPr lang="en-US" sz="2400" dirty="0">
              <a:solidFill>
                <a:srgbClr val="FF0000"/>
              </a:solidFill>
              <a:latin typeface="Arial"/>
              <a:cs typeface="Arial"/>
            </a:endParaRPr>
          </a:p>
        </p:txBody>
      </p:sp>
      <p:sp>
        <p:nvSpPr>
          <p:cNvPr id="5" name="TextBox 4"/>
          <p:cNvSpPr txBox="1"/>
          <p:nvPr/>
        </p:nvSpPr>
        <p:spPr>
          <a:xfrm>
            <a:off x="990600" y="5949434"/>
            <a:ext cx="7124701" cy="646331"/>
          </a:xfrm>
          <a:prstGeom prst="rect">
            <a:avLst/>
          </a:prstGeom>
          <a:noFill/>
        </p:spPr>
        <p:txBody>
          <a:bodyPr wrap="square" rtlCol="0">
            <a:spAutoFit/>
          </a:bodyPr>
          <a:lstStyle/>
          <a:p>
            <a:r>
              <a:rPr lang="en-US" dirty="0" smtClean="0">
                <a:latin typeface="Arial"/>
                <a:cs typeface="Arial"/>
              </a:rPr>
              <a:t>* Which probably explains why the default in </a:t>
            </a:r>
            <a:r>
              <a:rPr lang="en-US" dirty="0" err="1" smtClean="0">
                <a:latin typeface="Arial"/>
                <a:cs typeface="Arial"/>
              </a:rPr>
              <a:t>geiger</a:t>
            </a:r>
            <a:r>
              <a:rPr lang="en-US" dirty="0" smtClean="0">
                <a:latin typeface="Arial"/>
                <a:cs typeface="Arial"/>
              </a:rPr>
              <a:t> is to only fit an early burst not a late burst model.</a:t>
            </a:r>
            <a:endParaRPr lang="en-US" dirty="0">
              <a:latin typeface="Arial"/>
              <a:cs typeface="Arial"/>
            </a:endParaRPr>
          </a:p>
        </p:txBody>
      </p:sp>
    </p:spTree>
    <p:extLst>
      <p:ext uri="{BB962C8B-B14F-4D97-AF65-F5344CB8AC3E}">
        <p14:creationId xmlns:p14="http://schemas.microsoft.com/office/powerpoint/2010/main" val="3119006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p:spPr>
        <p:txBody>
          <a:bodyPr>
            <a:normAutofit fontScale="90000"/>
          </a:bodyPr>
          <a:lstStyle/>
          <a:p>
            <a:r>
              <a:rPr lang="en-US" b="1" dirty="0" smtClean="0">
                <a:solidFill>
                  <a:schemeClr val="bg1"/>
                </a:solidFill>
                <a:latin typeface="Arial"/>
                <a:cs typeface="Arial"/>
              </a:rPr>
              <a:t>Exercise Results: Model-fitting</a:t>
            </a:r>
            <a:endParaRPr lang="en-US" b="1" dirty="0">
              <a:solidFill>
                <a:schemeClr val="bg1"/>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2867190767"/>
              </p:ext>
            </p:extLst>
          </p:nvPr>
        </p:nvGraphicFramePr>
        <p:xfrm>
          <a:off x="990600" y="2006600"/>
          <a:ext cx="7124700" cy="2286000"/>
        </p:xfrm>
        <a:graphic>
          <a:graphicData uri="http://schemas.openxmlformats.org/drawingml/2006/table">
            <a:tbl>
              <a:tblPr firstRow="1" bandRow="1">
                <a:tableStyleId>{793D81CF-94F2-401A-BA57-92F5A7B2D0C5}</a:tableStyleId>
              </a:tblPr>
              <a:tblGrid>
                <a:gridCol w="1781175"/>
                <a:gridCol w="1781175"/>
                <a:gridCol w="1781175"/>
                <a:gridCol w="1781175"/>
              </a:tblGrid>
              <a:tr h="370840">
                <a:tc>
                  <a:txBody>
                    <a:bodyPr/>
                    <a:lstStyle/>
                    <a:p>
                      <a:pPr algn="ctr"/>
                      <a:endParaRPr lang="en-US" sz="2400" dirty="0">
                        <a:latin typeface="Arial"/>
                        <a:cs typeface="Arial"/>
                      </a:endParaRPr>
                    </a:p>
                  </a:txBody>
                  <a:tcPr/>
                </a:tc>
                <a:tc>
                  <a:txBody>
                    <a:bodyPr/>
                    <a:lstStyle/>
                    <a:p>
                      <a:pPr algn="ctr"/>
                      <a:r>
                        <a:rPr lang="en-US" sz="2400" dirty="0" smtClean="0">
                          <a:latin typeface="Arial"/>
                          <a:cs typeface="Arial"/>
                        </a:rPr>
                        <a:t>BM</a:t>
                      </a:r>
                      <a:endParaRPr lang="en-US" sz="2400" dirty="0">
                        <a:latin typeface="Arial"/>
                        <a:cs typeface="Arial"/>
                      </a:endParaRPr>
                    </a:p>
                  </a:txBody>
                  <a:tcPr/>
                </a:tc>
                <a:tc>
                  <a:txBody>
                    <a:bodyPr/>
                    <a:lstStyle/>
                    <a:p>
                      <a:pPr algn="ctr"/>
                      <a:r>
                        <a:rPr lang="en-US" sz="2400" dirty="0" smtClean="0">
                          <a:latin typeface="Arial"/>
                          <a:cs typeface="Arial"/>
                        </a:rPr>
                        <a:t>OU</a:t>
                      </a:r>
                      <a:endParaRPr lang="en-US" sz="2400" dirty="0">
                        <a:latin typeface="Arial"/>
                        <a:cs typeface="Arial"/>
                      </a:endParaRPr>
                    </a:p>
                  </a:txBody>
                  <a:tcPr/>
                </a:tc>
                <a:tc>
                  <a:txBody>
                    <a:bodyPr/>
                    <a:lstStyle/>
                    <a:p>
                      <a:pPr algn="ctr"/>
                      <a:r>
                        <a:rPr lang="en-US" sz="2400" dirty="0" smtClean="0">
                          <a:latin typeface="Arial"/>
                          <a:cs typeface="Arial"/>
                        </a:rPr>
                        <a:t>EB</a:t>
                      </a:r>
                      <a:endParaRPr lang="en-US" sz="2400" dirty="0">
                        <a:latin typeface="Arial"/>
                        <a:cs typeface="Arial"/>
                      </a:endParaRPr>
                    </a:p>
                  </a:txBody>
                  <a:tcPr/>
                </a:tc>
              </a:tr>
              <a:tr h="370840">
                <a:tc>
                  <a:txBody>
                    <a:bodyPr/>
                    <a:lstStyle/>
                    <a:p>
                      <a:r>
                        <a:rPr lang="en-US" sz="2400" dirty="0" smtClean="0">
                          <a:latin typeface="Arial"/>
                          <a:cs typeface="Arial"/>
                        </a:rPr>
                        <a:t>Trait 1</a:t>
                      </a:r>
                      <a:endParaRPr lang="en-US" sz="2400" dirty="0">
                        <a:latin typeface="Arial"/>
                        <a:cs typeface="Arial"/>
                      </a:endParaRPr>
                    </a:p>
                  </a:txBody>
                  <a:tcPr/>
                </a:tc>
                <a:tc>
                  <a:txBody>
                    <a:bodyPr/>
                    <a:lstStyle/>
                    <a:p>
                      <a:pPr algn="ctr"/>
                      <a:r>
                        <a:rPr lang="en-US" sz="2400" b="1" dirty="0" smtClean="0">
                          <a:solidFill>
                            <a:srgbClr val="31859C"/>
                          </a:solidFill>
                          <a:latin typeface="Zapf Dingbats"/>
                          <a:ea typeface="Zapf Dingbats"/>
                          <a:cs typeface="Zapf Dingbats"/>
                          <a:sym typeface="Zapf Dingbats"/>
                        </a:rPr>
                        <a:t>✓</a:t>
                      </a:r>
                      <a:endParaRPr lang="en-US" sz="2400" b="1" dirty="0">
                        <a:solidFill>
                          <a:srgbClr val="31859C"/>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X</a:t>
                      </a:r>
                    </a:p>
                  </a:txBody>
                  <a:tcPr/>
                </a:tc>
              </a:tr>
              <a:tr h="370840">
                <a:tc>
                  <a:txBody>
                    <a:bodyPr/>
                    <a:lstStyle/>
                    <a:p>
                      <a:r>
                        <a:rPr lang="en-US" sz="2400" dirty="0" smtClean="0">
                          <a:latin typeface="Arial"/>
                          <a:cs typeface="Arial"/>
                        </a:rPr>
                        <a:t>Trait 2</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400" b="1" dirty="0" smtClean="0">
                          <a:solidFill>
                            <a:srgbClr val="31859C"/>
                          </a:solidFill>
                          <a:latin typeface="Zapf Dingbats"/>
                          <a:ea typeface="Zapf Dingbats"/>
                          <a:cs typeface="Zapf Dingbats"/>
                          <a:sym typeface="Zapf Dingbats"/>
                        </a:rPr>
                        <a:t>✓</a:t>
                      </a:r>
                      <a:endParaRPr lang="en-US" sz="2400" b="1" dirty="0">
                        <a:latin typeface="Arial"/>
                        <a:cs typeface="Arial"/>
                      </a:endParaRPr>
                    </a:p>
                  </a:txBody>
                  <a:tcPr/>
                </a:tc>
                <a:tc>
                  <a:txBody>
                    <a:bodyPr/>
                    <a:lstStyle/>
                    <a:p>
                      <a:pPr algn="ctr"/>
                      <a:r>
                        <a:rPr lang="en-US" sz="2400" b="1" dirty="0" smtClean="0">
                          <a:latin typeface="Arial"/>
                          <a:cs typeface="Arial"/>
                        </a:rPr>
                        <a:t>?</a:t>
                      </a:r>
                      <a:endParaRPr lang="en-US" sz="2400" b="1" baseline="0" dirty="0" smtClean="0">
                        <a:latin typeface="Arial"/>
                        <a:cs typeface="Arial"/>
                      </a:endParaRPr>
                    </a:p>
                  </a:txBody>
                  <a:tcPr/>
                </a:tc>
              </a:tr>
              <a:tr h="370840">
                <a:tc>
                  <a:txBody>
                    <a:bodyPr/>
                    <a:lstStyle/>
                    <a:p>
                      <a:r>
                        <a:rPr lang="en-US" sz="2400" dirty="0" smtClean="0">
                          <a:latin typeface="Arial"/>
                          <a:cs typeface="Arial"/>
                        </a:rPr>
                        <a:t>Trait 3</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31859C"/>
                          </a:solidFill>
                          <a:latin typeface="Zapf Dingbats"/>
                          <a:ea typeface="Zapf Dingbats"/>
                          <a:cs typeface="Zapf Dingbats"/>
                          <a:sym typeface="Zapf Dingbats"/>
                        </a:rPr>
                        <a:t>✓</a:t>
                      </a:r>
                      <a:r>
                        <a:rPr lang="en-US" sz="2400" b="1" baseline="0" dirty="0" smtClean="0">
                          <a:solidFill>
                            <a:srgbClr val="31859C"/>
                          </a:solidFill>
                          <a:latin typeface="Zapf Dingbats"/>
                          <a:ea typeface="Zapf Dingbats"/>
                          <a:cs typeface="Zapf Dingbats"/>
                          <a:sym typeface="Zapf Dingbats"/>
                        </a:rPr>
                        <a:t> </a:t>
                      </a:r>
                      <a:r>
                        <a:rPr lang="en-US" sz="2400" b="1" baseline="0" dirty="0" smtClean="0">
                          <a:solidFill>
                            <a:srgbClr val="31859C"/>
                          </a:solidFill>
                          <a:latin typeface="Arial"/>
                          <a:ea typeface="Zapf Dingbats"/>
                          <a:cs typeface="Arial"/>
                          <a:sym typeface="Zapf Dingbats"/>
                        </a:rPr>
                        <a:t>Early</a:t>
                      </a:r>
                      <a:endParaRPr lang="en-US" sz="2400" b="1" dirty="0" smtClean="0">
                        <a:solidFill>
                          <a:srgbClr val="31859C"/>
                        </a:solidFill>
                        <a:latin typeface="Arial"/>
                        <a:cs typeface="Arial"/>
                      </a:endParaRPr>
                    </a:p>
                  </a:txBody>
                  <a:tcPr/>
                </a:tc>
              </a:tr>
              <a:tr h="370840">
                <a:tc>
                  <a:txBody>
                    <a:bodyPr/>
                    <a:lstStyle/>
                    <a:p>
                      <a:r>
                        <a:rPr lang="en-US" sz="2400" dirty="0" smtClean="0">
                          <a:latin typeface="Arial"/>
                          <a:cs typeface="Arial"/>
                        </a:rPr>
                        <a:t>Trait 4</a:t>
                      </a:r>
                      <a:endParaRPr lang="en-US" sz="2400" dirty="0">
                        <a:latin typeface="Arial"/>
                        <a:cs typeface="Arial"/>
                      </a:endParaRPr>
                    </a:p>
                  </a:txBody>
                  <a:tcPr/>
                </a:tc>
                <a:tc>
                  <a:txBody>
                    <a:bodyPr/>
                    <a:lstStyle/>
                    <a:p>
                      <a:pPr algn="ctr"/>
                      <a:r>
                        <a:rPr lang="en-US" sz="2000" dirty="0" smtClean="0">
                          <a:latin typeface="Arial"/>
                          <a:cs typeface="Arial"/>
                        </a:rPr>
                        <a:t>X</a:t>
                      </a:r>
                      <a:endParaRPr lang="en-US" sz="2000" dirty="0">
                        <a:latin typeface="Arial"/>
                        <a:cs typeface="Arial"/>
                      </a:endParaRPr>
                    </a:p>
                  </a:txBody>
                  <a:tcPr/>
                </a:tc>
                <a:tc>
                  <a:txBody>
                    <a:bodyPr/>
                    <a:lstStyle/>
                    <a:p>
                      <a:pPr algn="ctr"/>
                      <a:r>
                        <a:rPr lang="en-US" sz="2400" b="1" dirty="0" smtClean="0">
                          <a:latin typeface="Arial"/>
                          <a:cs typeface="Arial"/>
                        </a:rPr>
                        <a:t>?</a:t>
                      </a:r>
                      <a:endParaRPr lang="en-US" sz="2400" b="1" dirty="0">
                        <a:latin typeface="Arial"/>
                        <a:cs typeface="Arial"/>
                      </a:endParaRPr>
                    </a:p>
                  </a:txBody>
                  <a:tcPr/>
                </a:tc>
                <a:tc>
                  <a:txBody>
                    <a:bodyPr/>
                    <a:lstStyle/>
                    <a:p>
                      <a:pPr algn="ctr"/>
                      <a:r>
                        <a:rPr lang="en-US" sz="2400" b="1" dirty="0" smtClean="0">
                          <a:solidFill>
                            <a:srgbClr val="31859C"/>
                          </a:solidFill>
                          <a:latin typeface="Zapf Dingbats"/>
                          <a:ea typeface="Zapf Dingbats"/>
                          <a:cs typeface="Zapf Dingbats"/>
                          <a:sym typeface="Zapf Dingbats"/>
                        </a:rPr>
                        <a:t>✓ </a:t>
                      </a:r>
                      <a:r>
                        <a:rPr lang="en-US" sz="2400" b="1" dirty="0" smtClean="0">
                          <a:solidFill>
                            <a:srgbClr val="31859C"/>
                          </a:solidFill>
                          <a:latin typeface="Arial"/>
                          <a:ea typeface="Zapf Dingbats"/>
                          <a:cs typeface="Arial"/>
                          <a:sym typeface="Zapf Dingbats"/>
                        </a:rPr>
                        <a:t>Late</a:t>
                      </a:r>
                      <a:endParaRPr lang="en-US" sz="2400" b="1" dirty="0">
                        <a:latin typeface="Arial"/>
                        <a:cs typeface="Arial"/>
                      </a:endParaRPr>
                    </a:p>
                  </a:txBody>
                  <a:tcPr/>
                </a:tc>
              </a:tr>
            </a:tbl>
          </a:graphicData>
        </a:graphic>
      </p:graphicFrame>
      <p:sp>
        <p:nvSpPr>
          <p:cNvPr id="3" name="TextBox 2"/>
          <p:cNvSpPr txBox="1"/>
          <p:nvPr/>
        </p:nvSpPr>
        <p:spPr>
          <a:xfrm>
            <a:off x="990601" y="4610100"/>
            <a:ext cx="7124700" cy="1938992"/>
          </a:xfrm>
          <a:prstGeom prst="rect">
            <a:avLst/>
          </a:prstGeom>
          <a:noFill/>
          <a:ln w="19050" cmpd="sng">
            <a:solidFill>
              <a:srgbClr val="FF0000"/>
            </a:solidFill>
          </a:ln>
        </p:spPr>
        <p:txBody>
          <a:bodyPr wrap="square" rtlCol="0">
            <a:spAutoFit/>
          </a:bodyPr>
          <a:lstStyle/>
          <a:p>
            <a:pPr algn="ctr"/>
            <a:r>
              <a:rPr lang="en-US" sz="2400" b="1" dirty="0" smtClean="0">
                <a:solidFill>
                  <a:srgbClr val="FF0000"/>
                </a:solidFill>
                <a:latin typeface="Arial"/>
                <a:cs typeface="Arial"/>
              </a:rPr>
              <a:t>Even harder with empirical data </a:t>
            </a:r>
            <a:r>
              <a:rPr lang="en-US" sz="2400" dirty="0" smtClean="0">
                <a:solidFill>
                  <a:srgbClr val="FF0000"/>
                </a:solidFill>
                <a:latin typeface="Arial"/>
                <a:cs typeface="Arial"/>
              </a:rPr>
              <a:t>– where are your comparisons? How can you identify what is highly constrained or not? A) Out-groups? B) </a:t>
            </a:r>
            <a:r>
              <a:rPr lang="en-US" sz="2400" u="sng" dirty="0" smtClean="0">
                <a:solidFill>
                  <a:srgbClr val="FF0000"/>
                </a:solidFill>
                <a:latin typeface="Arial"/>
                <a:cs typeface="Arial"/>
              </a:rPr>
              <a:t>Simulations</a:t>
            </a:r>
            <a:r>
              <a:rPr lang="en-US" sz="2400" dirty="0" smtClean="0">
                <a:solidFill>
                  <a:srgbClr val="FF0000"/>
                </a:solidFill>
                <a:latin typeface="Arial"/>
                <a:cs typeface="Arial"/>
              </a:rPr>
              <a:t>: can you generate the patterns you are seeing? can you start to rule out alternatives?</a:t>
            </a:r>
            <a:endParaRPr lang="en-US" sz="2400" dirty="0">
              <a:solidFill>
                <a:srgbClr val="FF0000"/>
              </a:solidFill>
              <a:latin typeface="Arial"/>
              <a:cs typeface="Arial"/>
            </a:endParaRPr>
          </a:p>
        </p:txBody>
      </p:sp>
    </p:spTree>
    <p:extLst>
      <p:ext uri="{BB962C8B-B14F-4D97-AF65-F5344CB8AC3E}">
        <p14:creationId xmlns:p14="http://schemas.microsoft.com/office/powerpoint/2010/main" val="2044088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b="1" dirty="0" smtClean="0">
                <a:solidFill>
                  <a:schemeClr val="bg1"/>
                </a:solidFill>
                <a:latin typeface="Arial"/>
                <a:cs typeface="Arial"/>
              </a:rPr>
              <a:t>OUTLINE</a:t>
            </a:r>
            <a:endParaRPr lang="en-US" b="1" dirty="0">
              <a:solidFill>
                <a:schemeClr val="bg1"/>
              </a:solidFill>
              <a:latin typeface="Arial"/>
              <a:cs typeface="Arial"/>
            </a:endParaRPr>
          </a:p>
        </p:txBody>
      </p:sp>
      <p:sp>
        <p:nvSpPr>
          <p:cNvPr id="3" name="Content Placeholder 2"/>
          <p:cNvSpPr>
            <a:spLocks noGrp="1"/>
          </p:cNvSpPr>
          <p:nvPr>
            <p:ph idx="1"/>
          </p:nvPr>
        </p:nvSpPr>
        <p:spPr>
          <a:xfrm>
            <a:off x="457200" y="1600200"/>
            <a:ext cx="8229600" cy="4525963"/>
          </a:xfrm>
        </p:spPr>
        <p:txBody>
          <a:bodyPr>
            <a:normAutofit/>
          </a:bodyPr>
          <a:lstStyle/>
          <a:p>
            <a:pPr marL="0" indent="0">
              <a:lnSpc>
                <a:spcPct val="90000"/>
              </a:lnSpc>
              <a:buNone/>
            </a:pPr>
            <a:endParaRPr lang="en-US" b="1" dirty="0" smtClean="0">
              <a:latin typeface="Arial"/>
              <a:cs typeface="Arial"/>
            </a:endParaRPr>
          </a:p>
          <a:p>
            <a:pPr marL="514350" indent="-514350">
              <a:lnSpc>
                <a:spcPct val="90000"/>
              </a:lnSpc>
              <a:buFont typeface="+mj-lt"/>
              <a:buAutoNum type="alphaUcPeriod"/>
            </a:pPr>
            <a:r>
              <a:rPr lang="en-US" b="1" dirty="0" smtClean="0">
                <a:solidFill>
                  <a:srgbClr val="BFBFBF"/>
                </a:solidFill>
                <a:latin typeface="Arial"/>
                <a:cs typeface="Arial"/>
              </a:rPr>
              <a:t>Basic models of continuous trait evolution</a:t>
            </a:r>
          </a:p>
          <a:p>
            <a:pPr marL="514350" indent="-514350">
              <a:lnSpc>
                <a:spcPct val="90000"/>
              </a:lnSpc>
              <a:buFont typeface="+mj-lt"/>
              <a:buAutoNum type="alphaUcPeriod"/>
            </a:pPr>
            <a:r>
              <a:rPr lang="en-US" b="1" smtClean="0">
                <a:solidFill>
                  <a:schemeClr val="bg1">
                    <a:lumMod val="75000"/>
                  </a:schemeClr>
                </a:solidFill>
                <a:latin typeface="Arial"/>
                <a:cs typeface="Arial"/>
              </a:rPr>
              <a:t>Using simple </a:t>
            </a:r>
            <a:r>
              <a:rPr lang="en-US" b="1" dirty="0" smtClean="0">
                <a:solidFill>
                  <a:schemeClr val="bg1">
                    <a:lumMod val="75000"/>
                  </a:schemeClr>
                </a:solidFill>
                <a:latin typeface="Arial"/>
                <a:cs typeface="Arial"/>
              </a:rPr>
              <a:t>models of trait evolution &amp; independent contrasts</a:t>
            </a:r>
          </a:p>
          <a:p>
            <a:pPr marL="514350" indent="-514350">
              <a:lnSpc>
                <a:spcPct val="90000"/>
              </a:lnSpc>
              <a:buFont typeface="+mj-lt"/>
              <a:buAutoNum type="alphaUcPeriod"/>
            </a:pPr>
            <a:r>
              <a:rPr lang="en-US" b="1" dirty="0" smtClean="0">
                <a:solidFill>
                  <a:srgbClr val="BC5806"/>
                </a:solidFill>
                <a:latin typeface="Arial"/>
                <a:cs typeface="Arial"/>
              </a:rPr>
              <a:t>Comparing complex models of continuous trait evolution: </a:t>
            </a:r>
            <a:r>
              <a:rPr lang="en-US" sz="2800" dirty="0" smtClean="0">
                <a:solidFill>
                  <a:srgbClr val="BC5806"/>
                </a:solidFill>
                <a:latin typeface="Arial"/>
                <a:cs typeface="Arial"/>
              </a:rPr>
              <a:t>multi-rate and multi-peak models.</a:t>
            </a:r>
          </a:p>
          <a:p>
            <a:pPr marL="514350" indent="-514350">
              <a:lnSpc>
                <a:spcPct val="90000"/>
              </a:lnSpc>
              <a:buFont typeface="+mj-lt"/>
              <a:buAutoNum type="alphaUcPeriod"/>
            </a:pPr>
            <a:endParaRPr lang="en-US" sz="2000" b="1" dirty="0" smtClean="0">
              <a:latin typeface="Arial"/>
              <a:cs typeface="Arial"/>
            </a:endParaRPr>
          </a:p>
          <a:p>
            <a:pPr marL="0" indent="0">
              <a:lnSpc>
                <a:spcPct val="90000"/>
              </a:lnSpc>
              <a:buNone/>
            </a:pPr>
            <a:endParaRPr lang="en-US" b="1" dirty="0" smtClean="0">
              <a:latin typeface="Arial"/>
              <a:cs typeface="Arial"/>
            </a:endParaRPr>
          </a:p>
          <a:p>
            <a:pPr marL="0" indent="0">
              <a:lnSpc>
                <a:spcPct val="90000"/>
              </a:lnSpc>
              <a:buNone/>
            </a:pPr>
            <a:endParaRPr lang="en-US" dirty="0" smtClean="0">
              <a:latin typeface="Arial"/>
              <a:cs typeface="Arial"/>
            </a:endParaRPr>
          </a:p>
        </p:txBody>
      </p:sp>
    </p:spTree>
    <p:extLst>
      <p:ext uri="{BB962C8B-B14F-4D97-AF65-F5344CB8AC3E}">
        <p14:creationId xmlns:p14="http://schemas.microsoft.com/office/powerpoint/2010/main" val="99149223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C5806"/>
          </a:solidFill>
        </p:spPr>
        <p:txBody>
          <a:bodyPr/>
          <a:lstStyle/>
          <a:p>
            <a:r>
              <a:rPr lang="en-US" b="1" dirty="0" smtClean="0">
                <a:solidFill>
                  <a:schemeClr val="bg1"/>
                </a:solidFill>
                <a:latin typeface="Arial"/>
                <a:cs typeface="Arial"/>
              </a:rPr>
              <a:t>C: Multi-rate &amp; Peak Models</a:t>
            </a:r>
            <a:endParaRPr lang="en-US" b="1" dirty="0">
              <a:solidFill>
                <a:schemeClr val="bg1"/>
              </a:solidFill>
              <a:latin typeface="Arial"/>
              <a:cs typeface="Arial"/>
            </a:endParaRPr>
          </a:p>
        </p:txBody>
      </p:sp>
      <p:sp>
        <p:nvSpPr>
          <p:cNvPr id="5" name="Content Placeholder 2"/>
          <p:cNvSpPr>
            <a:spLocks noGrp="1"/>
          </p:cNvSpPr>
          <p:nvPr>
            <p:ph idx="1"/>
          </p:nvPr>
        </p:nvSpPr>
        <p:spPr>
          <a:xfrm>
            <a:off x="457200" y="1905001"/>
            <a:ext cx="8229600" cy="3517900"/>
          </a:xfrm>
        </p:spPr>
        <p:txBody>
          <a:bodyPr/>
          <a:lstStyle/>
          <a:p>
            <a:r>
              <a:rPr lang="en-US" dirty="0" smtClean="0">
                <a:latin typeface="Arial"/>
                <a:cs typeface="Arial"/>
              </a:rPr>
              <a:t>Does changing from terrestrial to arboreal foraging lead to changes in hind limb and tail morphology in pigeons and doves? </a:t>
            </a:r>
            <a:endParaRPr lang="en-US" sz="2000" dirty="0">
              <a:latin typeface="Arial"/>
              <a:cs typeface="Arial"/>
            </a:endParaRPr>
          </a:p>
        </p:txBody>
      </p:sp>
      <p:sp>
        <p:nvSpPr>
          <p:cNvPr id="6" name="TextBox 5"/>
          <p:cNvSpPr txBox="1"/>
          <p:nvPr/>
        </p:nvSpPr>
        <p:spPr>
          <a:xfrm>
            <a:off x="2552700" y="5708134"/>
            <a:ext cx="4542980" cy="369332"/>
          </a:xfrm>
          <a:prstGeom prst="rect">
            <a:avLst/>
          </a:prstGeom>
          <a:noFill/>
        </p:spPr>
        <p:txBody>
          <a:bodyPr wrap="none" rtlCol="0">
            <a:spAutoFit/>
          </a:bodyPr>
          <a:lstStyle/>
          <a:p>
            <a:r>
              <a:rPr lang="en-US" dirty="0">
                <a:latin typeface="Arial"/>
                <a:cs typeface="Arial"/>
              </a:rPr>
              <a:t>(</a:t>
            </a:r>
            <a:r>
              <a:rPr lang="en-US" dirty="0" err="1">
                <a:latin typeface="Arial"/>
                <a:cs typeface="Arial"/>
              </a:rPr>
              <a:t>Lapiedra</a:t>
            </a:r>
            <a:r>
              <a:rPr lang="en-US" dirty="0">
                <a:latin typeface="Arial"/>
                <a:cs typeface="Arial"/>
              </a:rPr>
              <a:t> et al. 2013, Proc. Roy. Soc. 280)</a:t>
            </a:r>
            <a:endParaRPr lang="en-US" dirty="0"/>
          </a:p>
        </p:txBody>
      </p:sp>
      <p:pic>
        <p:nvPicPr>
          <p:cNvPr id="7" name="Picture 6"/>
          <p:cNvPicPr>
            <a:picLocks noChangeAspect="1"/>
          </p:cNvPicPr>
          <p:nvPr/>
        </p:nvPicPr>
        <p:blipFill>
          <a:blip r:embed="rId3"/>
          <a:stretch>
            <a:fillRect/>
          </a:stretch>
        </p:blipFill>
        <p:spPr>
          <a:xfrm>
            <a:off x="1327150" y="3579494"/>
            <a:ext cx="2933700" cy="1712547"/>
          </a:xfrm>
          <a:prstGeom prst="rect">
            <a:avLst/>
          </a:prstGeom>
        </p:spPr>
      </p:pic>
      <p:pic>
        <p:nvPicPr>
          <p:cNvPr id="8" name="Picture 7"/>
          <p:cNvPicPr>
            <a:picLocks noChangeAspect="1"/>
          </p:cNvPicPr>
          <p:nvPr/>
        </p:nvPicPr>
        <p:blipFill>
          <a:blip r:embed="rId4"/>
          <a:stretch>
            <a:fillRect/>
          </a:stretch>
        </p:blipFill>
        <p:spPr>
          <a:xfrm>
            <a:off x="5067300" y="3503294"/>
            <a:ext cx="1663700" cy="2075301"/>
          </a:xfrm>
          <a:prstGeom prst="rect">
            <a:avLst/>
          </a:prstGeom>
        </p:spPr>
      </p:pic>
    </p:spTree>
    <p:extLst>
      <p:ext uri="{BB962C8B-B14F-4D97-AF65-F5344CB8AC3E}">
        <p14:creationId xmlns:p14="http://schemas.microsoft.com/office/powerpoint/2010/main" val="109420340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200" y="1930401"/>
            <a:ext cx="8229600" cy="3517900"/>
          </a:xfrm>
        </p:spPr>
        <p:txBody>
          <a:bodyPr/>
          <a:lstStyle/>
          <a:p>
            <a:r>
              <a:rPr lang="en-US" dirty="0" smtClean="0">
                <a:latin typeface="Arial"/>
                <a:cs typeface="Arial"/>
              </a:rPr>
              <a:t>Do changes in habitat use lead to changes in body size and shape in monitor lizards? </a:t>
            </a:r>
            <a:endParaRPr lang="en-US" sz="2000" dirty="0">
              <a:latin typeface="Arial"/>
              <a:cs typeface="Arial"/>
            </a:endParaRPr>
          </a:p>
        </p:txBody>
      </p:sp>
      <p:sp>
        <p:nvSpPr>
          <p:cNvPr id="10" name="TextBox 9"/>
          <p:cNvSpPr txBox="1"/>
          <p:nvPr/>
        </p:nvSpPr>
        <p:spPr>
          <a:xfrm>
            <a:off x="2336800" y="5733534"/>
            <a:ext cx="4979398" cy="369332"/>
          </a:xfrm>
          <a:prstGeom prst="rect">
            <a:avLst/>
          </a:prstGeom>
          <a:noFill/>
        </p:spPr>
        <p:txBody>
          <a:bodyPr wrap="none" rtlCol="0">
            <a:spAutoFit/>
          </a:bodyPr>
          <a:lstStyle/>
          <a:p>
            <a:r>
              <a:rPr lang="en-US" dirty="0" smtClean="0">
                <a:latin typeface="Arial"/>
                <a:cs typeface="Arial"/>
              </a:rPr>
              <a:t>(Collar et al. 2011 Evolution 65(9), 2664-2680)</a:t>
            </a:r>
            <a:endParaRPr lang="en-US" dirty="0"/>
          </a:p>
        </p:txBody>
      </p:sp>
      <p:pic>
        <p:nvPicPr>
          <p:cNvPr id="11" name="Picture 10"/>
          <p:cNvPicPr>
            <a:picLocks noChangeAspect="1"/>
          </p:cNvPicPr>
          <p:nvPr/>
        </p:nvPicPr>
        <p:blipFill>
          <a:blip r:embed="rId3"/>
          <a:stretch>
            <a:fillRect/>
          </a:stretch>
        </p:blipFill>
        <p:spPr>
          <a:xfrm>
            <a:off x="330201" y="3276600"/>
            <a:ext cx="3327400" cy="1530604"/>
          </a:xfrm>
          <a:prstGeom prst="rect">
            <a:avLst/>
          </a:prstGeom>
        </p:spPr>
      </p:pic>
      <p:pic>
        <p:nvPicPr>
          <p:cNvPr id="12" name="Picture 11"/>
          <p:cNvPicPr>
            <a:picLocks noChangeAspect="1"/>
          </p:cNvPicPr>
          <p:nvPr/>
        </p:nvPicPr>
        <p:blipFill>
          <a:blip r:embed="rId4"/>
          <a:stretch>
            <a:fillRect/>
          </a:stretch>
        </p:blipFill>
        <p:spPr>
          <a:xfrm>
            <a:off x="3848101" y="3276600"/>
            <a:ext cx="2293608" cy="1530604"/>
          </a:xfrm>
          <a:prstGeom prst="rect">
            <a:avLst/>
          </a:prstGeom>
        </p:spPr>
      </p:pic>
      <p:pic>
        <p:nvPicPr>
          <p:cNvPr id="13" name="Picture 12"/>
          <p:cNvPicPr>
            <a:picLocks noChangeAspect="1"/>
          </p:cNvPicPr>
          <p:nvPr/>
        </p:nvPicPr>
        <p:blipFill>
          <a:blip r:embed="rId5"/>
          <a:stretch>
            <a:fillRect/>
          </a:stretch>
        </p:blipFill>
        <p:spPr>
          <a:xfrm>
            <a:off x="6497047" y="3276600"/>
            <a:ext cx="2295905" cy="1530604"/>
          </a:xfrm>
          <a:prstGeom prst="rect">
            <a:avLst/>
          </a:prstGeom>
        </p:spPr>
      </p:pic>
      <p:sp>
        <p:nvSpPr>
          <p:cNvPr id="14" name="Title 1"/>
          <p:cNvSpPr>
            <a:spLocks noGrp="1"/>
          </p:cNvSpPr>
          <p:nvPr>
            <p:ph type="title"/>
          </p:nvPr>
        </p:nvSpPr>
        <p:spPr>
          <a:xfrm>
            <a:off x="457200" y="274638"/>
            <a:ext cx="8229600" cy="1143000"/>
          </a:xfrm>
          <a:solidFill>
            <a:srgbClr val="BC5806"/>
          </a:solidFill>
        </p:spPr>
        <p:txBody>
          <a:bodyPr/>
          <a:lstStyle/>
          <a:p>
            <a:r>
              <a:rPr lang="en-US" b="1" dirty="0" smtClean="0">
                <a:solidFill>
                  <a:schemeClr val="bg1"/>
                </a:solidFill>
                <a:latin typeface="Arial"/>
                <a:cs typeface="Arial"/>
              </a:rPr>
              <a:t>C: Multi-rate &amp; Peak Models</a:t>
            </a:r>
            <a:endParaRPr lang="en-US" b="1" dirty="0">
              <a:solidFill>
                <a:schemeClr val="bg1"/>
              </a:solidFill>
              <a:latin typeface="Arial"/>
              <a:cs typeface="Arial"/>
            </a:endParaRPr>
          </a:p>
        </p:txBody>
      </p:sp>
    </p:spTree>
    <p:extLst>
      <p:ext uri="{BB962C8B-B14F-4D97-AF65-F5344CB8AC3E}">
        <p14:creationId xmlns:p14="http://schemas.microsoft.com/office/powerpoint/2010/main" val="273151765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457200" y="1968501"/>
            <a:ext cx="8229600" cy="3517900"/>
          </a:xfrm>
        </p:spPr>
        <p:txBody>
          <a:bodyPr/>
          <a:lstStyle/>
          <a:p>
            <a:r>
              <a:rPr lang="en-US" dirty="0" smtClean="0">
                <a:latin typeface="Arial"/>
                <a:cs typeface="Arial"/>
              </a:rPr>
              <a:t>Does the loss of heterostyly lead to changes in floral morphology in primroses ?</a:t>
            </a:r>
            <a:endParaRPr lang="en-US" sz="2000" dirty="0">
              <a:latin typeface="Arial"/>
              <a:cs typeface="Arial"/>
            </a:endParaRPr>
          </a:p>
        </p:txBody>
      </p:sp>
      <p:sp>
        <p:nvSpPr>
          <p:cNvPr id="15" name="TextBox 14"/>
          <p:cNvSpPr txBox="1"/>
          <p:nvPr/>
        </p:nvSpPr>
        <p:spPr>
          <a:xfrm>
            <a:off x="2336800" y="5956300"/>
            <a:ext cx="3746500" cy="369332"/>
          </a:xfrm>
          <a:prstGeom prst="rect">
            <a:avLst/>
          </a:prstGeom>
          <a:noFill/>
        </p:spPr>
        <p:txBody>
          <a:bodyPr wrap="square" rtlCol="0">
            <a:spAutoFit/>
          </a:bodyPr>
          <a:lstStyle/>
          <a:p>
            <a:r>
              <a:rPr lang="en-US" dirty="0" smtClean="0">
                <a:latin typeface="Arial"/>
                <a:cs typeface="Arial"/>
              </a:rPr>
              <a:t>de </a:t>
            </a:r>
            <a:r>
              <a:rPr lang="en-US" dirty="0" err="1" smtClean="0">
                <a:latin typeface="Arial"/>
                <a:cs typeface="Arial"/>
              </a:rPr>
              <a:t>Vos</a:t>
            </a:r>
            <a:r>
              <a:rPr lang="en-US" dirty="0" smtClean="0">
                <a:latin typeface="Arial"/>
                <a:cs typeface="Arial"/>
              </a:rPr>
              <a:t> et al. 2014 Evolution</a:t>
            </a:r>
            <a:endParaRPr lang="en-US" dirty="0"/>
          </a:p>
        </p:txBody>
      </p:sp>
      <p:pic>
        <p:nvPicPr>
          <p:cNvPr id="16" name="Picture 15"/>
          <p:cNvPicPr>
            <a:picLocks noChangeAspect="1"/>
          </p:cNvPicPr>
          <p:nvPr/>
        </p:nvPicPr>
        <p:blipFill>
          <a:blip r:embed="rId3"/>
          <a:stretch>
            <a:fillRect/>
          </a:stretch>
        </p:blipFill>
        <p:spPr>
          <a:xfrm>
            <a:off x="4914900" y="3594101"/>
            <a:ext cx="2141469" cy="2082799"/>
          </a:xfrm>
          <a:prstGeom prst="rect">
            <a:avLst/>
          </a:prstGeom>
        </p:spPr>
      </p:pic>
      <p:pic>
        <p:nvPicPr>
          <p:cNvPr id="17" name="Picture 16"/>
          <p:cNvPicPr>
            <a:picLocks noChangeAspect="1"/>
          </p:cNvPicPr>
          <p:nvPr/>
        </p:nvPicPr>
        <p:blipFill>
          <a:blip r:embed="rId4"/>
          <a:stretch>
            <a:fillRect/>
          </a:stretch>
        </p:blipFill>
        <p:spPr>
          <a:xfrm>
            <a:off x="1828801" y="3594101"/>
            <a:ext cx="1804738" cy="2108201"/>
          </a:xfrm>
          <a:prstGeom prst="rect">
            <a:avLst/>
          </a:prstGeom>
        </p:spPr>
      </p:pic>
      <p:sp>
        <p:nvSpPr>
          <p:cNvPr id="8" name="Title 1"/>
          <p:cNvSpPr>
            <a:spLocks noGrp="1"/>
          </p:cNvSpPr>
          <p:nvPr>
            <p:ph type="title"/>
          </p:nvPr>
        </p:nvSpPr>
        <p:spPr>
          <a:xfrm>
            <a:off x="457200" y="274638"/>
            <a:ext cx="8229600" cy="1143000"/>
          </a:xfrm>
          <a:solidFill>
            <a:srgbClr val="BC5806"/>
          </a:solidFill>
        </p:spPr>
        <p:txBody>
          <a:bodyPr/>
          <a:lstStyle/>
          <a:p>
            <a:r>
              <a:rPr lang="en-US" b="1" dirty="0" smtClean="0">
                <a:solidFill>
                  <a:schemeClr val="bg1"/>
                </a:solidFill>
                <a:latin typeface="Arial"/>
                <a:cs typeface="Arial"/>
              </a:rPr>
              <a:t>C: Multi-rate &amp; Peak Models</a:t>
            </a:r>
            <a:endParaRPr lang="en-US" b="1" dirty="0">
              <a:solidFill>
                <a:schemeClr val="bg1"/>
              </a:solidFill>
              <a:latin typeface="Arial"/>
              <a:cs typeface="Arial"/>
            </a:endParaRPr>
          </a:p>
        </p:txBody>
      </p:sp>
    </p:spTree>
    <p:extLst>
      <p:ext uri="{BB962C8B-B14F-4D97-AF65-F5344CB8AC3E}">
        <p14:creationId xmlns:p14="http://schemas.microsoft.com/office/powerpoint/2010/main" val="357883938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32001"/>
            <a:ext cx="8229600" cy="3517900"/>
          </a:xfrm>
        </p:spPr>
        <p:txBody>
          <a:bodyPr/>
          <a:lstStyle/>
          <a:p>
            <a:r>
              <a:rPr lang="en-US" dirty="0" smtClean="0">
                <a:latin typeface="Arial"/>
                <a:cs typeface="Arial"/>
              </a:rPr>
              <a:t>Do </a:t>
            </a:r>
            <a:r>
              <a:rPr lang="en-US" dirty="0" err="1" smtClean="0">
                <a:latin typeface="Arial"/>
                <a:cs typeface="Arial"/>
              </a:rPr>
              <a:t>pterodactyloids</a:t>
            </a:r>
            <a:r>
              <a:rPr lang="en-US" dirty="0" smtClean="0">
                <a:latin typeface="Arial"/>
                <a:cs typeface="Arial"/>
              </a:rPr>
              <a:t> have larger </a:t>
            </a:r>
            <a:r>
              <a:rPr lang="en-US" dirty="0">
                <a:latin typeface="Arial"/>
                <a:cs typeface="Arial"/>
              </a:rPr>
              <a:t>optimal body sizes than non-</a:t>
            </a:r>
            <a:r>
              <a:rPr lang="en-US" dirty="0" err="1">
                <a:latin typeface="Arial"/>
                <a:cs typeface="Arial"/>
              </a:rPr>
              <a:t>pterodactyloids</a:t>
            </a:r>
            <a:r>
              <a:rPr lang="en-US" dirty="0" smtClean="0">
                <a:latin typeface="Arial"/>
                <a:cs typeface="Arial"/>
              </a:rPr>
              <a:t>?</a:t>
            </a:r>
            <a:endParaRPr lang="en-US" sz="2000" dirty="0">
              <a:latin typeface="Arial"/>
              <a:cs typeface="Arial"/>
            </a:endParaRPr>
          </a:p>
        </p:txBody>
      </p:sp>
      <p:sp>
        <p:nvSpPr>
          <p:cNvPr id="7" name="TextBox 6"/>
          <p:cNvSpPr txBox="1"/>
          <p:nvPr/>
        </p:nvSpPr>
        <p:spPr>
          <a:xfrm>
            <a:off x="2971800" y="6124695"/>
            <a:ext cx="3390900" cy="369332"/>
          </a:xfrm>
          <a:prstGeom prst="rect">
            <a:avLst/>
          </a:prstGeom>
          <a:noFill/>
        </p:spPr>
        <p:txBody>
          <a:bodyPr wrap="square" rtlCol="0">
            <a:spAutoFit/>
          </a:bodyPr>
          <a:lstStyle/>
          <a:p>
            <a:r>
              <a:rPr lang="en-US" dirty="0" smtClean="0">
                <a:latin typeface="Arial"/>
                <a:cs typeface="Arial"/>
              </a:rPr>
              <a:t>Benson et al. 2014 Nature</a:t>
            </a:r>
            <a:endParaRPr lang="en-US" dirty="0"/>
          </a:p>
        </p:txBody>
      </p:sp>
      <p:pic>
        <p:nvPicPr>
          <p:cNvPr id="2" name="Picture 1"/>
          <p:cNvPicPr>
            <a:picLocks noChangeAspect="1"/>
          </p:cNvPicPr>
          <p:nvPr/>
        </p:nvPicPr>
        <p:blipFill rotWithShape="1">
          <a:blip r:embed="rId3"/>
          <a:srcRect b="49259"/>
          <a:stretch/>
        </p:blipFill>
        <p:spPr>
          <a:xfrm>
            <a:off x="1714632" y="3206625"/>
            <a:ext cx="5232268" cy="2910875"/>
          </a:xfrm>
          <a:prstGeom prst="rect">
            <a:avLst/>
          </a:prstGeom>
        </p:spPr>
      </p:pic>
      <p:pic>
        <p:nvPicPr>
          <p:cNvPr id="4" name="Picture 3"/>
          <p:cNvPicPr>
            <a:picLocks noChangeAspect="1"/>
          </p:cNvPicPr>
          <p:nvPr/>
        </p:nvPicPr>
        <p:blipFill rotWithShape="1">
          <a:blip r:embed="rId4"/>
          <a:srcRect l="82639" b="76651"/>
          <a:stretch/>
        </p:blipFill>
        <p:spPr>
          <a:xfrm>
            <a:off x="396556" y="4762500"/>
            <a:ext cx="1298580" cy="1327995"/>
          </a:xfrm>
          <a:prstGeom prst="rect">
            <a:avLst/>
          </a:prstGeom>
        </p:spPr>
      </p:pic>
      <p:sp>
        <p:nvSpPr>
          <p:cNvPr id="8" name="Title 1"/>
          <p:cNvSpPr>
            <a:spLocks noGrp="1"/>
          </p:cNvSpPr>
          <p:nvPr>
            <p:ph type="title"/>
          </p:nvPr>
        </p:nvSpPr>
        <p:spPr>
          <a:xfrm>
            <a:off x="457200" y="274638"/>
            <a:ext cx="8229600" cy="1143000"/>
          </a:xfrm>
          <a:solidFill>
            <a:srgbClr val="BC5806"/>
          </a:solidFill>
        </p:spPr>
        <p:txBody>
          <a:bodyPr/>
          <a:lstStyle/>
          <a:p>
            <a:r>
              <a:rPr lang="en-US" b="1" dirty="0" smtClean="0">
                <a:solidFill>
                  <a:schemeClr val="bg1"/>
                </a:solidFill>
                <a:latin typeface="Arial"/>
                <a:cs typeface="Arial"/>
              </a:rPr>
              <a:t>C: Multi-rate &amp; Peak Models</a:t>
            </a:r>
            <a:endParaRPr lang="en-US" b="1" dirty="0">
              <a:solidFill>
                <a:schemeClr val="bg1"/>
              </a:solidFill>
              <a:latin typeface="Arial"/>
              <a:cs typeface="Arial"/>
            </a:endParaRPr>
          </a:p>
        </p:txBody>
      </p:sp>
    </p:spTree>
    <p:extLst>
      <p:ext uri="{BB962C8B-B14F-4D97-AF65-F5344CB8AC3E}">
        <p14:creationId xmlns:p14="http://schemas.microsoft.com/office/powerpoint/2010/main" val="42822869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427038"/>
            <a:ext cx="8229600" cy="1143000"/>
          </a:xfrm>
          <a:prstGeom prst="rect">
            <a:avLst/>
          </a:prstGeom>
          <a:solidFill>
            <a:srgbClr val="BC5806"/>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1" algn="ctr"/>
            <a:r>
              <a:rPr lang="en-US" sz="4000" b="1" dirty="0">
                <a:solidFill>
                  <a:schemeClr val="bg1"/>
                </a:solidFill>
                <a:latin typeface="Arial"/>
                <a:cs typeface="Arial"/>
                <a:sym typeface="Symbol" charset="0"/>
              </a:rPr>
              <a:t></a:t>
            </a:r>
            <a:r>
              <a:rPr lang="en-US" sz="4000" b="1" baseline="30000" dirty="0">
                <a:solidFill>
                  <a:schemeClr val="bg1"/>
                </a:solidFill>
                <a:latin typeface="Arial"/>
                <a:cs typeface="Arial"/>
                <a:sym typeface="Symbol" charset="0"/>
              </a:rPr>
              <a:t>2</a:t>
            </a:r>
            <a:r>
              <a:rPr lang="en-US" sz="4000" b="1" dirty="0">
                <a:solidFill>
                  <a:schemeClr val="bg1"/>
                </a:solidFill>
                <a:latin typeface="Arial"/>
                <a:cs typeface="Arial"/>
                <a:sym typeface="Symbol" charset="0"/>
              </a:rPr>
              <a:t> and disparity on a tree</a:t>
            </a:r>
            <a:endParaRPr lang="en-US" sz="4000" b="1" dirty="0">
              <a:solidFill>
                <a:schemeClr val="bg1"/>
              </a:solidFill>
              <a:latin typeface="Arial"/>
              <a:cs typeface="Arial"/>
            </a:endParaRPr>
          </a:p>
        </p:txBody>
      </p:sp>
      <p:pic>
        <p:nvPicPr>
          <p:cNvPr id="5" name="Picture 4" descr="Screen Shot 2014-07-27 at 10.49.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671638"/>
            <a:ext cx="6883400" cy="2878174"/>
          </a:xfrm>
          <a:prstGeom prst="rect">
            <a:avLst/>
          </a:prstGeom>
        </p:spPr>
      </p:pic>
      <p:sp>
        <p:nvSpPr>
          <p:cNvPr id="7" name="TextBox 6"/>
          <p:cNvSpPr txBox="1"/>
          <p:nvPr/>
        </p:nvSpPr>
        <p:spPr>
          <a:xfrm>
            <a:off x="431801" y="4714776"/>
            <a:ext cx="8229600" cy="1938992"/>
          </a:xfrm>
          <a:prstGeom prst="rect">
            <a:avLst/>
          </a:prstGeom>
          <a:noFill/>
        </p:spPr>
        <p:txBody>
          <a:bodyPr wrap="square" rtlCol="0">
            <a:spAutoFit/>
          </a:bodyPr>
          <a:lstStyle/>
          <a:p>
            <a:pPr algn="ctr"/>
            <a:r>
              <a:rPr lang="en-US" sz="2400" b="1" dirty="0" smtClean="0">
                <a:latin typeface="Arial"/>
                <a:cs typeface="Arial"/>
              </a:rPr>
              <a:t>If we simulate a single Brownian motion on these 2 clades (e.g.</a:t>
            </a:r>
            <a:r>
              <a:rPr lang="en-US" sz="2400" b="1" dirty="0">
                <a:latin typeface="Arial"/>
                <a:cs typeface="Arial"/>
                <a:sym typeface="Symbol" charset="0"/>
              </a:rPr>
              <a:t> </a:t>
            </a:r>
            <a:r>
              <a:rPr lang="en-US" sz="2400" b="1" baseline="30000" dirty="0" smtClean="0">
                <a:latin typeface="Arial"/>
                <a:cs typeface="Arial"/>
                <a:sym typeface="Symbol" charset="0"/>
              </a:rPr>
              <a:t>2</a:t>
            </a:r>
            <a:r>
              <a:rPr lang="en-US" sz="2400" b="1" dirty="0" smtClean="0">
                <a:latin typeface="Arial"/>
                <a:cs typeface="Arial"/>
                <a:sym typeface="Symbol" charset="0"/>
              </a:rPr>
              <a:t>=0.5)</a:t>
            </a:r>
            <a:r>
              <a:rPr lang="en-US" sz="2400" b="1" dirty="0" smtClean="0">
                <a:latin typeface="Arial"/>
                <a:cs typeface="Arial"/>
              </a:rPr>
              <a:t> , which have same age and same number of tips, will they have the same variance at the tips (disparity)? And if not, which one do you think will be greater and why?</a:t>
            </a:r>
            <a:endParaRPr lang="en-US" sz="2400" b="1" dirty="0">
              <a:latin typeface="Arial"/>
              <a:cs typeface="Arial"/>
            </a:endParaRPr>
          </a:p>
        </p:txBody>
      </p:sp>
    </p:spTree>
    <p:extLst>
      <p:ext uri="{BB962C8B-B14F-4D97-AF65-F5344CB8AC3E}">
        <p14:creationId xmlns:p14="http://schemas.microsoft.com/office/powerpoint/2010/main" val="7254538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427038"/>
            <a:ext cx="8229600" cy="1143000"/>
          </a:xfrm>
          <a:prstGeom prst="rect">
            <a:avLst/>
          </a:prstGeom>
          <a:solidFill>
            <a:srgbClr val="BC5806"/>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1" algn="ctr"/>
            <a:r>
              <a:rPr lang="en-US" sz="4000" b="1" dirty="0">
                <a:solidFill>
                  <a:schemeClr val="bg1"/>
                </a:solidFill>
                <a:latin typeface="Arial"/>
                <a:cs typeface="Arial"/>
                <a:sym typeface="Symbol" charset="0"/>
              </a:rPr>
              <a:t></a:t>
            </a:r>
            <a:r>
              <a:rPr lang="en-US" sz="4000" b="1" baseline="30000" dirty="0">
                <a:solidFill>
                  <a:schemeClr val="bg1"/>
                </a:solidFill>
                <a:latin typeface="Arial"/>
                <a:cs typeface="Arial"/>
                <a:sym typeface="Symbol" charset="0"/>
              </a:rPr>
              <a:t>2</a:t>
            </a:r>
            <a:r>
              <a:rPr lang="en-US" sz="4000" b="1" dirty="0">
                <a:solidFill>
                  <a:schemeClr val="bg1"/>
                </a:solidFill>
                <a:latin typeface="Arial"/>
                <a:cs typeface="Arial"/>
                <a:sym typeface="Symbol" charset="0"/>
              </a:rPr>
              <a:t> and disparity on a tree</a:t>
            </a:r>
            <a:endParaRPr lang="en-US" sz="4000" b="1" dirty="0">
              <a:solidFill>
                <a:schemeClr val="bg1"/>
              </a:solidFill>
              <a:latin typeface="Arial"/>
              <a:cs typeface="Arial"/>
            </a:endParaRPr>
          </a:p>
        </p:txBody>
      </p:sp>
      <p:pic>
        <p:nvPicPr>
          <p:cNvPr id="5" name="Picture 4" descr="Screen Shot 2014-07-27 at 10.49.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671638"/>
            <a:ext cx="6883400" cy="2878174"/>
          </a:xfrm>
          <a:prstGeom prst="rect">
            <a:avLst/>
          </a:prstGeom>
        </p:spPr>
      </p:pic>
      <p:sp>
        <p:nvSpPr>
          <p:cNvPr id="6" name="TextBox 5"/>
          <p:cNvSpPr txBox="1"/>
          <p:nvPr/>
        </p:nvSpPr>
        <p:spPr>
          <a:xfrm>
            <a:off x="431801" y="4714776"/>
            <a:ext cx="8229600" cy="1938992"/>
          </a:xfrm>
          <a:prstGeom prst="rect">
            <a:avLst/>
          </a:prstGeom>
          <a:noFill/>
        </p:spPr>
        <p:txBody>
          <a:bodyPr wrap="square" rtlCol="0">
            <a:spAutoFit/>
          </a:bodyPr>
          <a:lstStyle/>
          <a:p>
            <a:pPr algn="ctr"/>
            <a:r>
              <a:rPr lang="en-US" sz="2400" b="1" dirty="0" smtClean="0">
                <a:latin typeface="Arial"/>
                <a:cs typeface="Arial"/>
              </a:rPr>
              <a:t>If we simulate a single Brownian motion on these 2 clades (e.g.</a:t>
            </a:r>
            <a:r>
              <a:rPr lang="en-US" sz="2400" b="1" dirty="0">
                <a:latin typeface="Arial"/>
                <a:cs typeface="Arial"/>
                <a:sym typeface="Symbol" charset="0"/>
              </a:rPr>
              <a:t> </a:t>
            </a:r>
            <a:r>
              <a:rPr lang="en-US" sz="2400" b="1" baseline="30000" dirty="0" smtClean="0">
                <a:latin typeface="Arial"/>
                <a:cs typeface="Arial"/>
                <a:sym typeface="Symbol" charset="0"/>
              </a:rPr>
              <a:t>2</a:t>
            </a:r>
            <a:r>
              <a:rPr lang="en-US" sz="2400" b="1" dirty="0" smtClean="0">
                <a:latin typeface="Arial"/>
                <a:cs typeface="Arial"/>
                <a:sym typeface="Symbol" charset="0"/>
              </a:rPr>
              <a:t>=0.5)</a:t>
            </a:r>
            <a:r>
              <a:rPr lang="en-US" sz="2400" b="1" dirty="0" smtClean="0">
                <a:latin typeface="Arial"/>
                <a:cs typeface="Arial"/>
              </a:rPr>
              <a:t> , which have same age and same number of tips, will they have the same variance at the tips (disparity)? And if not, which one do you think will be greater and why?</a:t>
            </a:r>
            <a:endParaRPr lang="en-US" sz="2400" b="1" dirty="0">
              <a:latin typeface="Arial"/>
              <a:cs typeface="Arial"/>
            </a:endParaRPr>
          </a:p>
        </p:txBody>
      </p:sp>
      <p:sp>
        <p:nvSpPr>
          <p:cNvPr id="2" name="Right Arrow 1"/>
          <p:cNvSpPr/>
          <p:nvPr/>
        </p:nvSpPr>
        <p:spPr>
          <a:xfrm>
            <a:off x="254000" y="3340100"/>
            <a:ext cx="1473200" cy="673100"/>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457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427038"/>
            <a:ext cx="8229600" cy="1143000"/>
          </a:xfrm>
          <a:prstGeom prst="rect">
            <a:avLst/>
          </a:prstGeom>
          <a:solidFill>
            <a:srgbClr val="BC5806"/>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1" algn="ctr"/>
            <a:r>
              <a:rPr lang="en-US" sz="4000" b="1" dirty="0">
                <a:solidFill>
                  <a:schemeClr val="bg1"/>
                </a:solidFill>
                <a:latin typeface="Arial"/>
                <a:cs typeface="Arial"/>
                <a:sym typeface="Symbol" charset="0"/>
              </a:rPr>
              <a:t></a:t>
            </a:r>
            <a:r>
              <a:rPr lang="en-US" sz="4000" b="1" baseline="30000" dirty="0">
                <a:solidFill>
                  <a:schemeClr val="bg1"/>
                </a:solidFill>
                <a:latin typeface="Arial"/>
                <a:cs typeface="Arial"/>
                <a:sym typeface="Symbol" charset="0"/>
              </a:rPr>
              <a:t>2</a:t>
            </a:r>
            <a:r>
              <a:rPr lang="en-US" sz="4000" b="1" dirty="0">
                <a:solidFill>
                  <a:schemeClr val="bg1"/>
                </a:solidFill>
                <a:latin typeface="Arial"/>
                <a:cs typeface="Arial"/>
                <a:sym typeface="Symbol" charset="0"/>
              </a:rPr>
              <a:t> and disparity on a tree</a:t>
            </a:r>
            <a:endParaRPr lang="en-US" sz="4000" b="1" dirty="0">
              <a:solidFill>
                <a:schemeClr val="bg1"/>
              </a:solidFill>
              <a:latin typeface="Arial"/>
              <a:cs typeface="Arial"/>
            </a:endParaRPr>
          </a:p>
        </p:txBody>
      </p:sp>
      <p:pic>
        <p:nvPicPr>
          <p:cNvPr id="5" name="Picture 4" descr="Screen Shot 2014-07-27 at 10.49.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671638"/>
            <a:ext cx="3733800" cy="2878174"/>
          </a:xfrm>
          <a:prstGeom prst="rect">
            <a:avLst/>
          </a:prstGeom>
        </p:spPr>
      </p:pic>
      <p:sp>
        <p:nvSpPr>
          <p:cNvPr id="6" name="TextBox 5"/>
          <p:cNvSpPr txBox="1"/>
          <p:nvPr/>
        </p:nvSpPr>
        <p:spPr>
          <a:xfrm>
            <a:off x="431801" y="4714776"/>
            <a:ext cx="8229600" cy="1569660"/>
          </a:xfrm>
          <a:prstGeom prst="rect">
            <a:avLst/>
          </a:prstGeom>
          <a:noFill/>
        </p:spPr>
        <p:txBody>
          <a:bodyPr wrap="square" rtlCol="0">
            <a:spAutoFit/>
          </a:bodyPr>
          <a:lstStyle/>
          <a:p>
            <a:pPr algn="ctr"/>
            <a:r>
              <a:rPr lang="en-US" sz="2400" b="1" dirty="0" smtClean="0">
                <a:solidFill>
                  <a:srgbClr val="000000"/>
                </a:solidFill>
                <a:latin typeface="Arial"/>
                <a:cs typeface="Arial"/>
              </a:rPr>
              <a:t>If we calculate the trait variance of clade 1 and 2 and get the same variance estimates, would you estimate the same </a:t>
            </a:r>
            <a:r>
              <a:rPr lang="en-US" sz="2400" b="1" dirty="0" smtClean="0">
                <a:solidFill>
                  <a:srgbClr val="000000"/>
                </a:solidFill>
                <a:latin typeface="Arial"/>
                <a:cs typeface="Arial"/>
                <a:sym typeface="Symbol" charset="0"/>
              </a:rPr>
              <a:t></a:t>
            </a:r>
            <a:r>
              <a:rPr lang="en-US" sz="2400" b="1" baseline="30000" dirty="0" smtClean="0">
                <a:solidFill>
                  <a:srgbClr val="000000"/>
                </a:solidFill>
                <a:latin typeface="Arial"/>
                <a:cs typeface="Arial"/>
                <a:sym typeface="Symbol" charset="0"/>
              </a:rPr>
              <a:t>2</a:t>
            </a:r>
            <a:r>
              <a:rPr lang="en-US" sz="2400" b="1" dirty="0" smtClean="0">
                <a:solidFill>
                  <a:srgbClr val="000000"/>
                </a:solidFill>
                <a:latin typeface="Arial"/>
                <a:cs typeface="Arial"/>
              </a:rPr>
              <a:t>? And if not, which one do you think will be greater and why?</a:t>
            </a:r>
            <a:endParaRPr lang="en-US" sz="2400" b="1" dirty="0">
              <a:solidFill>
                <a:srgbClr val="000000"/>
              </a:solidFill>
              <a:latin typeface="Arial"/>
              <a:cs typeface="Arial"/>
            </a:endParaRPr>
          </a:p>
        </p:txBody>
      </p:sp>
      <p:cxnSp>
        <p:nvCxnSpPr>
          <p:cNvPr id="7" name="Straight Connector 6"/>
          <p:cNvCxnSpPr/>
          <p:nvPr/>
        </p:nvCxnSpPr>
        <p:spPr>
          <a:xfrm>
            <a:off x="5051244" y="2858539"/>
            <a:ext cx="1608889" cy="268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5051244" y="2014532"/>
            <a:ext cx="1591734" cy="793206"/>
          </a:xfrm>
          <a:custGeom>
            <a:avLst/>
            <a:gdLst>
              <a:gd name="connsiteX0" fmla="*/ 1591734 w 1591734"/>
              <a:gd name="connsiteY0" fmla="*/ 787424 h 793206"/>
              <a:gd name="connsiteX1" fmla="*/ 1253067 w 1591734"/>
              <a:gd name="connsiteY1" fmla="*/ 677357 h 793206"/>
              <a:gd name="connsiteX2" fmla="*/ 770467 w 1591734"/>
              <a:gd name="connsiteY2" fmla="*/ 24 h 793206"/>
              <a:gd name="connsiteX3" fmla="*/ 254000 w 1591734"/>
              <a:gd name="connsiteY3" fmla="*/ 702757 h 793206"/>
              <a:gd name="connsiteX4" fmla="*/ 0 w 1591734"/>
              <a:gd name="connsiteY4" fmla="*/ 770490 h 79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734" h="793206">
                <a:moveTo>
                  <a:pt x="1591734" y="787424"/>
                </a:moveTo>
                <a:cubicBezTo>
                  <a:pt x="1490839" y="798007"/>
                  <a:pt x="1389945" y="808590"/>
                  <a:pt x="1253067" y="677357"/>
                </a:cubicBezTo>
                <a:cubicBezTo>
                  <a:pt x="1116189" y="546124"/>
                  <a:pt x="936978" y="-4209"/>
                  <a:pt x="770467" y="24"/>
                </a:cubicBezTo>
                <a:cubicBezTo>
                  <a:pt x="603956" y="4257"/>
                  <a:pt x="382411" y="574346"/>
                  <a:pt x="254000" y="702757"/>
                </a:cubicBezTo>
                <a:cubicBezTo>
                  <a:pt x="125589" y="831168"/>
                  <a:pt x="0" y="770490"/>
                  <a:pt x="0" y="770490"/>
                </a:cubicBezTo>
              </a:path>
            </a:pathLst>
          </a:custGeom>
          <a:ln w="38100" cmpd="sng">
            <a:solidFill>
              <a:srgbClr val="7F7F7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5051244" y="4331739"/>
            <a:ext cx="1608889" cy="268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5051244" y="3487732"/>
            <a:ext cx="1591734" cy="793206"/>
          </a:xfrm>
          <a:custGeom>
            <a:avLst/>
            <a:gdLst>
              <a:gd name="connsiteX0" fmla="*/ 1591734 w 1591734"/>
              <a:gd name="connsiteY0" fmla="*/ 787424 h 793206"/>
              <a:gd name="connsiteX1" fmla="*/ 1253067 w 1591734"/>
              <a:gd name="connsiteY1" fmla="*/ 677357 h 793206"/>
              <a:gd name="connsiteX2" fmla="*/ 770467 w 1591734"/>
              <a:gd name="connsiteY2" fmla="*/ 24 h 793206"/>
              <a:gd name="connsiteX3" fmla="*/ 254000 w 1591734"/>
              <a:gd name="connsiteY3" fmla="*/ 702757 h 793206"/>
              <a:gd name="connsiteX4" fmla="*/ 0 w 1591734"/>
              <a:gd name="connsiteY4" fmla="*/ 770490 h 79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734" h="793206">
                <a:moveTo>
                  <a:pt x="1591734" y="787424"/>
                </a:moveTo>
                <a:cubicBezTo>
                  <a:pt x="1490839" y="798007"/>
                  <a:pt x="1389945" y="808590"/>
                  <a:pt x="1253067" y="677357"/>
                </a:cubicBezTo>
                <a:cubicBezTo>
                  <a:pt x="1116189" y="546124"/>
                  <a:pt x="936978" y="-4209"/>
                  <a:pt x="770467" y="24"/>
                </a:cubicBezTo>
                <a:cubicBezTo>
                  <a:pt x="603956" y="4257"/>
                  <a:pt x="382411" y="574346"/>
                  <a:pt x="254000" y="702757"/>
                </a:cubicBezTo>
                <a:cubicBezTo>
                  <a:pt x="125589" y="831168"/>
                  <a:pt x="0" y="770490"/>
                  <a:pt x="0" y="770490"/>
                </a:cubicBezTo>
              </a:path>
            </a:pathLst>
          </a:cu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779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normAutofit/>
          </a:bodyPr>
          <a:lstStyle/>
          <a:p>
            <a:r>
              <a:rPr lang="en-US" b="1" dirty="0" smtClean="0">
                <a:solidFill>
                  <a:schemeClr val="bg1"/>
                </a:solidFill>
                <a:latin typeface="Arial"/>
                <a:cs typeface="Arial"/>
              </a:rPr>
              <a:t>Brownian motion</a:t>
            </a:r>
            <a:endParaRPr lang="en-US" b="1" dirty="0">
              <a:solidFill>
                <a:schemeClr val="bg1"/>
              </a:solidFill>
              <a:latin typeface="Arial"/>
              <a:cs typeface="Arial"/>
            </a:endParaRPr>
          </a:p>
        </p:txBody>
      </p:sp>
      <p:pic>
        <p:nvPicPr>
          <p:cNvPr id="3" name="Picture 2" descr="BM_50tim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296" y="1518661"/>
            <a:ext cx="4487000" cy="4551858"/>
          </a:xfrm>
          <a:prstGeom prst="rect">
            <a:avLst/>
          </a:prstGeom>
        </p:spPr>
      </p:pic>
      <p:sp>
        <p:nvSpPr>
          <p:cNvPr id="4" name="TextBox 3"/>
          <p:cNvSpPr txBox="1"/>
          <p:nvPr/>
        </p:nvSpPr>
        <p:spPr>
          <a:xfrm>
            <a:off x="623167" y="5945651"/>
            <a:ext cx="7753157" cy="523220"/>
          </a:xfrm>
          <a:prstGeom prst="rect">
            <a:avLst/>
          </a:prstGeom>
          <a:solidFill>
            <a:schemeClr val="bg1"/>
          </a:solidFill>
        </p:spPr>
        <p:txBody>
          <a:bodyPr wrap="square" rtlCol="0">
            <a:spAutoFit/>
          </a:bodyPr>
          <a:lstStyle/>
          <a:p>
            <a:pPr algn="ctr"/>
            <a:r>
              <a:rPr lang="en-US" sz="2800" b="1" dirty="0" smtClean="0">
                <a:solidFill>
                  <a:schemeClr val="accent5">
                    <a:lumMod val="75000"/>
                  </a:schemeClr>
                </a:solidFill>
                <a:latin typeface="Arial"/>
                <a:cs typeface="Arial"/>
              </a:rPr>
              <a:t>Variance proportional to time</a:t>
            </a:r>
          </a:p>
        </p:txBody>
      </p:sp>
    </p:spTree>
    <p:extLst>
      <p:ext uri="{BB962C8B-B14F-4D97-AF65-F5344CB8AC3E}">
        <p14:creationId xmlns:p14="http://schemas.microsoft.com/office/powerpoint/2010/main" val="2381977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427038"/>
            <a:ext cx="8229600" cy="1143000"/>
          </a:xfrm>
          <a:prstGeom prst="rect">
            <a:avLst/>
          </a:prstGeom>
          <a:solidFill>
            <a:srgbClr val="BC5806"/>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1" algn="ctr"/>
            <a:r>
              <a:rPr lang="en-US" sz="4000" b="1" dirty="0">
                <a:solidFill>
                  <a:schemeClr val="bg1"/>
                </a:solidFill>
                <a:latin typeface="Arial"/>
                <a:cs typeface="Arial"/>
                <a:sym typeface="Symbol" charset="0"/>
              </a:rPr>
              <a:t></a:t>
            </a:r>
            <a:r>
              <a:rPr lang="en-US" sz="4000" b="1" baseline="30000" dirty="0">
                <a:solidFill>
                  <a:schemeClr val="bg1"/>
                </a:solidFill>
                <a:latin typeface="Arial"/>
                <a:cs typeface="Arial"/>
                <a:sym typeface="Symbol" charset="0"/>
              </a:rPr>
              <a:t>2</a:t>
            </a:r>
            <a:r>
              <a:rPr lang="en-US" sz="4000" b="1" dirty="0">
                <a:solidFill>
                  <a:schemeClr val="bg1"/>
                </a:solidFill>
                <a:latin typeface="Arial"/>
                <a:cs typeface="Arial"/>
                <a:sym typeface="Symbol" charset="0"/>
              </a:rPr>
              <a:t> and disparity on a tree</a:t>
            </a:r>
            <a:endParaRPr lang="en-US" sz="4000" b="1" dirty="0">
              <a:solidFill>
                <a:schemeClr val="bg1"/>
              </a:solidFill>
              <a:latin typeface="Arial"/>
              <a:cs typeface="Arial"/>
            </a:endParaRPr>
          </a:p>
        </p:txBody>
      </p:sp>
      <p:pic>
        <p:nvPicPr>
          <p:cNvPr id="5" name="Picture 4" descr="Screen Shot 2014-07-27 at 10.49.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671638"/>
            <a:ext cx="3733800" cy="2878174"/>
          </a:xfrm>
          <a:prstGeom prst="rect">
            <a:avLst/>
          </a:prstGeom>
        </p:spPr>
      </p:pic>
      <p:sp>
        <p:nvSpPr>
          <p:cNvPr id="6" name="TextBox 5"/>
          <p:cNvSpPr txBox="1"/>
          <p:nvPr/>
        </p:nvSpPr>
        <p:spPr>
          <a:xfrm>
            <a:off x="431801" y="4714776"/>
            <a:ext cx="8229600" cy="1569660"/>
          </a:xfrm>
          <a:prstGeom prst="rect">
            <a:avLst/>
          </a:prstGeom>
          <a:noFill/>
        </p:spPr>
        <p:txBody>
          <a:bodyPr wrap="square" rtlCol="0">
            <a:spAutoFit/>
          </a:bodyPr>
          <a:lstStyle/>
          <a:p>
            <a:pPr algn="ctr"/>
            <a:r>
              <a:rPr lang="en-US" sz="2400" b="1" dirty="0" smtClean="0">
                <a:solidFill>
                  <a:srgbClr val="000000"/>
                </a:solidFill>
                <a:latin typeface="Arial"/>
                <a:cs typeface="Arial"/>
              </a:rPr>
              <a:t>If we calculate the trait variance of clade 1 and 2 and get the same variance estimates, would you estimate the same </a:t>
            </a:r>
            <a:r>
              <a:rPr lang="en-US" sz="2400" b="1" dirty="0" smtClean="0">
                <a:solidFill>
                  <a:srgbClr val="000000"/>
                </a:solidFill>
                <a:latin typeface="Arial"/>
                <a:cs typeface="Arial"/>
                <a:sym typeface="Symbol" charset="0"/>
              </a:rPr>
              <a:t></a:t>
            </a:r>
            <a:r>
              <a:rPr lang="en-US" sz="2400" b="1" baseline="30000" dirty="0" smtClean="0">
                <a:solidFill>
                  <a:srgbClr val="000000"/>
                </a:solidFill>
                <a:latin typeface="Arial"/>
                <a:cs typeface="Arial"/>
                <a:sym typeface="Symbol" charset="0"/>
              </a:rPr>
              <a:t>2</a:t>
            </a:r>
            <a:r>
              <a:rPr lang="en-US" sz="2400" b="1" dirty="0" smtClean="0">
                <a:solidFill>
                  <a:srgbClr val="000000"/>
                </a:solidFill>
                <a:latin typeface="Arial"/>
                <a:cs typeface="Arial"/>
              </a:rPr>
              <a:t>? And if not, which one do you think will be greater and why?</a:t>
            </a:r>
            <a:endParaRPr lang="en-US" sz="2400" b="1" dirty="0">
              <a:solidFill>
                <a:srgbClr val="000000"/>
              </a:solidFill>
              <a:latin typeface="Arial"/>
              <a:cs typeface="Arial"/>
            </a:endParaRPr>
          </a:p>
        </p:txBody>
      </p:sp>
      <p:cxnSp>
        <p:nvCxnSpPr>
          <p:cNvPr id="7" name="Straight Connector 6"/>
          <p:cNvCxnSpPr/>
          <p:nvPr/>
        </p:nvCxnSpPr>
        <p:spPr>
          <a:xfrm>
            <a:off x="5051244" y="2858539"/>
            <a:ext cx="1608889" cy="268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5051244" y="2014532"/>
            <a:ext cx="1591734" cy="793206"/>
          </a:xfrm>
          <a:custGeom>
            <a:avLst/>
            <a:gdLst>
              <a:gd name="connsiteX0" fmla="*/ 1591734 w 1591734"/>
              <a:gd name="connsiteY0" fmla="*/ 787424 h 793206"/>
              <a:gd name="connsiteX1" fmla="*/ 1253067 w 1591734"/>
              <a:gd name="connsiteY1" fmla="*/ 677357 h 793206"/>
              <a:gd name="connsiteX2" fmla="*/ 770467 w 1591734"/>
              <a:gd name="connsiteY2" fmla="*/ 24 h 793206"/>
              <a:gd name="connsiteX3" fmla="*/ 254000 w 1591734"/>
              <a:gd name="connsiteY3" fmla="*/ 702757 h 793206"/>
              <a:gd name="connsiteX4" fmla="*/ 0 w 1591734"/>
              <a:gd name="connsiteY4" fmla="*/ 770490 h 79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734" h="793206">
                <a:moveTo>
                  <a:pt x="1591734" y="787424"/>
                </a:moveTo>
                <a:cubicBezTo>
                  <a:pt x="1490839" y="798007"/>
                  <a:pt x="1389945" y="808590"/>
                  <a:pt x="1253067" y="677357"/>
                </a:cubicBezTo>
                <a:cubicBezTo>
                  <a:pt x="1116189" y="546124"/>
                  <a:pt x="936978" y="-4209"/>
                  <a:pt x="770467" y="24"/>
                </a:cubicBezTo>
                <a:cubicBezTo>
                  <a:pt x="603956" y="4257"/>
                  <a:pt x="382411" y="574346"/>
                  <a:pt x="254000" y="702757"/>
                </a:cubicBezTo>
                <a:cubicBezTo>
                  <a:pt x="125589" y="831168"/>
                  <a:pt x="0" y="770490"/>
                  <a:pt x="0" y="770490"/>
                </a:cubicBezTo>
              </a:path>
            </a:pathLst>
          </a:custGeom>
          <a:ln w="38100" cmpd="sng">
            <a:solidFill>
              <a:srgbClr val="7F7F7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5051244" y="4331739"/>
            <a:ext cx="1608889" cy="268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5051244" y="3487732"/>
            <a:ext cx="1591734" cy="793206"/>
          </a:xfrm>
          <a:custGeom>
            <a:avLst/>
            <a:gdLst>
              <a:gd name="connsiteX0" fmla="*/ 1591734 w 1591734"/>
              <a:gd name="connsiteY0" fmla="*/ 787424 h 793206"/>
              <a:gd name="connsiteX1" fmla="*/ 1253067 w 1591734"/>
              <a:gd name="connsiteY1" fmla="*/ 677357 h 793206"/>
              <a:gd name="connsiteX2" fmla="*/ 770467 w 1591734"/>
              <a:gd name="connsiteY2" fmla="*/ 24 h 793206"/>
              <a:gd name="connsiteX3" fmla="*/ 254000 w 1591734"/>
              <a:gd name="connsiteY3" fmla="*/ 702757 h 793206"/>
              <a:gd name="connsiteX4" fmla="*/ 0 w 1591734"/>
              <a:gd name="connsiteY4" fmla="*/ 770490 h 79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734" h="793206">
                <a:moveTo>
                  <a:pt x="1591734" y="787424"/>
                </a:moveTo>
                <a:cubicBezTo>
                  <a:pt x="1490839" y="798007"/>
                  <a:pt x="1389945" y="808590"/>
                  <a:pt x="1253067" y="677357"/>
                </a:cubicBezTo>
                <a:cubicBezTo>
                  <a:pt x="1116189" y="546124"/>
                  <a:pt x="936978" y="-4209"/>
                  <a:pt x="770467" y="24"/>
                </a:cubicBezTo>
                <a:cubicBezTo>
                  <a:pt x="603956" y="4257"/>
                  <a:pt x="382411" y="574346"/>
                  <a:pt x="254000" y="702757"/>
                </a:cubicBezTo>
                <a:cubicBezTo>
                  <a:pt x="125589" y="831168"/>
                  <a:pt x="0" y="770490"/>
                  <a:pt x="0" y="770490"/>
                </a:cubicBezTo>
              </a:path>
            </a:pathLst>
          </a:cu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Arrow 9"/>
          <p:cNvSpPr/>
          <p:nvPr/>
        </p:nvSpPr>
        <p:spPr>
          <a:xfrm flipH="1">
            <a:off x="6870700" y="2014532"/>
            <a:ext cx="1473200" cy="673100"/>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515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427038"/>
            <a:ext cx="8229600" cy="1143000"/>
          </a:xfrm>
          <a:prstGeom prst="rect">
            <a:avLst/>
          </a:prstGeom>
          <a:solidFill>
            <a:srgbClr val="BC5806"/>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1" algn="ctr"/>
            <a:r>
              <a:rPr lang="en-US" sz="4000" b="1" dirty="0" smtClean="0">
                <a:solidFill>
                  <a:schemeClr val="bg1"/>
                </a:solidFill>
                <a:latin typeface="Arial"/>
                <a:cs typeface="Arial"/>
                <a:sym typeface="Symbol" charset="0"/>
              </a:rPr>
              <a:t></a:t>
            </a:r>
            <a:r>
              <a:rPr lang="en-US" sz="4000" b="1" baseline="30000" dirty="0" smtClean="0">
                <a:solidFill>
                  <a:schemeClr val="bg1"/>
                </a:solidFill>
                <a:latin typeface="Arial"/>
                <a:cs typeface="Arial"/>
                <a:sym typeface="Symbol" charset="0"/>
              </a:rPr>
              <a:t>2</a:t>
            </a:r>
            <a:r>
              <a:rPr lang="en-US" sz="4000" b="1" dirty="0" smtClean="0">
                <a:solidFill>
                  <a:schemeClr val="bg1"/>
                </a:solidFill>
                <a:latin typeface="Arial"/>
                <a:cs typeface="Arial"/>
                <a:sym typeface="Symbol" charset="0"/>
              </a:rPr>
              <a:t> and disparity on a tree</a:t>
            </a:r>
            <a:endParaRPr lang="en-US" sz="4000" b="1" dirty="0">
              <a:solidFill>
                <a:schemeClr val="bg1"/>
              </a:solidFill>
              <a:latin typeface="Arial"/>
              <a:cs typeface="Arial"/>
            </a:endParaRPr>
          </a:p>
        </p:txBody>
      </p:sp>
      <p:pic>
        <p:nvPicPr>
          <p:cNvPr id="5" name="Picture 4" descr="Screen Shot 2014-07-27 at 10.58.00 AM.png"/>
          <p:cNvPicPr>
            <a:picLocks noChangeAspect="1"/>
          </p:cNvPicPr>
          <p:nvPr/>
        </p:nvPicPr>
        <p:blipFill rotWithShape="1">
          <a:blip r:embed="rId2">
            <a:extLst>
              <a:ext uri="{28A0092B-C50C-407E-A947-70E740481C1C}">
                <a14:useLocalDpi xmlns:a14="http://schemas.microsoft.com/office/drawing/2010/main" val="0"/>
              </a:ext>
            </a:extLst>
          </a:blip>
          <a:srcRect l="8333" r="9306"/>
          <a:stretch/>
        </p:blipFill>
        <p:spPr>
          <a:xfrm>
            <a:off x="762000" y="2064207"/>
            <a:ext cx="7531100" cy="1578729"/>
          </a:xfrm>
          <a:prstGeom prst="rect">
            <a:avLst/>
          </a:prstGeom>
        </p:spPr>
      </p:pic>
      <p:cxnSp>
        <p:nvCxnSpPr>
          <p:cNvPr id="6" name="Straight Arrow Connector 5"/>
          <p:cNvCxnSpPr/>
          <p:nvPr/>
        </p:nvCxnSpPr>
        <p:spPr>
          <a:xfrm flipH="1" flipV="1">
            <a:off x="5414430" y="3213101"/>
            <a:ext cx="465670" cy="96519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62030" y="4186767"/>
            <a:ext cx="1951570" cy="1631216"/>
          </a:xfrm>
          <a:prstGeom prst="rect">
            <a:avLst/>
          </a:prstGeom>
          <a:noFill/>
        </p:spPr>
        <p:txBody>
          <a:bodyPr wrap="square" rtlCol="0">
            <a:spAutoFit/>
          </a:bodyPr>
          <a:lstStyle/>
          <a:p>
            <a:r>
              <a:rPr lang="en-US" sz="2000" dirty="0" smtClean="0">
                <a:solidFill>
                  <a:schemeClr val="accent5">
                    <a:lumMod val="75000"/>
                  </a:schemeClr>
                </a:solidFill>
                <a:latin typeface="Arial"/>
                <a:cs typeface="Arial"/>
              </a:rPr>
              <a:t>Phylogenetic Variance-Covariance matrix (not rate modified)</a:t>
            </a:r>
            <a:endParaRPr lang="en-US" sz="2000" dirty="0">
              <a:solidFill>
                <a:schemeClr val="accent5">
                  <a:lumMod val="75000"/>
                </a:schemeClr>
              </a:solidFill>
              <a:latin typeface="Arial"/>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4080778012"/>
              </p:ext>
            </p:extLst>
          </p:nvPr>
        </p:nvGraphicFramePr>
        <p:xfrm>
          <a:off x="7247467" y="4311717"/>
          <a:ext cx="1490133" cy="1195850"/>
        </p:xfrm>
        <a:graphic>
          <a:graphicData uri="http://schemas.openxmlformats.org/drawingml/2006/table">
            <a:tbl>
              <a:tblPr firstRow="1" bandRow="1">
                <a:tableStyleId>{5940675A-B579-460E-94D1-54222C63F5DA}</a:tableStyleId>
              </a:tblPr>
              <a:tblGrid>
                <a:gridCol w="496711"/>
                <a:gridCol w="496711"/>
                <a:gridCol w="496711"/>
              </a:tblGrid>
              <a:tr h="394960">
                <a:tc>
                  <a:txBody>
                    <a:bodyPr/>
                    <a:lstStyle/>
                    <a:p>
                      <a:pPr algn="ctr"/>
                      <a:r>
                        <a:rPr lang="en-US" sz="1400" b="1" dirty="0" smtClean="0">
                          <a:latin typeface="Arial"/>
                          <a:cs typeface="Arial"/>
                        </a:rPr>
                        <a:t>T</a:t>
                      </a:r>
                    </a:p>
                  </a:txBody>
                  <a:tcPr/>
                </a:tc>
                <a:tc>
                  <a:txBody>
                    <a:bodyPr/>
                    <a:lstStyle/>
                    <a:p>
                      <a:pPr algn="ctr"/>
                      <a:r>
                        <a:rPr lang="en-US" sz="1400" b="1" dirty="0" smtClean="0">
                          <a:latin typeface="Arial"/>
                          <a:cs typeface="Arial"/>
                        </a:rPr>
                        <a:t>s</a:t>
                      </a:r>
                      <a:endParaRPr lang="en-US" sz="1400" b="0" dirty="0" smtClean="0">
                        <a:latin typeface="Arial"/>
                        <a:cs typeface="Arial"/>
                      </a:endParaRPr>
                    </a:p>
                  </a:txBody>
                  <a:tcPr/>
                </a:tc>
                <a:tc>
                  <a:txBody>
                    <a:bodyPr/>
                    <a:lstStyle/>
                    <a:p>
                      <a:pPr algn="ctr"/>
                      <a:r>
                        <a:rPr lang="en-US" sz="1400" b="1" dirty="0" smtClean="0">
                          <a:latin typeface="Arial"/>
                          <a:cs typeface="Arial"/>
                        </a:rPr>
                        <a:t>s</a:t>
                      </a:r>
                    </a:p>
                  </a:txBody>
                  <a:tcPr/>
                </a:tc>
              </a:tr>
              <a:tr h="400445">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T</a:t>
                      </a:r>
                    </a:p>
                  </a:txBody>
                  <a:tcPr/>
                </a:tc>
                <a:tc>
                  <a:txBody>
                    <a:bodyPr/>
                    <a:lstStyle/>
                    <a:p>
                      <a:pPr algn="ctr"/>
                      <a:r>
                        <a:rPr lang="en-US" sz="1400" b="1" dirty="0" smtClean="0">
                          <a:latin typeface="Arial"/>
                          <a:cs typeface="Arial"/>
                        </a:rPr>
                        <a:t>s</a:t>
                      </a:r>
                    </a:p>
                  </a:txBody>
                  <a:tcPr/>
                </a:tc>
              </a:tr>
              <a:tr h="400445">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T</a:t>
                      </a:r>
                    </a:p>
                  </a:txBody>
                  <a:tcPr/>
                </a:tc>
              </a:tr>
            </a:tbl>
          </a:graphicData>
        </a:graphic>
      </p:graphicFrame>
      <p:sp>
        <p:nvSpPr>
          <p:cNvPr id="11" name="TextBox 10"/>
          <p:cNvSpPr txBox="1"/>
          <p:nvPr/>
        </p:nvSpPr>
        <p:spPr>
          <a:xfrm>
            <a:off x="3572930" y="4311717"/>
            <a:ext cx="1367370" cy="707886"/>
          </a:xfrm>
          <a:prstGeom prst="rect">
            <a:avLst/>
          </a:prstGeom>
          <a:noFill/>
        </p:spPr>
        <p:txBody>
          <a:bodyPr wrap="square" rtlCol="0">
            <a:spAutoFit/>
          </a:bodyPr>
          <a:lstStyle/>
          <a:p>
            <a:r>
              <a:rPr lang="en-US" sz="2000" dirty="0" smtClean="0">
                <a:solidFill>
                  <a:schemeClr val="accent5">
                    <a:lumMod val="75000"/>
                  </a:schemeClr>
                </a:solidFill>
                <a:latin typeface="Arial"/>
                <a:cs typeface="Arial"/>
              </a:rPr>
              <a:t>Number </a:t>
            </a:r>
          </a:p>
          <a:p>
            <a:r>
              <a:rPr lang="en-US" sz="2000" dirty="0" smtClean="0">
                <a:solidFill>
                  <a:schemeClr val="accent5">
                    <a:lumMod val="75000"/>
                  </a:schemeClr>
                </a:solidFill>
                <a:latin typeface="Arial"/>
                <a:cs typeface="Arial"/>
              </a:rPr>
              <a:t>of tips</a:t>
            </a:r>
            <a:endParaRPr lang="en-US" sz="2000" dirty="0">
              <a:solidFill>
                <a:schemeClr val="accent5">
                  <a:lumMod val="75000"/>
                </a:schemeClr>
              </a:solidFill>
              <a:latin typeface="Arial"/>
              <a:cs typeface="Arial"/>
            </a:endParaRPr>
          </a:p>
        </p:txBody>
      </p:sp>
      <p:cxnSp>
        <p:nvCxnSpPr>
          <p:cNvPr id="13" name="Straight Arrow Connector 12"/>
          <p:cNvCxnSpPr/>
          <p:nvPr/>
        </p:nvCxnSpPr>
        <p:spPr>
          <a:xfrm flipV="1">
            <a:off x="4241800" y="3378201"/>
            <a:ext cx="266700" cy="93351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31800" y="6299200"/>
            <a:ext cx="6101876" cy="400110"/>
          </a:xfrm>
          <a:prstGeom prst="rect">
            <a:avLst/>
          </a:prstGeom>
          <a:noFill/>
        </p:spPr>
        <p:txBody>
          <a:bodyPr wrap="none" rtlCol="0">
            <a:spAutoFit/>
          </a:bodyPr>
          <a:lstStyle/>
          <a:p>
            <a:r>
              <a:rPr lang="en-US" sz="2000" dirty="0" smtClean="0">
                <a:latin typeface="Arial"/>
                <a:cs typeface="Arial"/>
              </a:rPr>
              <a:t>O’Meara et al. 2006: Equation 1 derived in appendix</a:t>
            </a:r>
            <a:endParaRPr lang="en-US" sz="2000" dirty="0">
              <a:latin typeface="Arial"/>
              <a:cs typeface="Arial"/>
            </a:endParaRPr>
          </a:p>
        </p:txBody>
      </p:sp>
    </p:spTree>
    <p:extLst>
      <p:ext uri="{BB962C8B-B14F-4D97-AF65-F5344CB8AC3E}">
        <p14:creationId xmlns:p14="http://schemas.microsoft.com/office/powerpoint/2010/main" val="17981284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rgbClr val="BC5806"/>
          </a:solidFill>
        </p:spPr>
        <p:txBody>
          <a:bodyPr>
            <a:normAutofit fontScale="90000"/>
          </a:bodyPr>
          <a:lstStyle/>
          <a:p>
            <a:r>
              <a:rPr lang="en-US" b="1" dirty="0">
                <a:solidFill>
                  <a:schemeClr val="bg1"/>
                </a:solidFill>
                <a:latin typeface="Arial"/>
                <a:cs typeface="Arial"/>
                <a:sym typeface="Symbol" charset="0"/>
              </a:rPr>
              <a:t>Different </a:t>
            </a:r>
            <a:r>
              <a:rPr lang="en-US" b="1" baseline="30000" dirty="0">
                <a:solidFill>
                  <a:schemeClr val="bg1"/>
                </a:solidFill>
                <a:latin typeface="Arial"/>
                <a:cs typeface="Arial"/>
                <a:sym typeface="Symbol" charset="0"/>
              </a:rPr>
              <a:t>2 </a:t>
            </a:r>
            <a:r>
              <a:rPr lang="en-US" b="1" dirty="0" smtClean="0">
                <a:solidFill>
                  <a:schemeClr val="bg1"/>
                </a:solidFill>
                <a:latin typeface="Arial"/>
                <a:cs typeface="Arial"/>
                <a:sym typeface="Symbol" charset="0"/>
              </a:rPr>
              <a:t>on different branches </a:t>
            </a:r>
            <a:endParaRPr lang="en-US" b="1" dirty="0">
              <a:solidFill>
                <a:schemeClr val="bg1"/>
              </a:solidFill>
              <a:latin typeface="Arial"/>
              <a:cs typeface="Arial"/>
            </a:endParaRPr>
          </a:p>
        </p:txBody>
      </p:sp>
      <p:pic>
        <p:nvPicPr>
          <p:cNvPr id="66" name="Picture 65" descr="tr4ratechangeillustration.pdf"/>
          <p:cNvPicPr>
            <a:picLocks noChangeAspect="1"/>
          </p:cNvPicPr>
          <p:nvPr/>
        </p:nvPicPr>
        <p:blipFill rotWithShape="1">
          <a:blip r:embed="rId2">
            <a:extLst>
              <a:ext uri="{28A0092B-C50C-407E-A947-70E740481C1C}">
                <a14:useLocalDpi xmlns:a14="http://schemas.microsoft.com/office/drawing/2010/main" val="0"/>
              </a:ext>
            </a:extLst>
          </a:blip>
          <a:srcRect r="47666"/>
          <a:stretch/>
        </p:blipFill>
        <p:spPr>
          <a:xfrm>
            <a:off x="2391351" y="1570038"/>
            <a:ext cx="2809428" cy="5300662"/>
          </a:xfrm>
          <a:prstGeom prst="rect">
            <a:avLst/>
          </a:prstGeom>
        </p:spPr>
      </p:pic>
      <p:sp>
        <p:nvSpPr>
          <p:cNvPr id="67" name="Rectangle 66"/>
          <p:cNvSpPr/>
          <p:nvPr/>
        </p:nvSpPr>
        <p:spPr>
          <a:xfrm>
            <a:off x="5360270" y="2174057"/>
            <a:ext cx="607859" cy="461665"/>
          </a:xfrm>
          <a:prstGeom prst="rect">
            <a:avLst/>
          </a:prstGeom>
        </p:spPr>
        <p:txBody>
          <a:bodyPr wrap="none">
            <a:spAutoFit/>
          </a:bodyPr>
          <a:lstStyle/>
          <a:p>
            <a:r>
              <a:rPr lang="en-US" sz="2400" b="1" dirty="0" smtClean="0">
                <a:solidFill>
                  <a:srgbClr val="400080"/>
                </a:solidFill>
                <a:latin typeface="Arial"/>
                <a:cs typeface="Arial"/>
                <a:sym typeface="Symbol" charset="0"/>
              </a:rPr>
              <a:t></a:t>
            </a:r>
            <a:r>
              <a:rPr lang="en-US" sz="2400" b="1" baseline="30000" dirty="0" smtClean="0">
                <a:solidFill>
                  <a:srgbClr val="400080"/>
                </a:solidFill>
                <a:latin typeface="Arial"/>
                <a:cs typeface="Arial"/>
                <a:sym typeface="Symbol" charset="0"/>
              </a:rPr>
              <a:t>2</a:t>
            </a:r>
            <a:r>
              <a:rPr lang="en-US" sz="2400" b="1" baseline="-25000" dirty="0">
                <a:solidFill>
                  <a:srgbClr val="400080"/>
                </a:solidFill>
                <a:latin typeface="Arial"/>
                <a:cs typeface="Arial"/>
                <a:sym typeface="Symbol" charset="0"/>
              </a:rPr>
              <a:t>a</a:t>
            </a:r>
            <a:endParaRPr lang="en-US" sz="2400" b="1" baseline="-25000" dirty="0">
              <a:solidFill>
                <a:srgbClr val="400080"/>
              </a:solidFill>
            </a:endParaRPr>
          </a:p>
        </p:txBody>
      </p:sp>
      <p:sp>
        <p:nvSpPr>
          <p:cNvPr id="68" name="Rectangle 67"/>
          <p:cNvSpPr/>
          <p:nvPr/>
        </p:nvSpPr>
        <p:spPr>
          <a:xfrm>
            <a:off x="5360270" y="4514887"/>
            <a:ext cx="607859" cy="461665"/>
          </a:xfrm>
          <a:prstGeom prst="rect">
            <a:avLst/>
          </a:prstGeom>
        </p:spPr>
        <p:txBody>
          <a:bodyPr wrap="none">
            <a:spAutoFit/>
          </a:bodyPr>
          <a:lstStyle/>
          <a:p>
            <a:r>
              <a:rPr lang="en-US" sz="2400" b="1" dirty="0" smtClean="0">
                <a:latin typeface="Arial"/>
                <a:cs typeface="Arial"/>
                <a:sym typeface="Symbol" charset="0"/>
              </a:rPr>
              <a:t></a:t>
            </a:r>
            <a:r>
              <a:rPr lang="en-US" sz="2400" b="1" baseline="30000" dirty="0" smtClean="0">
                <a:latin typeface="Arial"/>
                <a:cs typeface="Arial"/>
                <a:sym typeface="Symbol" charset="0"/>
              </a:rPr>
              <a:t>2</a:t>
            </a:r>
            <a:r>
              <a:rPr lang="en-US" sz="2400" b="1" baseline="-25000" dirty="0" smtClean="0">
                <a:latin typeface="Arial"/>
                <a:cs typeface="Arial"/>
                <a:sym typeface="Symbol" charset="0"/>
              </a:rPr>
              <a:t>b</a:t>
            </a:r>
            <a:endParaRPr lang="en-US" sz="2400" b="1" baseline="-25000" dirty="0"/>
          </a:p>
        </p:txBody>
      </p:sp>
    </p:spTree>
    <p:extLst>
      <p:ext uri="{BB962C8B-B14F-4D97-AF65-F5344CB8AC3E}">
        <p14:creationId xmlns:p14="http://schemas.microsoft.com/office/powerpoint/2010/main" val="13404733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m0.1traitgram.pdf"/>
          <p:cNvPicPr>
            <a:picLocks noChangeAspect="1"/>
          </p:cNvPicPr>
          <p:nvPr/>
        </p:nvPicPr>
        <p:blipFill rotWithShape="1">
          <a:blip r:embed="rId2">
            <a:extLst>
              <a:ext uri="{28A0092B-C50C-407E-A947-70E740481C1C}">
                <a14:useLocalDpi xmlns:a14="http://schemas.microsoft.com/office/drawing/2010/main" val="0"/>
              </a:ext>
            </a:extLst>
          </a:blip>
          <a:srcRect r="44444" b="7144"/>
          <a:stretch/>
        </p:blipFill>
        <p:spPr>
          <a:xfrm>
            <a:off x="2438400" y="819210"/>
            <a:ext cx="3556000" cy="5200590"/>
          </a:xfrm>
          <a:prstGeom prst="rect">
            <a:avLst/>
          </a:prstGeom>
        </p:spPr>
      </p:pic>
      <p:sp>
        <p:nvSpPr>
          <p:cNvPr id="3" name="TextBox 2"/>
          <p:cNvSpPr txBox="1"/>
          <p:nvPr/>
        </p:nvSpPr>
        <p:spPr>
          <a:xfrm>
            <a:off x="3340100" y="4629834"/>
            <a:ext cx="1787982" cy="923330"/>
          </a:xfrm>
          <a:prstGeom prst="rect">
            <a:avLst/>
          </a:prstGeom>
          <a:noFill/>
        </p:spPr>
        <p:txBody>
          <a:bodyPr wrap="none" rtlCol="0">
            <a:spAutoFit/>
          </a:bodyPr>
          <a:lstStyle/>
          <a:p>
            <a:r>
              <a:rPr lang="en-US" b="1" dirty="0" smtClean="0">
                <a:latin typeface="Arial"/>
                <a:cs typeface="Arial"/>
              </a:rPr>
              <a:t>Single rate BM</a:t>
            </a:r>
          </a:p>
          <a:p>
            <a:r>
              <a:rPr lang="en-US" b="1" dirty="0" smtClean="0">
                <a:latin typeface="Arial"/>
                <a:cs typeface="Arial"/>
                <a:sym typeface="Symbol" charset="0"/>
              </a:rPr>
              <a:t></a:t>
            </a:r>
            <a:r>
              <a:rPr lang="en-US" b="1" baseline="30000" dirty="0" smtClean="0">
                <a:latin typeface="Arial"/>
                <a:cs typeface="Arial"/>
                <a:sym typeface="Symbol" charset="0"/>
              </a:rPr>
              <a:t>2</a:t>
            </a:r>
            <a:r>
              <a:rPr lang="en-US" b="1" dirty="0" smtClean="0">
                <a:latin typeface="Arial"/>
                <a:cs typeface="Arial"/>
                <a:sym typeface="Symbol" charset="0"/>
              </a:rPr>
              <a:t>=0.1</a:t>
            </a:r>
          </a:p>
          <a:p>
            <a:r>
              <a:rPr lang="en-US" b="1" dirty="0">
                <a:solidFill>
                  <a:srgbClr val="8000FF"/>
                </a:solidFill>
                <a:latin typeface="Arial"/>
                <a:cs typeface="Arial"/>
                <a:sym typeface="Symbol" charset="0"/>
              </a:rPr>
              <a:t></a:t>
            </a:r>
            <a:r>
              <a:rPr lang="en-US" b="1" baseline="30000" dirty="0">
                <a:solidFill>
                  <a:srgbClr val="8000FF"/>
                </a:solidFill>
                <a:latin typeface="Arial"/>
                <a:cs typeface="Arial"/>
                <a:sym typeface="Symbol" charset="0"/>
              </a:rPr>
              <a:t>2</a:t>
            </a:r>
            <a:r>
              <a:rPr lang="en-US" b="1" dirty="0" smtClean="0">
                <a:solidFill>
                  <a:srgbClr val="8000FF"/>
                </a:solidFill>
                <a:latin typeface="Arial"/>
                <a:cs typeface="Arial"/>
                <a:sym typeface="Symbol" charset="0"/>
              </a:rPr>
              <a:t>=0.1</a:t>
            </a:r>
            <a:endParaRPr lang="en-US" b="1" dirty="0">
              <a:solidFill>
                <a:srgbClr val="8000FF"/>
              </a:solidFill>
              <a:latin typeface="Arial"/>
              <a:cs typeface="Arial"/>
              <a:sym typeface="Symbol" charset="0"/>
            </a:endParaRPr>
          </a:p>
        </p:txBody>
      </p:sp>
      <p:sp>
        <p:nvSpPr>
          <p:cNvPr id="13" name="TextBox 12"/>
          <p:cNvSpPr txBox="1"/>
          <p:nvPr/>
        </p:nvSpPr>
        <p:spPr>
          <a:xfrm rot="16200000">
            <a:off x="1766727" y="3467102"/>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
        <p:nvSpPr>
          <p:cNvPr id="9" name="Title 1"/>
          <p:cNvSpPr>
            <a:spLocks noGrp="1"/>
          </p:cNvSpPr>
          <p:nvPr>
            <p:ph type="title"/>
          </p:nvPr>
        </p:nvSpPr>
        <p:spPr>
          <a:xfrm>
            <a:off x="457200" y="274638"/>
            <a:ext cx="8229600" cy="1143000"/>
          </a:xfrm>
          <a:solidFill>
            <a:srgbClr val="BC5806"/>
          </a:solidFill>
        </p:spPr>
        <p:txBody>
          <a:bodyPr>
            <a:normAutofit fontScale="90000"/>
          </a:bodyPr>
          <a:lstStyle/>
          <a:p>
            <a:r>
              <a:rPr lang="en-US" b="1" dirty="0">
                <a:solidFill>
                  <a:schemeClr val="bg1"/>
                </a:solidFill>
                <a:latin typeface="Arial"/>
                <a:cs typeface="Arial"/>
                <a:sym typeface="Symbol" charset="0"/>
              </a:rPr>
              <a:t>Different </a:t>
            </a:r>
            <a:r>
              <a:rPr lang="en-US" b="1" baseline="30000" dirty="0">
                <a:solidFill>
                  <a:schemeClr val="bg1"/>
                </a:solidFill>
                <a:latin typeface="Arial"/>
                <a:cs typeface="Arial"/>
                <a:sym typeface="Symbol" charset="0"/>
              </a:rPr>
              <a:t>2 </a:t>
            </a:r>
            <a:r>
              <a:rPr lang="en-US" b="1" dirty="0" smtClean="0">
                <a:solidFill>
                  <a:schemeClr val="bg1"/>
                </a:solidFill>
                <a:latin typeface="Arial"/>
                <a:cs typeface="Arial"/>
                <a:sym typeface="Symbol" charset="0"/>
              </a:rPr>
              <a:t>on different branches </a:t>
            </a:r>
            <a:endParaRPr lang="en-US" b="1" dirty="0">
              <a:solidFill>
                <a:schemeClr val="bg1"/>
              </a:solidFill>
              <a:latin typeface="Arial"/>
              <a:cs typeface="Arial"/>
            </a:endParaRPr>
          </a:p>
        </p:txBody>
      </p:sp>
      <p:cxnSp>
        <p:nvCxnSpPr>
          <p:cNvPr id="10" name="Straight Connector 9"/>
          <p:cNvCxnSpPr/>
          <p:nvPr/>
        </p:nvCxnSpPr>
        <p:spPr>
          <a:xfrm>
            <a:off x="406400" y="882710"/>
            <a:ext cx="2273300" cy="0"/>
          </a:xfrm>
          <a:prstGeom prst="line">
            <a:avLst/>
          </a:prstGeom>
          <a:ln w="7620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11239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17251" y="6327745"/>
            <a:ext cx="778654" cy="400110"/>
          </a:xfrm>
          <a:prstGeom prst="rect">
            <a:avLst/>
          </a:prstGeom>
          <a:solidFill>
            <a:schemeClr val="bg1"/>
          </a:solidFill>
        </p:spPr>
        <p:txBody>
          <a:bodyPr wrap="none" rtlCol="0">
            <a:spAutoFit/>
          </a:bodyPr>
          <a:lstStyle/>
          <a:p>
            <a:r>
              <a:rPr lang="en-US" sz="2000" b="1" dirty="0" smtClean="0">
                <a:latin typeface="Arial"/>
                <a:cs typeface="Arial"/>
              </a:rPr>
              <a:t>Time</a:t>
            </a:r>
            <a:endParaRPr lang="en-US" sz="2000" b="1" dirty="0">
              <a:latin typeface="Arial"/>
              <a:cs typeface="Arial"/>
            </a:endParaRPr>
          </a:p>
        </p:txBody>
      </p:sp>
      <p:pic>
        <p:nvPicPr>
          <p:cNvPr id="11" name="Picture 10" descr="bm0.1traitgram.pdf"/>
          <p:cNvPicPr>
            <a:picLocks noChangeAspect="1"/>
          </p:cNvPicPr>
          <p:nvPr/>
        </p:nvPicPr>
        <p:blipFill rotWithShape="1">
          <a:blip r:embed="rId2">
            <a:extLst>
              <a:ext uri="{28A0092B-C50C-407E-A947-70E740481C1C}">
                <a14:useLocalDpi xmlns:a14="http://schemas.microsoft.com/office/drawing/2010/main" val="0"/>
              </a:ext>
            </a:extLst>
          </a:blip>
          <a:srcRect r="44444" b="7144"/>
          <a:stretch/>
        </p:blipFill>
        <p:spPr>
          <a:xfrm>
            <a:off x="317500" y="1322641"/>
            <a:ext cx="3556000" cy="5200590"/>
          </a:xfrm>
          <a:prstGeom prst="rect">
            <a:avLst/>
          </a:prstGeom>
        </p:spPr>
      </p:pic>
      <p:sp>
        <p:nvSpPr>
          <p:cNvPr id="12" name="TextBox 11"/>
          <p:cNvSpPr txBox="1"/>
          <p:nvPr/>
        </p:nvSpPr>
        <p:spPr>
          <a:xfrm rot="16200000">
            <a:off x="-417673" y="3908749"/>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
        <p:nvSpPr>
          <p:cNvPr id="13" name="TextBox 12"/>
          <p:cNvSpPr txBox="1"/>
          <p:nvPr/>
        </p:nvSpPr>
        <p:spPr>
          <a:xfrm rot="16200000">
            <a:off x="3595206" y="3718250"/>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
        <p:nvSpPr>
          <p:cNvPr id="14" name="TextBox 13"/>
          <p:cNvSpPr txBox="1"/>
          <p:nvPr/>
        </p:nvSpPr>
        <p:spPr>
          <a:xfrm>
            <a:off x="5245100" y="5080000"/>
            <a:ext cx="1975533" cy="923330"/>
          </a:xfrm>
          <a:prstGeom prst="rect">
            <a:avLst/>
          </a:prstGeom>
          <a:noFill/>
        </p:spPr>
        <p:txBody>
          <a:bodyPr wrap="none" rtlCol="0">
            <a:spAutoFit/>
          </a:bodyPr>
          <a:lstStyle/>
          <a:p>
            <a:r>
              <a:rPr lang="en-US" b="1" dirty="0" smtClean="0">
                <a:latin typeface="Arial"/>
                <a:cs typeface="Arial"/>
              </a:rPr>
              <a:t>Two-rate BM</a:t>
            </a:r>
            <a:r>
              <a:rPr lang="en-US" b="1" dirty="0" smtClean="0">
                <a:solidFill>
                  <a:srgbClr val="FF6600"/>
                </a:solidFill>
                <a:latin typeface="Arial"/>
                <a:cs typeface="Arial"/>
              </a:rPr>
              <a:t>???</a:t>
            </a:r>
          </a:p>
          <a:p>
            <a:r>
              <a:rPr lang="en-US" b="1" dirty="0" smtClean="0">
                <a:latin typeface="Arial"/>
                <a:cs typeface="Arial"/>
                <a:sym typeface="Symbol" charset="0"/>
              </a:rPr>
              <a:t></a:t>
            </a:r>
            <a:r>
              <a:rPr lang="en-US" b="1" baseline="30000" dirty="0" smtClean="0">
                <a:latin typeface="Arial"/>
                <a:cs typeface="Arial"/>
                <a:sym typeface="Symbol" charset="0"/>
              </a:rPr>
              <a:t>2</a:t>
            </a:r>
            <a:r>
              <a:rPr lang="en-US" b="1" dirty="0" smtClean="0">
                <a:latin typeface="Arial"/>
                <a:cs typeface="Arial"/>
                <a:sym typeface="Symbol" charset="0"/>
              </a:rPr>
              <a:t>=0.1</a:t>
            </a:r>
          </a:p>
          <a:p>
            <a:r>
              <a:rPr lang="en-US" b="1" dirty="0">
                <a:solidFill>
                  <a:srgbClr val="8000FF"/>
                </a:solidFill>
                <a:latin typeface="Arial"/>
                <a:cs typeface="Arial"/>
                <a:sym typeface="Symbol" charset="0"/>
              </a:rPr>
              <a:t></a:t>
            </a:r>
            <a:r>
              <a:rPr lang="en-US" b="1" baseline="30000" dirty="0">
                <a:solidFill>
                  <a:srgbClr val="8000FF"/>
                </a:solidFill>
                <a:latin typeface="Arial"/>
                <a:cs typeface="Arial"/>
                <a:sym typeface="Symbol" charset="0"/>
              </a:rPr>
              <a:t>2</a:t>
            </a:r>
            <a:r>
              <a:rPr lang="en-US" b="1" dirty="0" smtClean="0">
                <a:solidFill>
                  <a:srgbClr val="8000FF"/>
                </a:solidFill>
                <a:latin typeface="Arial"/>
                <a:cs typeface="Arial"/>
                <a:sym typeface="Symbol" charset="0"/>
              </a:rPr>
              <a:t>=</a:t>
            </a:r>
            <a:r>
              <a:rPr lang="en-US" b="1" dirty="0">
                <a:solidFill>
                  <a:srgbClr val="8000FF"/>
                </a:solidFill>
                <a:latin typeface="Arial"/>
                <a:cs typeface="Arial"/>
                <a:sym typeface="Symbol" charset="0"/>
              </a:rPr>
              <a:t>1</a:t>
            </a:r>
          </a:p>
        </p:txBody>
      </p:sp>
      <p:sp>
        <p:nvSpPr>
          <p:cNvPr id="15" name="TextBox 14"/>
          <p:cNvSpPr txBox="1"/>
          <p:nvPr/>
        </p:nvSpPr>
        <p:spPr>
          <a:xfrm>
            <a:off x="1231900" y="5080000"/>
            <a:ext cx="1787982" cy="923330"/>
          </a:xfrm>
          <a:prstGeom prst="rect">
            <a:avLst/>
          </a:prstGeom>
          <a:noFill/>
        </p:spPr>
        <p:txBody>
          <a:bodyPr wrap="none" rtlCol="0">
            <a:spAutoFit/>
          </a:bodyPr>
          <a:lstStyle/>
          <a:p>
            <a:r>
              <a:rPr lang="en-US" b="1" dirty="0" smtClean="0">
                <a:latin typeface="Arial"/>
                <a:cs typeface="Arial"/>
              </a:rPr>
              <a:t>Single rate BM</a:t>
            </a:r>
          </a:p>
          <a:p>
            <a:r>
              <a:rPr lang="en-US" b="1" dirty="0" smtClean="0">
                <a:latin typeface="Arial"/>
                <a:cs typeface="Arial"/>
                <a:sym typeface="Symbol" charset="0"/>
              </a:rPr>
              <a:t></a:t>
            </a:r>
            <a:r>
              <a:rPr lang="en-US" b="1" baseline="30000" dirty="0" smtClean="0">
                <a:latin typeface="Arial"/>
                <a:cs typeface="Arial"/>
                <a:sym typeface="Symbol" charset="0"/>
              </a:rPr>
              <a:t>2</a:t>
            </a:r>
            <a:r>
              <a:rPr lang="en-US" b="1" dirty="0" smtClean="0">
                <a:latin typeface="Arial"/>
                <a:cs typeface="Arial"/>
                <a:sym typeface="Symbol" charset="0"/>
              </a:rPr>
              <a:t>=0.1</a:t>
            </a:r>
          </a:p>
          <a:p>
            <a:r>
              <a:rPr lang="en-US" b="1" dirty="0">
                <a:solidFill>
                  <a:srgbClr val="8000FF"/>
                </a:solidFill>
                <a:latin typeface="Arial"/>
                <a:cs typeface="Arial"/>
                <a:sym typeface="Symbol" charset="0"/>
              </a:rPr>
              <a:t></a:t>
            </a:r>
            <a:r>
              <a:rPr lang="en-US" b="1" baseline="30000" dirty="0">
                <a:solidFill>
                  <a:srgbClr val="8000FF"/>
                </a:solidFill>
                <a:latin typeface="Arial"/>
                <a:cs typeface="Arial"/>
                <a:sym typeface="Symbol" charset="0"/>
              </a:rPr>
              <a:t>2</a:t>
            </a:r>
            <a:r>
              <a:rPr lang="en-US" b="1" dirty="0" smtClean="0">
                <a:solidFill>
                  <a:srgbClr val="8000FF"/>
                </a:solidFill>
                <a:latin typeface="Arial"/>
                <a:cs typeface="Arial"/>
                <a:sym typeface="Symbol" charset="0"/>
              </a:rPr>
              <a:t>=0.1</a:t>
            </a:r>
            <a:endParaRPr lang="en-US" b="1" dirty="0">
              <a:solidFill>
                <a:srgbClr val="8000FF"/>
              </a:solidFill>
              <a:latin typeface="Arial"/>
              <a:cs typeface="Arial"/>
              <a:sym typeface="Symbol" charset="0"/>
            </a:endParaRPr>
          </a:p>
        </p:txBody>
      </p:sp>
      <p:sp>
        <p:nvSpPr>
          <p:cNvPr id="16" name="Title 1"/>
          <p:cNvSpPr>
            <a:spLocks noGrp="1"/>
          </p:cNvSpPr>
          <p:nvPr>
            <p:ph type="title"/>
          </p:nvPr>
        </p:nvSpPr>
        <p:spPr>
          <a:xfrm>
            <a:off x="457200" y="274638"/>
            <a:ext cx="8229600" cy="1143000"/>
          </a:xfrm>
          <a:solidFill>
            <a:srgbClr val="BC5806"/>
          </a:solidFill>
        </p:spPr>
        <p:txBody>
          <a:bodyPr>
            <a:normAutofit fontScale="90000"/>
          </a:bodyPr>
          <a:lstStyle/>
          <a:p>
            <a:r>
              <a:rPr lang="en-US" b="1" dirty="0">
                <a:solidFill>
                  <a:schemeClr val="bg1"/>
                </a:solidFill>
                <a:latin typeface="Arial"/>
                <a:cs typeface="Arial"/>
                <a:sym typeface="Symbol" charset="0"/>
              </a:rPr>
              <a:t>Different </a:t>
            </a:r>
            <a:r>
              <a:rPr lang="en-US" b="1" baseline="30000" dirty="0">
                <a:solidFill>
                  <a:schemeClr val="bg1"/>
                </a:solidFill>
                <a:latin typeface="Arial"/>
                <a:cs typeface="Arial"/>
                <a:sym typeface="Symbol" charset="0"/>
              </a:rPr>
              <a:t>2 </a:t>
            </a:r>
            <a:r>
              <a:rPr lang="en-US" b="1" dirty="0" smtClean="0">
                <a:solidFill>
                  <a:schemeClr val="bg1"/>
                </a:solidFill>
                <a:latin typeface="Arial"/>
                <a:cs typeface="Arial"/>
                <a:sym typeface="Symbol" charset="0"/>
              </a:rPr>
              <a:t>on different branches </a:t>
            </a:r>
            <a:endParaRPr lang="en-US" b="1" dirty="0">
              <a:solidFill>
                <a:schemeClr val="bg1"/>
              </a:solidFill>
              <a:latin typeface="Arial"/>
              <a:cs typeface="Arial"/>
            </a:endParaRPr>
          </a:p>
        </p:txBody>
      </p:sp>
    </p:spTree>
    <p:extLst>
      <p:ext uri="{BB962C8B-B14F-4D97-AF65-F5344CB8AC3E}">
        <p14:creationId xmlns:p14="http://schemas.microsoft.com/office/powerpoint/2010/main" val="21623425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17251" y="6327745"/>
            <a:ext cx="778654" cy="400110"/>
          </a:xfrm>
          <a:prstGeom prst="rect">
            <a:avLst/>
          </a:prstGeom>
          <a:solidFill>
            <a:schemeClr val="bg1"/>
          </a:solidFill>
        </p:spPr>
        <p:txBody>
          <a:bodyPr wrap="none" rtlCol="0">
            <a:spAutoFit/>
          </a:bodyPr>
          <a:lstStyle/>
          <a:p>
            <a:r>
              <a:rPr lang="en-US" sz="2000" b="1" dirty="0" smtClean="0">
                <a:latin typeface="Arial"/>
                <a:cs typeface="Arial"/>
              </a:rPr>
              <a:t>Time</a:t>
            </a:r>
            <a:endParaRPr lang="en-US" sz="2000" b="1" dirty="0">
              <a:latin typeface="Arial"/>
              <a:cs typeface="Arial"/>
            </a:endParaRPr>
          </a:p>
        </p:txBody>
      </p:sp>
      <p:pic>
        <p:nvPicPr>
          <p:cNvPr id="7" name="Picture 6" descr="bm0.1v1traitgram.pdf"/>
          <p:cNvPicPr>
            <a:picLocks noChangeAspect="1"/>
          </p:cNvPicPr>
          <p:nvPr/>
        </p:nvPicPr>
        <p:blipFill rotWithShape="1">
          <a:blip r:embed="rId2">
            <a:extLst>
              <a:ext uri="{28A0092B-C50C-407E-A947-70E740481C1C}">
                <a14:useLocalDpi xmlns:a14="http://schemas.microsoft.com/office/drawing/2010/main" val="0"/>
              </a:ext>
            </a:extLst>
          </a:blip>
          <a:srcRect r="44643" b="8532"/>
          <a:stretch/>
        </p:blipFill>
        <p:spPr>
          <a:xfrm>
            <a:off x="4317678" y="673100"/>
            <a:ext cx="3543300" cy="5854700"/>
          </a:xfrm>
          <a:prstGeom prst="rect">
            <a:avLst/>
          </a:prstGeom>
        </p:spPr>
      </p:pic>
      <p:pic>
        <p:nvPicPr>
          <p:cNvPr id="11" name="Picture 10" descr="bm0.1traitgram.pdf"/>
          <p:cNvPicPr>
            <a:picLocks noChangeAspect="1"/>
          </p:cNvPicPr>
          <p:nvPr/>
        </p:nvPicPr>
        <p:blipFill rotWithShape="1">
          <a:blip r:embed="rId3">
            <a:extLst>
              <a:ext uri="{28A0092B-C50C-407E-A947-70E740481C1C}">
                <a14:useLocalDpi xmlns:a14="http://schemas.microsoft.com/office/drawing/2010/main" val="0"/>
              </a:ext>
            </a:extLst>
          </a:blip>
          <a:srcRect r="44444" b="7144"/>
          <a:stretch/>
        </p:blipFill>
        <p:spPr>
          <a:xfrm>
            <a:off x="317500" y="1322641"/>
            <a:ext cx="3556000" cy="5200590"/>
          </a:xfrm>
          <a:prstGeom prst="rect">
            <a:avLst/>
          </a:prstGeom>
        </p:spPr>
      </p:pic>
      <p:sp>
        <p:nvSpPr>
          <p:cNvPr id="12" name="TextBox 11"/>
          <p:cNvSpPr txBox="1"/>
          <p:nvPr/>
        </p:nvSpPr>
        <p:spPr>
          <a:xfrm rot="16200000">
            <a:off x="-417673" y="3908749"/>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
        <p:nvSpPr>
          <p:cNvPr id="13" name="TextBox 12"/>
          <p:cNvSpPr txBox="1"/>
          <p:nvPr/>
        </p:nvSpPr>
        <p:spPr>
          <a:xfrm rot="16200000">
            <a:off x="3595206" y="3718250"/>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
        <p:nvSpPr>
          <p:cNvPr id="14" name="TextBox 13"/>
          <p:cNvSpPr txBox="1"/>
          <p:nvPr/>
        </p:nvSpPr>
        <p:spPr>
          <a:xfrm>
            <a:off x="5245100" y="5080000"/>
            <a:ext cx="1552528" cy="923330"/>
          </a:xfrm>
          <a:prstGeom prst="rect">
            <a:avLst/>
          </a:prstGeom>
          <a:noFill/>
        </p:spPr>
        <p:txBody>
          <a:bodyPr wrap="none" rtlCol="0">
            <a:spAutoFit/>
          </a:bodyPr>
          <a:lstStyle/>
          <a:p>
            <a:r>
              <a:rPr lang="en-US" b="1" dirty="0" smtClean="0">
                <a:latin typeface="Arial"/>
                <a:cs typeface="Arial"/>
              </a:rPr>
              <a:t>Two-rate BM</a:t>
            </a:r>
          </a:p>
          <a:p>
            <a:r>
              <a:rPr lang="en-US" b="1" dirty="0" smtClean="0">
                <a:latin typeface="Arial"/>
                <a:cs typeface="Arial"/>
                <a:sym typeface="Symbol" charset="0"/>
              </a:rPr>
              <a:t></a:t>
            </a:r>
            <a:r>
              <a:rPr lang="en-US" b="1" baseline="30000" dirty="0" smtClean="0">
                <a:latin typeface="Arial"/>
                <a:cs typeface="Arial"/>
                <a:sym typeface="Symbol" charset="0"/>
              </a:rPr>
              <a:t>2</a:t>
            </a:r>
            <a:r>
              <a:rPr lang="en-US" b="1" dirty="0" smtClean="0">
                <a:latin typeface="Arial"/>
                <a:cs typeface="Arial"/>
                <a:sym typeface="Symbol" charset="0"/>
              </a:rPr>
              <a:t>=0.1</a:t>
            </a:r>
          </a:p>
          <a:p>
            <a:r>
              <a:rPr lang="en-US" b="1" dirty="0">
                <a:solidFill>
                  <a:srgbClr val="8000FF"/>
                </a:solidFill>
                <a:latin typeface="Arial"/>
                <a:cs typeface="Arial"/>
                <a:sym typeface="Symbol" charset="0"/>
              </a:rPr>
              <a:t></a:t>
            </a:r>
            <a:r>
              <a:rPr lang="en-US" b="1" baseline="30000" dirty="0">
                <a:solidFill>
                  <a:srgbClr val="8000FF"/>
                </a:solidFill>
                <a:latin typeface="Arial"/>
                <a:cs typeface="Arial"/>
                <a:sym typeface="Symbol" charset="0"/>
              </a:rPr>
              <a:t>2</a:t>
            </a:r>
            <a:r>
              <a:rPr lang="en-US" b="1" dirty="0" smtClean="0">
                <a:solidFill>
                  <a:srgbClr val="8000FF"/>
                </a:solidFill>
                <a:latin typeface="Arial"/>
                <a:cs typeface="Arial"/>
                <a:sym typeface="Symbol" charset="0"/>
              </a:rPr>
              <a:t>=</a:t>
            </a:r>
            <a:r>
              <a:rPr lang="en-US" b="1" dirty="0">
                <a:solidFill>
                  <a:srgbClr val="8000FF"/>
                </a:solidFill>
                <a:latin typeface="Arial"/>
                <a:cs typeface="Arial"/>
                <a:sym typeface="Symbol" charset="0"/>
              </a:rPr>
              <a:t>1</a:t>
            </a:r>
          </a:p>
        </p:txBody>
      </p:sp>
      <p:sp>
        <p:nvSpPr>
          <p:cNvPr id="15" name="TextBox 14"/>
          <p:cNvSpPr txBox="1"/>
          <p:nvPr/>
        </p:nvSpPr>
        <p:spPr>
          <a:xfrm>
            <a:off x="1231900" y="5080000"/>
            <a:ext cx="1787982" cy="923330"/>
          </a:xfrm>
          <a:prstGeom prst="rect">
            <a:avLst/>
          </a:prstGeom>
          <a:noFill/>
        </p:spPr>
        <p:txBody>
          <a:bodyPr wrap="none" rtlCol="0">
            <a:spAutoFit/>
          </a:bodyPr>
          <a:lstStyle/>
          <a:p>
            <a:r>
              <a:rPr lang="en-US" b="1" dirty="0" smtClean="0">
                <a:latin typeface="Arial"/>
                <a:cs typeface="Arial"/>
              </a:rPr>
              <a:t>Single rate BM</a:t>
            </a:r>
          </a:p>
          <a:p>
            <a:r>
              <a:rPr lang="en-US" b="1" dirty="0" smtClean="0">
                <a:latin typeface="Arial"/>
                <a:cs typeface="Arial"/>
                <a:sym typeface="Symbol" charset="0"/>
              </a:rPr>
              <a:t></a:t>
            </a:r>
            <a:r>
              <a:rPr lang="en-US" b="1" baseline="30000" dirty="0" smtClean="0">
                <a:latin typeface="Arial"/>
                <a:cs typeface="Arial"/>
                <a:sym typeface="Symbol" charset="0"/>
              </a:rPr>
              <a:t>2</a:t>
            </a:r>
            <a:r>
              <a:rPr lang="en-US" b="1" dirty="0" smtClean="0">
                <a:latin typeface="Arial"/>
                <a:cs typeface="Arial"/>
                <a:sym typeface="Symbol" charset="0"/>
              </a:rPr>
              <a:t>=0.1</a:t>
            </a:r>
          </a:p>
          <a:p>
            <a:r>
              <a:rPr lang="en-US" b="1" dirty="0">
                <a:solidFill>
                  <a:srgbClr val="8000FF"/>
                </a:solidFill>
                <a:latin typeface="Arial"/>
                <a:cs typeface="Arial"/>
                <a:sym typeface="Symbol" charset="0"/>
              </a:rPr>
              <a:t></a:t>
            </a:r>
            <a:r>
              <a:rPr lang="en-US" b="1" baseline="30000" dirty="0">
                <a:solidFill>
                  <a:srgbClr val="8000FF"/>
                </a:solidFill>
                <a:latin typeface="Arial"/>
                <a:cs typeface="Arial"/>
                <a:sym typeface="Symbol" charset="0"/>
              </a:rPr>
              <a:t>2</a:t>
            </a:r>
            <a:r>
              <a:rPr lang="en-US" b="1" dirty="0" smtClean="0">
                <a:solidFill>
                  <a:srgbClr val="8000FF"/>
                </a:solidFill>
                <a:latin typeface="Arial"/>
                <a:cs typeface="Arial"/>
                <a:sym typeface="Symbol" charset="0"/>
              </a:rPr>
              <a:t>=0.1</a:t>
            </a:r>
            <a:endParaRPr lang="en-US" b="1" dirty="0">
              <a:solidFill>
                <a:srgbClr val="8000FF"/>
              </a:solidFill>
              <a:latin typeface="Arial"/>
              <a:cs typeface="Arial"/>
              <a:sym typeface="Symbol" charset="0"/>
            </a:endParaRPr>
          </a:p>
        </p:txBody>
      </p:sp>
      <p:sp>
        <p:nvSpPr>
          <p:cNvPr id="16" name="Title 1"/>
          <p:cNvSpPr>
            <a:spLocks noGrp="1"/>
          </p:cNvSpPr>
          <p:nvPr>
            <p:ph type="title"/>
          </p:nvPr>
        </p:nvSpPr>
        <p:spPr>
          <a:xfrm>
            <a:off x="457200" y="274638"/>
            <a:ext cx="8229600" cy="1143000"/>
          </a:xfrm>
          <a:solidFill>
            <a:srgbClr val="BC5806"/>
          </a:solidFill>
        </p:spPr>
        <p:txBody>
          <a:bodyPr>
            <a:normAutofit fontScale="90000"/>
          </a:bodyPr>
          <a:lstStyle/>
          <a:p>
            <a:r>
              <a:rPr lang="en-US" b="1" dirty="0">
                <a:solidFill>
                  <a:schemeClr val="bg1"/>
                </a:solidFill>
                <a:latin typeface="Arial"/>
                <a:cs typeface="Arial"/>
                <a:sym typeface="Symbol" charset="0"/>
              </a:rPr>
              <a:t>Different </a:t>
            </a:r>
            <a:r>
              <a:rPr lang="en-US" b="1" baseline="30000" dirty="0">
                <a:solidFill>
                  <a:schemeClr val="bg1"/>
                </a:solidFill>
                <a:latin typeface="Arial"/>
                <a:cs typeface="Arial"/>
                <a:sym typeface="Symbol" charset="0"/>
              </a:rPr>
              <a:t>2 </a:t>
            </a:r>
            <a:r>
              <a:rPr lang="en-US" b="1" dirty="0" smtClean="0">
                <a:solidFill>
                  <a:schemeClr val="bg1"/>
                </a:solidFill>
                <a:latin typeface="Arial"/>
                <a:cs typeface="Arial"/>
                <a:sym typeface="Symbol" charset="0"/>
              </a:rPr>
              <a:t>on different branches </a:t>
            </a:r>
            <a:endParaRPr lang="en-US" b="1" dirty="0">
              <a:solidFill>
                <a:schemeClr val="bg1"/>
              </a:solidFill>
              <a:latin typeface="Arial"/>
              <a:cs typeface="Arial"/>
            </a:endParaRPr>
          </a:p>
        </p:txBody>
      </p:sp>
    </p:spTree>
    <p:extLst>
      <p:ext uri="{BB962C8B-B14F-4D97-AF65-F5344CB8AC3E}">
        <p14:creationId xmlns:p14="http://schemas.microsoft.com/office/powerpoint/2010/main" val="5419884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74459" y="1702779"/>
            <a:ext cx="1417766" cy="1038643"/>
          </a:xfrm>
          <a:prstGeom prst="rect">
            <a:avLst/>
          </a:prstGeom>
        </p:spPr>
      </p:pic>
      <p:pic>
        <p:nvPicPr>
          <p:cNvPr id="14" name="Picture 13"/>
          <p:cNvPicPr>
            <a:picLocks noChangeAspect="1"/>
          </p:cNvPicPr>
          <p:nvPr/>
        </p:nvPicPr>
        <p:blipFill>
          <a:blip r:embed="rId3"/>
          <a:stretch>
            <a:fillRect/>
          </a:stretch>
        </p:blipFill>
        <p:spPr>
          <a:xfrm>
            <a:off x="2024543" y="1702779"/>
            <a:ext cx="1417766" cy="1029048"/>
          </a:xfrm>
          <a:prstGeom prst="rect">
            <a:avLst/>
          </a:prstGeom>
        </p:spPr>
      </p:pic>
      <p:pic>
        <p:nvPicPr>
          <p:cNvPr id="15" name="Picture 14"/>
          <p:cNvPicPr>
            <a:picLocks noChangeAspect="1"/>
          </p:cNvPicPr>
          <p:nvPr/>
        </p:nvPicPr>
        <p:blipFill>
          <a:blip r:embed="rId4"/>
          <a:stretch>
            <a:fillRect/>
          </a:stretch>
        </p:blipFill>
        <p:spPr>
          <a:xfrm>
            <a:off x="3546503" y="1690591"/>
            <a:ext cx="1413352" cy="1041236"/>
          </a:xfrm>
          <a:prstGeom prst="rect">
            <a:avLst/>
          </a:prstGeom>
        </p:spPr>
      </p:pic>
      <p:sp>
        <p:nvSpPr>
          <p:cNvPr id="16" name="TextBox 15"/>
          <p:cNvSpPr txBox="1"/>
          <p:nvPr/>
        </p:nvSpPr>
        <p:spPr>
          <a:xfrm>
            <a:off x="511283" y="2890852"/>
            <a:ext cx="278407" cy="369332"/>
          </a:xfrm>
          <a:prstGeom prst="rect">
            <a:avLst/>
          </a:prstGeom>
          <a:noFill/>
        </p:spPr>
        <p:txBody>
          <a:bodyPr wrap="none" rtlCol="0">
            <a:spAutoFit/>
          </a:bodyPr>
          <a:lstStyle/>
          <a:p>
            <a:r>
              <a:rPr lang="en-US" dirty="0" smtClean="0">
                <a:latin typeface="Arial"/>
                <a:cs typeface="Arial"/>
              </a:rPr>
              <a:t>1 my </a:t>
            </a:r>
            <a:endParaRPr lang="en-US" dirty="0">
              <a:latin typeface="Arial"/>
              <a:cs typeface="Arial"/>
            </a:endParaRPr>
          </a:p>
        </p:txBody>
      </p:sp>
      <p:sp>
        <p:nvSpPr>
          <p:cNvPr id="17" name="TextBox 16"/>
          <p:cNvSpPr txBox="1"/>
          <p:nvPr/>
        </p:nvSpPr>
        <p:spPr>
          <a:xfrm>
            <a:off x="1362684" y="3511419"/>
            <a:ext cx="278407" cy="369332"/>
          </a:xfrm>
          <a:prstGeom prst="rect">
            <a:avLst/>
          </a:prstGeom>
          <a:noFill/>
        </p:spPr>
        <p:txBody>
          <a:bodyPr wrap="none" rtlCol="0">
            <a:spAutoFit/>
          </a:bodyPr>
          <a:lstStyle/>
          <a:p>
            <a:r>
              <a:rPr lang="en-US" dirty="0">
                <a:latin typeface="Arial"/>
                <a:cs typeface="Arial"/>
              </a:rPr>
              <a:t>4</a:t>
            </a:r>
            <a:r>
              <a:rPr lang="en-US" dirty="0" smtClean="0">
                <a:latin typeface="Arial"/>
                <a:cs typeface="Arial"/>
              </a:rPr>
              <a:t> my </a:t>
            </a:r>
            <a:endParaRPr lang="en-US" dirty="0">
              <a:latin typeface="Arial"/>
              <a:cs typeface="Arial"/>
            </a:endParaRPr>
          </a:p>
        </p:txBody>
      </p:sp>
      <p:sp>
        <p:nvSpPr>
          <p:cNvPr id="18" name="TextBox 17"/>
          <p:cNvSpPr txBox="1"/>
          <p:nvPr/>
        </p:nvSpPr>
        <p:spPr>
          <a:xfrm>
            <a:off x="3586892" y="3373908"/>
            <a:ext cx="278407" cy="369332"/>
          </a:xfrm>
          <a:prstGeom prst="rect">
            <a:avLst/>
          </a:prstGeom>
          <a:noFill/>
        </p:spPr>
        <p:txBody>
          <a:bodyPr wrap="none" rtlCol="0">
            <a:spAutoFit/>
          </a:bodyPr>
          <a:lstStyle/>
          <a:p>
            <a:r>
              <a:rPr lang="en-US" dirty="0" smtClean="0">
                <a:latin typeface="Arial"/>
                <a:cs typeface="Arial"/>
              </a:rPr>
              <a:t>5 my </a:t>
            </a:r>
            <a:endParaRPr lang="en-US" dirty="0">
              <a:latin typeface="Arial"/>
              <a:cs typeface="Arial"/>
            </a:endParaRPr>
          </a:p>
        </p:txBody>
      </p:sp>
      <p:sp>
        <p:nvSpPr>
          <p:cNvPr id="38" name="TextBox 37"/>
          <p:cNvSpPr txBox="1"/>
          <p:nvPr/>
        </p:nvSpPr>
        <p:spPr>
          <a:xfrm>
            <a:off x="5325106" y="3843198"/>
            <a:ext cx="684878" cy="369332"/>
          </a:xfrm>
          <a:prstGeom prst="rect">
            <a:avLst/>
          </a:prstGeom>
          <a:noFill/>
        </p:spPr>
        <p:txBody>
          <a:bodyPr wrap="none" rtlCol="0">
            <a:spAutoFit/>
          </a:bodyPr>
          <a:lstStyle/>
          <a:p>
            <a:r>
              <a:rPr lang="en-US" dirty="0" smtClean="0">
                <a:latin typeface="Arial"/>
                <a:cs typeface="Arial"/>
              </a:rPr>
              <a:t>8 my </a:t>
            </a:r>
            <a:endParaRPr lang="en-US" dirty="0">
              <a:latin typeface="Arial"/>
              <a:cs typeface="Arial"/>
            </a:endParaRPr>
          </a:p>
        </p:txBody>
      </p:sp>
      <p:sp>
        <p:nvSpPr>
          <p:cNvPr id="40" name="TextBox 39"/>
          <p:cNvSpPr txBox="1"/>
          <p:nvPr/>
        </p:nvSpPr>
        <p:spPr>
          <a:xfrm>
            <a:off x="6951482" y="5257240"/>
            <a:ext cx="813256" cy="369332"/>
          </a:xfrm>
          <a:prstGeom prst="rect">
            <a:avLst/>
          </a:prstGeom>
          <a:noFill/>
        </p:spPr>
        <p:txBody>
          <a:bodyPr wrap="none" rtlCol="0">
            <a:spAutoFit/>
          </a:bodyPr>
          <a:lstStyle/>
          <a:p>
            <a:r>
              <a:rPr lang="en-US" dirty="0" smtClean="0">
                <a:latin typeface="Arial"/>
                <a:cs typeface="Arial"/>
              </a:rPr>
              <a:t>28 my </a:t>
            </a:r>
            <a:endParaRPr lang="en-US" dirty="0">
              <a:latin typeface="Arial"/>
              <a:cs typeface="Arial"/>
            </a:endParaRPr>
          </a:p>
        </p:txBody>
      </p:sp>
      <p:cxnSp>
        <p:nvCxnSpPr>
          <p:cNvPr id="7" name="Straight Connector 6"/>
          <p:cNvCxnSpPr/>
          <p:nvPr/>
        </p:nvCxnSpPr>
        <p:spPr>
          <a:xfrm>
            <a:off x="1184264" y="2997164"/>
            <a:ext cx="0" cy="305318"/>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43586" y="2997164"/>
            <a:ext cx="0" cy="305318"/>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251265" y="3000726"/>
            <a:ext cx="0" cy="1154761"/>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184264" y="3275607"/>
            <a:ext cx="1559322" cy="1"/>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24543" y="4120090"/>
            <a:ext cx="2226722" cy="797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48852" y="3275607"/>
            <a:ext cx="0" cy="852456"/>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033899" y="2997164"/>
            <a:ext cx="0" cy="1705015"/>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103368" y="4694206"/>
            <a:ext cx="2956695" cy="797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130106" y="4120090"/>
            <a:ext cx="0" cy="582089"/>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816533" y="2971555"/>
            <a:ext cx="0" cy="3503137"/>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543094" y="6466719"/>
            <a:ext cx="3301873" cy="797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543094" y="4693408"/>
            <a:ext cx="0" cy="1798122"/>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460732" y="4346375"/>
            <a:ext cx="684878" cy="369332"/>
          </a:xfrm>
          <a:prstGeom prst="rect">
            <a:avLst/>
          </a:prstGeom>
          <a:noFill/>
        </p:spPr>
        <p:txBody>
          <a:bodyPr wrap="none" rtlCol="0">
            <a:spAutoFit/>
          </a:bodyPr>
          <a:lstStyle/>
          <a:p>
            <a:r>
              <a:rPr lang="en-US" dirty="0" smtClean="0">
                <a:latin typeface="Arial"/>
                <a:cs typeface="Arial"/>
              </a:rPr>
              <a:t>3 my </a:t>
            </a:r>
            <a:endParaRPr lang="en-US" dirty="0">
              <a:latin typeface="Arial"/>
              <a:cs typeface="Arial"/>
            </a:endParaRPr>
          </a:p>
        </p:txBody>
      </p:sp>
      <p:sp>
        <p:nvSpPr>
          <p:cNvPr id="48" name="TextBox 47"/>
          <p:cNvSpPr txBox="1"/>
          <p:nvPr/>
        </p:nvSpPr>
        <p:spPr>
          <a:xfrm>
            <a:off x="3722070" y="5410672"/>
            <a:ext cx="813256" cy="369332"/>
          </a:xfrm>
          <a:prstGeom prst="rect">
            <a:avLst/>
          </a:prstGeom>
          <a:noFill/>
        </p:spPr>
        <p:txBody>
          <a:bodyPr wrap="none" rtlCol="0">
            <a:spAutoFit/>
          </a:bodyPr>
          <a:lstStyle/>
          <a:p>
            <a:r>
              <a:rPr lang="en-US" dirty="0" smtClean="0">
                <a:latin typeface="Arial"/>
                <a:cs typeface="Arial"/>
              </a:rPr>
              <a:t>20 my </a:t>
            </a:r>
            <a:endParaRPr lang="en-US" dirty="0">
              <a:latin typeface="Arial"/>
              <a:cs typeface="Arial"/>
            </a:endParaRPr>
          </a:p>
        </p:txBody>
      </p:sp>
      <p:pic>
        <p:nvPicPr>
          <p:cNvPr id="49" name="Picture 48"/>
          <p:cNvPicPr>
            <a:picLocks noChangeAspect="1"/>
          </p:cNvPicPr>
          <p:nvPr/>
        </p:nvPicPr>
        <p:blipFill>
          <a:blip r:embed="rId5"/>
          <a:stretch>
            <a:fillRect/>
          </a:stretch>
        </p:blipFill>
        <p:spPr>
          <a:xfrm>
            <a:off x="7022301" y="1717927"/>
            <a:ext cx="1536424" cy="1023495"/>
          </a:xfrm>
          <a:prstGeom prst="rect">
            <a:avLst/>
          </a:prstGeom>
        </p:spPr>
      </p:pic>
      <p:pic>
        <p:nvPicPr>
          <p:cNvPr id="51" name="Picture 50"/>
          <p:cNvPicPr>
            <a:picLocks noChangeAspect="1"/>
          </p:cNvPicPr>
          <p:nvPr/>
        </p:nvPicPr>
        <p:blipFill>
          <a:blip r:embed="rId6"/>
          <a:stretch>
            <a:fillRect/>
          </a:stretch>
        </p:blipFill>
        <p:spPr>
          <a:xfrm>
            <a:off x="5230326" y="1690592"/>
            <a:ext cx="1564858" cy="1042436"/>
          </a:xfrm>
          <a:prstGeom prst="rect">
            <a:avLst/>
          </a:prstGeom>
        </p:spPr>
      </p:pic>
      <p:sp>
        <p:nvSpPr>
          <p:cNvPr id="59" name="Oval 58"/>
          <p:cNvSpPr/>
          <p:nvPr/>
        </p:nvSpPr>
        <p:spPr>
          <a:xfrm>
            <a:off x="6009984" y="6282569"/>
            <a:ext cx="378116" cy="36830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02952" y="3843198"/>
            <a:ext cx="598491" cy="461665"/>
          </a:xfrm>
          <a:prstGeom prst="rect">
            <a:avLst/>
          </a:prstGeom>
          <a:ln>
            <a:solidFill>
              <a:srgbClr val="8000FF"/>
            </a:solidFill>
          </a:ln>
        </p:spPr>
        <p:txBody>
          <a:bodyPr wrap="none">
            <a:spAutoFit/>
          </a:bodyPr>
          <a:lstStyle/>
          <a:p>
            <a:r>
              <a:rPr lang="en-US" sz="2400" b="1" dirty="0" smtClean="0">
                <a:solidFill>
                  <a:srgbClr val="8000FF"/>
                </a:solidFill>
                <a:latin typeface="Arial"/>
                <a:cs typeface="Arial"/>
                <a:sym typeface="Symbol" charset="0"/>
              </a:rPr>
              <a:t></a:t>
            </a:r>
            <a:r>
              <a:rPr lang="en-US" sz="2400" b="1" baseline="-25000" dirty="0" smtClean="0">
                <a:solidFill>
                  <a:srgbClr val="8000FF"/>
                </a:solidFill>
                <a:latin typeface="Arial"/>
                <a:cs typeface="Arial"/>
                <a:sym typeface="Symbol" charset="0"/>
              </a:rPr>
              <a:t>a</a:t>
            </a:r>
            <a:r>
              <a:rPr lang="en-US" sz="2400" b="1" baseline="30000" dirty="0" smtClean="0">
                <a:solidFill>
                  <a:srgbClr val="8000FF"/>
                </a:solidFill>
                <a:latin typeface="Arial"/>
                <a:cs typeface="Arial"/>
                <a:sym typeface="Symbol" charset="0"/>
              </a:rPr>
              <a:t>2</a:t>
            </a:r>
            <a:endParaRPr lang="en-US" sz="2400" b="1" baseline="30000" dirty="0">
              <a:solidFill>
                <a:srgbClr val="8000FF"/>
              </a:solidFill>
            </a:endParaRPr>
          </a:p>
        </p:txBody>
      </p:sp>
      <p:sp>
        <p:nvSpPr>
          <p:cNvPr id="33" name="Rectangle 32"/>
          <p:cNvSpPr/>
          <p:nvPr/>
        </p:nvSpPr>
        <p:spPr>
          <a:xfrm>
            <a:off x="5384504" y="5257240"/>
            <a:ext cx="609712" cy="461665"/>
          </a:xfrm>
          <a:prstGeom prst="rect">
            <a:avLst/>
          </a:prstGeom>
          <a:ln>
            <a:solidFill>
              <a:schemeClr val="tx1"/>
            </a:solidFill>
          </a:ln>
        </p:spPr>
        <p:txBody>
          <a:bodyPr wrap="none">
            <a:spAutoFit/>
          </a:bodyPr>
          <a:lstStyle/>
          <a:p>
            <a:r>
              <a:rPr lang="en-US" sz="2400" b="1" dirty="0" smtClean="0">
                <a:latin typeface="Arial"/>
                <a:cs typeface="Arial"/>
                <a:sym typeface="Symbol" charset="0"/>
              </a:rPr>
              <a:t></a:t>
            </a:r>
            <a:r>
              <a:rPr lang="en-US" sz="2400" b="1" baseline="-25000" dirty="0" smtClean="0">
                <a:latin typeface="Arial"/>
                <a:cs typeface="Arial"/>
                <a:sym typeface="Symbol" charset="0"/>
              </a:rPr>
              <a:t>b</a:t>
            </a:r>
            <a:r>
              <a:rPr lang="en-US" sz="2400" b="1" baseline="30000" dirty="0" smtClean="0">
                <a:latin typeface="Arial"/>
                <a:cs typeface="Arial"/>
                <a:sym typeface="Symbol" charset="0"/>
              </a:rPr>
              <a:t>2</a:t>
            </a:r>
            <a:endParaRPr lang="en-US" sz="2400" b="1" baseline="30000" dirty="0"/>
          </a:p>
        </p:txBody>
      </p:sp>
      <p:sp>
        <p:nvSpPr>
          <p:cNvPr id="35" name="Title 1"/>
          <p:cNvSpPr txBox="1">
            <a:spLocks/>
          </p:cNvSpPr>
          <p:nvPr/>
        </p:nvSpPr>
        <p:spPr>
          <a:xfrm>
            <a:off x="457200" y="274638"/>
            <a:ext cx="8229600" cy="1143000"/>
          </a:xfrm>
          <a:prstGeom prst="rect">
            <a:avLst/>
          </a:prstGeom>
          <a:solidFill>
            <a:srgbClr val="BC5806"/>
          </a:solidFill>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a:cs typeface="Arial"/>
                <a:sym typeface="Symbol" charset="0"/>
              </a:rPr>
              <a:t>Different </a:t>
            </a:r>
            <a:r>
              <a:rPr lang="en-US" b="1" baseline="30000" dirty="0" smtClean="0">
                <a:solidFill>
                  <a:schemeClr val="bg1"/>
                </a:solidFill>
                <a:latin typeface="Arial"/>
                <a:cs typeface="Arial"/>
                <a:sym typeface="Symbol" charset="0"/>
              </a:rPr>
              <a:t>2 </a:t>
            </a:r>
            <a:r>
              <a:rPr lang="en-US" b="1" dirty="0" smtClean="0">
                <a:solidFill>
                  <a:schemeClr val="bg1"/>
                </a:solidFill>
                <a:latin typeface="Arial"/>
                <a:cs typeface="Arial"/>
                <a:sym typeface="Symbol" charset="0"/>
              </a:rPr>
              <a:t>on different branches </a:t>
            </a:r>
            <a:endParaRPr lang="en-US" b="1" dirty="0">
              <a:solidFill>
                <a:schemeClr val="bg1"/>
              </a:solidFill>
              <a:latin typeface="Arial"/>
              <a:cs typeface="Arial"/>
            </a:endParaRPr>
          </a:p>
        </p:txBody>
      </p:sp>
    </p:spTree>
    <p:extLst>
      <p:ext uri="{BB962C8B-B14F-4D97-AF65-F5344CB8AC3E}">
        <p14:creationId xmlns:p14="http://schemas.microsoft.com/office/powerpoint/2010/main" val="1031166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74459" y="1702779"/>
            <a:ext cx="1417766" cy="1038643"/>
          </a:xfrm>
          <a:prstGeom prst="rect">
            <a:avLst/>
          </a:prstGeom>
        </p:spPr>
      </p:pic>
      <p:pic>
        <p:nvPicPr>
          <p:cNvPr id="14" name="Picture 13"/>
          <p:cNvPicPr>
            <a:picLocks noChangeAspect="1"/>
          </p:cNvPicPr>
          <p:nvPr/>
        </p:nvPicPr>
        <p:blipFill>
          <a:blip r:embed="rId3"/>
          <a:stretch>
            <a:fillRect/>
          </a:stretch>
        </p:blipFill>
        <p:spPr>
          <a:xfrm>
            <a:off x="2024543" y="1702779"/>
            <a:ext cx="1417766" cy="1029048"/>
          </a:xfrm>
          <a:prstGeom prst="rect">
            <a:avLst/>
          </a:prstGeom>
        </p:spPr>
      </p:pic>
      <p:pic>
        <p:nvPicPr>
          <p:cNvPr id="15" name="Picture 14"/>
          <p:cNvPicPr>
            <a:picLocks noChangeAspect="1"/>
          </p:cNvPicPr>
          <p:nvPr/>
        </p:nvPicPr>
        <p:blipFill>
          <a:blip r:embed="rId4"/>
          <a:stretch>
            <a:fillRect/>
          </a:stretch>
        </p:blipFill>
        <p:spPr>
          <a:xfrm>
            <a:off x="3546503" y="1690591"/>
            <a:ext cx="1413352" cy="1041236"/>
          </a:xfrm>
          <a:prstGeom prst="rect">
            <a:avLst/>
          </a:prstGeom>
        </p:spPr>
      </p:pic>
      <p:sp>
        <p:nvSpPr>
          <p:cNvPr id="16" name="TextBox 15"/>
          <p:cNvSpPr txBox="1"/>
          <p:nvPr/>
        </p:nvSpPr>
        <p:spPr>
          <a:xfrm>
            <a:off x="511283" y="2890852"/>
            <a:ext cx="278407" cy="369332"/>
          </a:xfrm>
          <a:prstGeom prst="rect">
            <a:avLst/>
          </a:prstGeom>
          <a:noFill/>
        </p:spPr>
        <p:txBody>
          <a:bodyPr wrap="none" rtlCol="0">
            <a:spAutoFit/>
          </a:bodyPr>
          <a:lstStyle/>
          <a:p>
            <a:r>
              <a:rPr lang="en-US" dirty="0" smtClean="0">
                <a:latin typeface="Arial"/>
                <a:cs typeface="Arial"/>
              </a:rPr>
              <a:t>1 my </a:t>
            </a:r>
            <a:endParaRPr lang="en-US" dirty="0">
              <a:latin typeface="Arial"/>
              <a:cs typeface="Arial"/>
            </a:endParaRPr>
          </a:p>
        </p:txBody>
      </p:sp>
      <p:sp>
        <p:nvSpPr>
          <p:cNvPr id="17" name="TextBox 16"/>
          <p:cNvSpPr txBox="1"/>
          <p:nvPr/>
        </p:nvSpPr>
        <p:spPr>
          <a:xfrm>
            <a:off x="1362684" y="3511419"/>
            <a:ext cx="278407" cy="369332"/>
          </a:xfrm>
          <a:prstGeom prst="rect">
            <a:avLst/>
          </a:prstGeom>
          <a:noFill/>
        </p:spPr>
        <p:txBody>
          <a:bodyPr wrap="none" rtlCol="0">
            <a:spAutoFit/>
          </a:bodyPr>
          <a:lstStyle/>
          <a:p>
            <a:r>
              <a:rPr lang="en-US" dirty="0">
                <a:latin typeface="Arial"/>
                <a:cs typeface="Arial"/>
              </a:rPr>
              <a:t>4</a:t>
            </a:r>
            <a:r>
              <a:rPr lang="en-US" dirty="0" smtClean="0">
                <a:latin typeface="Arial"/>
                <a:cs typeface="Arial"/>
              </a:rPr>
              <a:t> my </a:t>
            </a:r>
            <a:endParaRPr lang="en-US" dirty="0">
              <a:latin typeface="Arial"/>
              <a:cs typeface="Arial"/>
            </a:endParaRPr>
          </a:p>
        </p:txBody>
      </p:sp>
      <p:sp>
        <p:nvSpPr>
          <p:cNvPr id="18" name="TextBox 17"/>
          <p:cNvSpPr txBox="1"/>
          <p:nvPr/>
        </p:nvSpPr>
        <p:spPr>
          <a:xfrm>
            <a:off x="3586892" y="3373908"/>
            <a:ext cx="278407" cy="369332"/>
          </a:xfrm>
          <a:prstGeom prst="rect">
            <a:avLst/>
          </a:prstGeom>
          <a:noFill/>
        </p:spPr>
        <p:txBody>
          <a:bodyPr wrap="none" rtlCol="0">
            <a:spAutoFit/>
          </a:bodyPr>
          <a:lstStyle/>
          <a:p>
            <a:r>
              <a:rPr lang="en-US" dirty="0" smtClean="0">
                <a:latin typeface="Arial"/>
                <a:cs typeface="Arial"/>
              </a:rPr>
              <a:t>5 my </a:t>
            </a:r>
            <a:endParaRPr lang="en-US" dirty="0">
              <a:latin typeface="Arial"/>
              <a:cs typeface="Arial"/>
            </a:endParaRPr>
          </a:p>
        </p:txBody>
      </p:sp>
      <p:sp>
        <p:nvSpPr>
          <p:cNvPr id="38" name="TextBox 37"/>
          <p:cNvSpPr txBox="1"/>
          <p:nvPr/>
        </p:nvSpPr>
        <p:spPr>
          <a:xfrm>
            <a:off x="5325106" y="3843198"/>
            <a:ext cx="684878" cy="369332"/>
          </a:xfrm>
          <a:prstGeom prst="rect">
            <a:avLst/>
          </a:prstGeom>
          <a:noFill/>
        </p:spPr>
        <p:txBody>
          <a:bodyPr wrap="none" rtlCol="0">
            <a:spAutoFit/>
          </a:bodyPr>
          <a:lstStyle/>
          <a:p>
            <a:r>
              <a:rPr lang="en-US" dirty="0" smtClean="0">
                <a:latin typeface="Arial"/>
                <a:cs typeface="Arial"/>
              </a:rPr>
              <a:t>8 my </a:t>
            </a:r>
            <a:endParaRPr lang="en-US" dirty="0">
              <a:latin typeface="Arial"/>
              <a:cs typeface="Arial"/>
            </a:endParaRPr>
          </a:p>
        </p:txBody>
      </p:sp>
      <p:sp>
        <p:nvSpPr>
          <p:cNvPr id="40" name="TextBox 39"/>
          <p:cNvSpPr txBox="1"/>
          <p:nvPr/>
        </p:nvSpPr>
        <p:spPr>
          <a:xfrm>
            <a:off x="6951482" y="5257240"/>
            <a:ext cx="813256" cy="369332"/>
          </a:xfrm>
          <a:prstGeom prst="rect">
            <a:avLst/>
          </a:prstGeom>
          <a:noFill/>
        </p:spPr>
        <p:txBody>
          <a:bodyPr wrap="none" rtlCol="0">
            <a:spAutoFit/>
          </a:bodyPr>
          <a:lstStyle/>
          <a:p>
            <a:r>
              <a:rPr lang="en-US" dirty="0" smtClean="0">
                <a:latin typeface="Arial"/>
                <a:cs typeface="Arial"/>
              </a:rPr>
              <a:t>28 my </a:t>
            </a:r>
            <a:endParaRPr lang="en-US" dirty="0">
              <a:latin typeface="Arial"/>
              <a:cs typeface="Arial"/>
            </a:endParaRPr>
          </a:p>
        </p:txBody>
      </p:sp>
      <p:cxnSp>
        <p:nvCxnSpPr>
          <p:cNvPr id="7" name="Straight Connector 6"/>
          <p:cNvCxnSpPr/>
          <p:nvPr/>
        </p:nvCxnSpPr>
        <p:spPr>
          <a:xfrm>
            <a:off x="1184264" y="2997164"/>
            <a:ext cx="0" cy="305318"/>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43586" y="2997164"/>
            <a:ext cx="0" cy="305318"/>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251265" y="3000726"/>
            <a:ext cx="0" cy="1154761"/>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184264" y="3275607"/>
            <a:ext cx="1559322" cy="1"/>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24543" y="4120090"/>
            <a:ext cx="2226722" cy="797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48852" y="3275607"/>
            <a:ext cx="0" cy="852456"/>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033899" y="2997164"/>
            <a:ext cx="0" cy="1705015"/>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103368" y="4694206"/>
            <a:ext cx="2956695" cy="797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130106" y="4120090"/>
            <a:ext cx="0" cy="582089"/>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816533" y="2971555"/>
            <a:ext cx="0" cy="3503137"/>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543094" y="6466719"/>
            <a:ext cx="3301873" cy="797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543094" y="4693408"/>
            <a:ext cx="0" cy="1798122"/>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460732" y="4346375"/>
            <a:ext cx="684878" cy="369332"/>
          </a:xfrm>
          <a:prstGeom prst="rect">
            <a:avLst/>
          </a:prstGeom>
          <a:noFill/>
        </p:spPr>
        <p:txBody>
          <a:bodyPr wrap="none" rtlCol="0">
            <a:spAutoFit/>
          </a:bodyPr>
          <a:lstStyle/>
          <a:p>
            <a:r>
              <a:rPr lang="en-US" dirty="0" smtClean="0">
                <a:latin typeface="Arial"/>
                <a:cs typeface="Arial"/>
              </a:rPr>
              <a:t>3 my </a:t>
            </a:r>
            <a:endParaRPr lang="en-US" dirty="0">
              <a:latin typeface="Arial"/>
              <a:cs typeface="Arial"/>
            </a:endParaRPr>
          </a:p>
        </p:txBody>
      </p:sp>
      <p:sp>
        <p:nvSpPr>
          <p:cNvPr id="48" name="TextBox 47"/>
          <p:cNvSpPr txBox="1"/>
          <p:nvPr/>
        </p:nvSpPr>
        <p:spPr>
          <a:xfrm>
            <a:off x="3722070" y="5410672"/>
            <a:ext cx="813256" cy="369332"/>
          </a:xfrm>
          <a:prstGeom prst="rect">
            <a:avLst/>
          </a:prstGeom>
          <a:noFill/>
        </p:spPr>
        <p:txBody>
          <a:bodyPr wrap="none" rtlCol="0">
            <a:spAutoFit/>
          </a:bodyPr>
          <a:lstStyle/>
          <a:p>
            <a:r>
              <a:rPr lang="en-US" dirty="0" smtClean="0">
                <a:latin typeface="Arial"/>
                <a:cs typeface="Arial"/>
              </a:rPr>
              <a:t>20 my </a:t>
            </a:r>
            <a:endParaRPr lang="en-US" dirty="0">
              <a:latin typeface="Arial"/>
              <a:cs typeface="Arial"/>
            </a:endParaRPr>
          </a:p>
        </p:txBody>
      </p:sp>
      <p:pic>
        <p:nvPicPr>
          <p:cNvPr id="49" name="Picture 48"/>
          <p:cNvPicPr>
            <a:picLocks noChangeAspect="1"/>
          </p:cNvPicPr>
          <p:nvPr/>
        </p:nvPicPr>
        <p:blipFill>
          <a:blip r:embed="rId5"/>
          <a:stretch>
            <a:fillRect/>
          </a:stretch>
        </p:blipFill>
        <p:spPr>
          <a:xfrm>
            <a:off x="7022301" y="1717927"/>
            <a:ext cx="1536424" cy="1023495"/>
          </a:xfrm>
          <a:prstGeom prst="rect">
            <a:avLst/>
          </a:prstGeom>
        </p:spPr>
      </p:pic>
      <p:pic>
        <p:nvPicPr>
          <p:cNvPr id="51" name="Picture 50"/>
          <p:cNvPicPr>
            <a:picLocks noChangeAspect="1"/>
          </p:cNvPicPr>
          <p:nvPr/>
        </p:nvPicPr>
        <p:blipFill>
          <a:blip r:embed="rId6"/>
          <a:stretch>
            <a:fillRect/>
          </a:stretch>
        </p:blipFill>
        <p:spPr>
          <a:xfrm>
            <a:off x="5230326" y="1690592"/>
            <a:ext cx="1564858" cy="1042436"/>
          </a:xfrm>
          <a:prstGeom prst="rect">
            <a:avLst/>
          </a:prstGeom>
        </p:spPr>
      </p:pic>
      <p:sp>
        <p:nvSpPr>
          <p:cNvPr id="59" name="Oval 58"/>
          <p:cNvSpPr/>
          <p:nvPr/>
        </p:nvSpPr>
        <p:spPr>
          <a:xfrm>
            <a:off x="6009984" y="6282569"/>
            <a:ext cx="378116" cy="36830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itle 1"/>
          <p:cNvSpPr txBox="1">
            <a:spLocks/>
          </p:cNvSpPr>
          <p:nvPr/>
        </p:nvSpPr>
        <p:spPr>
          <a:xfrm>
            <a:off x="457200" y="274638"/>
            <a:ext cx="8229600" cy="1143000"/>
          </a:xfrm>
          <a:prstGeom prst="rect">
            <a:avLst/>
          </a:prstGeom>
          <a:solidFill>
            <a:srgbClr val="BC5806"/>
          </a:solidFill>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a:cs typeface="Arial"/>
                <a:sym typeface="Symbol" charset="0"/>
              </a:rPr>
              <a:t>Different </a:t>
            </a:r>
            <a:r>
              <a:rPr lang="en-US" b="1" baseline="30000" dirty="0" smtClean="0">
                <a:solidFill>
                  <a:schemeClr val="bg1"/>
                </a:solidFill>
                <a:latin typeface="Arial"/>
                <a:cs typeface="Arial"/>
                <a:sym typeface="Symbol" charset="0"/>
              </a:rPr>
              <a:t>2 </a:t>
            </a:r>
            <a:r>
              <a:rPr lang="en-US" b="1" dirty="0" smtClean="0">
                <a:solidFill>
                  <a:schemeClr val="bg1"/>
                </a:solidFill>
                <a:latin typeface="Arial"/>
                <a:cs typeface="Arial"/>
                <a:sym typeface="Symbol" charset="0"/>
              </a:rPr>
              <a:t>on different branches </a:t>
            </a:r>
            <a:endParaRPr lang="en-US" b="1" dirty="0">
              <a:solidFill>
                <a:schemeClr val="bg1"/>
              </a:solidFill>
              <a:latin typeface="Arial"/>
              <a:cs typeface="Arial"/>
            </a:endParaRPr>
          </a:p>
        </p:txBody>
      </p:sp>
      <p:graphicFrame>
        <p:nvGraphicFramePr>
          <p:cNvPr id="36" name="Table 35"/>
          <p:cNvGraphicFramePr>
            <a:graphicFrameLocks noGrp="1"/>
          </p:cNvGraphicFramePr>
          <p:nvPr>
            <p:extLst>
              <p:ext uri="{D42A27DB-BD31-4B8C-83A1-F6EECF244321}">
                <p14:modId xmlns:p14="http://schemas.microsoft.com/office/powerpoint/2010/main" val="4040107755"/>
              </p:ext>
            </p:extLst>
          </p:nvPr>
        </p:nvGraphicFramePr>
        <p:xfrm>
          <a:off x="1147158" y="5231749"/>
          <a:ext cx="1490133" cy="1195850"/>
        </p:xfrm>
        <a:graphic>
          <a:graphicData uri="http://schemas.openxmlformats.org/drawingml/2006/table">
            <a:tbl>
              <a:tblPr firstRow="1" bandRow="1">
                <a:tableStyleId>{5940675A-B579-460E-94D1-54222C63F5DA}</a:tableStyleId>
              </a:tblPr>
              <a:tblGrid>
                <a:gridCol w="496711"/>
                <a:gridCol w="496711"/>
                <a:gridCol w="496711"/>
              </a:tblGrid>
              <a:tr h="394960">
                <a:tc>
                  <a:txBody>
                    <a:bodyPr/>
                    <a:lstStyle/>
                    <a:p>
                      <a:pPr algn="ctr"/>
                      <a:r>
                        <a:rPr lang="en-US" sz="1400" b="1" dirty="0" smtClean="0">
                          <a:latin typeface="Arial"/>
                          <a:cs typeface="Arial"/>
                        </a:rPr>
                        <a:t>T</a:t>
                      </a:r>
                    </a:p>
                  </a:txBody>
                  <a:tcPr/>
                </a:tc>
                <a:tc>
                  <a:txBody>
                    <a:bodyPr/>
                    <a:lstStyle/>
                    <a:p>
                      <a:pPr algn="ctr"/>
                      <a:r>
                        <a:rPr lang="en-US" sz="1400" b="1" dirty="0" smtClean="0">
                          <a:latin typeface="Arial"/>
                          <a:cs typeface="Arial"/>
                        </a:rPr>
                        <a:t>s</a:t>
                      </a:r>
                      <a:endParaRPr lang="en-US" sz="1400" b="0" dirty="0" smtClean="0">
                        <a:latin typeface="Arial"/>
                        <a:cs typeface="Arial"/>
                      </a:endParaRPr>
                    </a:p>
                  </a:txBody>
                  <a:tcPr/>
                </a:tc>
                <a:tc>
                  <a:txBody>
                    <a:bodyPr/>
                    <a:lstStyle/>
                    <a:p>
                      <a:pPr algn="ctr"/>
                      <a:r>
                        <a:rPr lang="en-US" sz="1400" b="1" dirty="0" smtClean="0">
                          <a:latin typeface="Arial"/>
                          <a:cs typeface="Arial"/>
                        </a:rPr>
                        <a:t>s</a:t>
                      </a:r>
                    </a:p>
                  </a:txBody>
                  <a:tcPr/>
                </a:tc>
              </a:tr>
              <a:tr h="400445">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T</a:t>
                      </a:r>
                    </a:p>
                  </a:txBody>
                  <a:tcPr/>
                </a:tc>
                <a:tc>
                  <a:txBody>
                    <a:bodyPr/>
                    <a:lstStyle/>
                    <a:p>
                      <a:pPr algn="ctr"/>
                      <a:r>
                        <a:rPr lang="en-US" sz="1400" b="1" dirty="0" smtClean="0">
                          <a:latin typeface="Arial"/>
                          <a:cs typeface="Arial"/>
                        </a:rPr>
                        <a:t>s</a:t>
                      </a:r>
                    </a:p>
                  </a:txBody>
                  <a:tcPr/>
                </a:tc>
              </a:tr>
              <a:tr h="400445">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s</a:t>
                      </a:r>
                    </a:p>
                  </a:txBody>
                  <a:tcPr/>
                </a:tc>
                <a:tc>
                  <a:txBody>
                    <a:bodyPr/>
                    <a:lstStyle/>
                    <a:p>
                      <a:pPr algn="ctr"/>
                      <a:r>
                        <a:rPr lang="en-US" sz="1400" b="1" dirty="0" smtClean="0">
                          <a:latin typeface="Arial"/>
                          <a:cs typeface="Arial"/>
                        </a:rPr>
                        <a:t>T</a:t>
                      </a:r>
                    </a:p>
                  </a:txBody>
                  <a:tcPr/>
                </a:tc>
              </a:tr>
            </a:tbl>
          </a:graphicData>
        </a:graphic>
      </p:graphicFrame>
      <p:sp>
        <p:nvSpPr>
          <p:cNvPr id="37" name="Rectangle 36"/>
          <p:cNvSpPr/>
          <p:nvPr/>
        </p:nvSpPr>
        <p:spPr>
          <a:xfrm>
            <a:off x="155012" y="5649809"/>
            <a:ext cx="698295" cy="584776"/>
          </a:xfrm>
          <a:prstGeom prst="rect">
            <a:avLst/>
          </a:prstGeom>
        </p:spPr>
        <p:txBody>
          <a:bodyPr wrap="none">
            <a:spAutoFit/>
          </a:bodyPr>
          <a:lstStyle/>
          <a:p>
            <a:r>
              <a:rPr lang="en-US" sz="3200" b="1" dirty="0" smtClean="0">
                <a:latin typeface="Arial"/>
                <a:cs typeface="Arial"/>
              </a:rPr>
              <a:t> </a:t>
            </a:r>
            <a:r>
              <a:rPr lang="en-US" sz="3200" b="1" dirty="0" smtClean="0">
                <a:latin typeface="Arial"/>
                <a:cs typeface="Arial"/>
                <a:sym typeface="Symbol" charset="0"/>
              </a:rPr>
              <a:t></a:t>
            </a:r>
            <a:r>
              <a:rPr lang="en-US" sz="3200" b="1" baseline="30000" dirty="0" smtClean="0">
                <a:latin typeface="Arial"/>
                <a:cs typeface="Arial"/>
                <a:sym typeface="Symbol" charset="0"/>
              </a:rPr>
              <a:t>2</a:t>
            </a:r>
            <a:r>
              <a:rPr lang="en-US" sz="3200" b="1" dirty="0" smtClean="0">
                <a:latin typeface="Arial"/>
                <a:cs typeface="Arial"/>
              </a:rPr>
              <a:t> </a:t>
            </a:r>
            <a:endParaRPr lang="en-US" sz="3200" dirty="0"/>
          </a:p>
        </p:txBody>
      </p:sp>
      <p:sp>
        <p:nvSpPr>
          <p:cNvPr id="39" name="Left Bracket 38"/>
          <p:cNvSpPr/>
          <p:nvPr/>
        </p:nvSpPr>
        <p:spPr>
          <a:xfrm>
            <a:off x="882557" y="4937466"/>
            <a:ext cx="372533" cy="1785068"/>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Left Bracket 41"/>
          <p:cNvSpPr/>
          <p:nvPr/>
        </p:nvSpPr>
        <p:spPr>
          <a:xfrm flipH="1">
            <a:off x="2499894" y="4937466"/>
            <a:ext cx="372533" cy="1785068"/>
          </a:xfrm>
          <a:prstGeom prst="leftBracket">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Rectangle 44"/>
          <p:cNvSpPr/>
          <p:nvPr/>
        </p:nvSpPr>
        <p:spPr>
          <a:xfrm>
            <a:off x="402952" y="3843198"/>
            <a:ext cx="598491" cy="461665"/>
          </a:xfrm>
          <a:prstGeom prst="rect">
            <a:avLst/>
          </a:prstGeom>
          <a:ln>
            <a:solidFill>
              <a:srgbClr val="8000FF"/>
            </a:solidFill>
          </a:ln>
        </p:spPr>
        <p:txBody>
          <a:bodyPr wrap="none">
            <a:spAutoFit/>
          </a:bodyPr>
          <a:lstStyle/>
          <a:p>
            <a:r>
              <a:rPr lang="en-US" sz="2400" b="1" dirty="0" smtClean="0">
                <a:solidFill>
                  <a:srgbClr val="8000FF"/>
                </a:solidFill>
                <a:latin typeface="Arial"/>
                <a:cs typeface="Arial"/>
                <a:sym typeface="Symbol" charset="0"/>
              </a:rPr>
              <a:t></a:t>
            </a:r>
            <a:r>
              <a:rPr lang="en-US" sz="2400" b="1" baseline="-25000" dirty="0" smtClean="0">
                <a:solidFill>
                  <a:srgbClr val="8000FF"/>
                </a:solidFill>
                <a:latin typeface="Arial"/>
                <a:cs typeface="Arial"/>
                <a:sym typeface="Symbol" charset="0"/>
              </a:rPr>
              <a:t>a</a:t>
            </a:r>
            <a:r>
              <a:rPr lang="en-US" sz="2400" b="1" baseline="30000" dirty="0" smtClean="0">
                <a:solidFill>
                  <a:srgbClr val="8000FF"/>
                </a:solidFill>
                <a:latin typeface="Arial"/>
                <a:cs typeface="Arial"/>
                <a:sym typeface="Symbol" charset="0"/>
              </a:rPr>
              <a:t>2</a:t>
            </a:r>
            <a:endParaRPr lang="en-US" sz="2400" b="1" baseline="30000" dirty="0">
              <a:solidFill>
                <a:srgbClr val="8000FF"/>
              </a:solidFill>
            </a:endParaRPr>
          </a:p>
        </p:txBody>
      </p:sp>
      <p:sp>
        <p:nvSpPr>
          <p:cNvPr id="46" name="Rectangle 45"/>
          <p:cNvSpPr/>
          <p:nvPr/>
        </p:nvSpPr>
        <p:spPr>
          <a:xfrm>
            <a:off x="5384504" y="5257240"/>
            <a:ext cx="609712" cy="461665"/>
          </a:xfrm>
          <a:prstGeom prst="rect">
            <a:avLst/>
          </a:prstGeom>
          <a:ln>
            <a:solidFill>
              <a:schemeClr val="tx1"/>
            </a:solidFill>
          </a:ln>
        </p:spPr>
        <p:txBody>
          <a:bodyPr wrap="none">
            <a:spAutoFit/>
          </a:bodyPr>
          <a:lstStyle/>
          <a:p>
            <a:r>
              <a:rPr lang="en-US" sz="2400" b="1" dirty="0" smtClean="0">
                <a:latin typeface="Arial"/>
                <a:cs typeface="Arial"/>
                <a:sym typeface="Symbol" charset="0"/>
              </a:rPr>
              <a:t></a:t>
            </a:r>
            <a:r>
              <a:rPr lang="en-US" sz="2400" b="1" baseline="-25000" dirty="0" smtClean="0">
                <a:latin typeface="Arial"/>
                <a:cs typeface="Arial"/>
                <a:sym typeface="Symbol" charset="0"/>
              </a:rPr>
              <a:t>b</a:t>
            </a:r>
            <a:r>
              <a:rPr lang="en-US" sz="2400" b="1" baseline="30000" dirty="0" smtClean="0">
                <a:latin typeface="Arial"/>
                <a:cs typeface="Arial"/>
                <a:sym typeface="Symbol" charset="0"/>
              </a:rPr>
              <a:t>2</a:t>
            </a:r>
            <a:endParaRPr lang="en-US" sz="2400" b="1" baseline="30000" dirty="0"/>
          </a:p>
        </p:txBody>
      </p:sp>
    </p:spTree>
    <p:extLst>
      <p:ext uri="{BB962C8B-B14F-4D97-AF65-F5344CB8AC3E}">
        <p14:creationId xmlns:p14="http://schemas.microsoft.com/office/powerpoint/2010/main" val="18407287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06994" y="1671638"/>
            <a:ext cx="1104506" cy="814869"/>
          </a:xfrm>
          <a:prstGeom prst="rect">
            <a:avLst/>
          </a:prstGeom>
        </p:spPr>
      </p:pic>
      <p:pic>
        <p:nvPicPr>
          <p:cNvPr id="8" name="Picture 7"/>
          <p:cNvPicPr>
            <a:picLocks noChangeAspect="1"/>
          </p:cNvPicPr>
          <p:nvPr/>
        </p:nvPicPr>
        <p:blipFill>
          <a:blip r:embed="rId3"/>
          <a:stretch>
            <a:fillRect/>
          </a:stretch>
        </p:blipFill>
        <p:spPr>
          <a:xfrm>
            <a:off x="3111499" y="1671637"/>
            <a:ext cx="1104507" cy="81486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461565230"/>
              </p:ext>
            </p:extLst>
          </p:nvPr>
        </p:nvGraphicFramePr>
        <p:xfrm>
          <a:off x="2010431" y="2540000"/>
          <a:ext cx="5507970" cy="4096850"/>
        </p:xfrm>
        <a:graphic>
          <a:graphicData uri="http://schemas.openxmlformats.org/drawingml/2006/table">
            <a:tbl>
              <a:tblPr firstRow="1" bandRow="1">
                <a:tableStyleId>{5940675A-B579-460E-94D1-54222C63F5DA}</a:tableStyleId>
              </a:tblPr>
              <a:tblGrid>
                <a:gridCol w="1101594"/>
                <a:gridCol w="1101594"/>
                <a:gridCol w="1101594"/>
                <a:gridCol w="1101594"/>
                <a:gridCol w="1101594"/>
              </a:tblGrid>
              <a:tr h="876300">
                <a:tc>
                  <a:txBody>
                    <a:bodyPr/>
                    <a:lstStyle/>
                    <a:p>
                      <a:pPr algn="ctr"/>
                      <a:r>
                        <a:rPr lang="en-US" sz="2000" b="1" dirty="0" smtClean="0">
                          <a:solidFill>
                            <a:srgbClr val="8000FF"/>
                          </a:solidFill>
                          <a:latin typeface="Arial"/>
                          <a:cs typeface="Arial"/>
                          <a:sym typeface="Symbol" charset="0"/>
                        </a:rPr>
                        <a:t>5</a:t>
                      </a:r>
                      <a:r>
                        <a:rPr lang="en-US" sz="2000" b="1" baseline="-25000" dirty="0" smtClean="0">
                          <a:solidFill>
                            <a:srgbClr val="8000FF"/>
                          </a:solidFill>
                          <a:latin typeface="Arial"/>
                          <a:cs typeface="Arial"/>
                          <a:sym typeface="Symbol" charset="0"/>
                        </a:rPr>
                        <a:t>a</a:t>
                      </a:r>
                      <a:r>
                        <a:rPr lang="en-US" sz="2000" b="1" baseline="30000" dirty="0" smtClean="0">
                          <a:solidFill>
                            <a:srgbClr val="8000FF"/>
                          </a:solidFill>
                          <a:latin typeface="Arial"/>
                          <a:cs typeface="Arial"/>
                          <a:sym typeface="Symbol" charset="0"/>
                        </a:rPr>
                        <a:t>2 </a:t>
                      </a:r>
                      <a:r>
                        <a:rPr lang="en-US" sz="2000" b="1" baseline="0" dirty="0" smtClean="0">
                          <a:solidFill>
                            <a:srgbClr val="8000FF"/>
                          </a:solidFill>
                          <a:latin typeface="Arial"/>
                          <a:cs typeface="Arial"/>
                          <a:sym typeface="Symbol" charset="0"/>
                        </a:rPr>
                        <a:t>+ </a:t>
                      </a:r>
                      <a:r>
                        <a:rPr lang="en-US" sz="2000" b="1" baseline="0" dirty="0" smtClean="0">
                          <a:solidFill>
                            <a:srgbClr val="000000"/>
                          </a:solidFill>
                          <a:latin typeface="Arial"/>
                          <a:cs typeface="Arial"/>
                          <a:sym typeface="Symbol" charset="0"/>
                        </a:rPr>
                        <a:t>23</a:t>
                      </a:r>
                      <a:r>
                        <a:rPr lang="en-US" sz="2000" b="1" dirty="0" smtClean="0">
                          <a:solidFill>
                            <a:srgbClr val="000000"/>
                          </a:solidFill>
                          <a:latin typeface="Arial"/>
                          <a:cs typeface="Arial"/>
                          <a:sym typeface="Symbol" charset="0"/>
                        </a:rPr>
                        <a:t></a:t>
                      </a:r>
                      <a:r>
                        <a:rPr lang="en-US" sz="2000" b="1" baseline="-25000" dirty="0" smtClean="0">
                          <a:solidFill>
                            <a:srgbClr val="000000"/>
                          </a:solidFill>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solidFill>
                          <a:srgbClr val="000000"/>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8000FF"/>
                          </a:solidFill>
                          <a:latin typeface="Arial"/>
                          <a:cs typeface="Arial"/>
                          <a:sym typeface="Symbol" charset="0"/>
                        </a:rPr>
                        <a:t>4</a:t>
                      </a:r>
                      <a:r>
                        <a:rPr lang="en-US" sz="2000" b="1" baseline="-25000" dirty="0" smtClean="0">
                          <a:solidFill>
                            <a:srgbClr val="8000FF"/>
                          </a:solidFill>
                          <a:latin typeface="Arial"/>
                          <a:cs typeface="Arial"/>
                          <a:sym typeface="Symbol" charset="0"/>
                        </a:rPr>
                        <a:t>a</a:t>
                      </a:r>
                      <a:r>
                        <a:rPr lang="en-US" sz="2000" b="1" baseline="30000" dirty="0" smtClean="0">
                          <a:solidFill>
                            <a:srgbClr val="8000FF"/>
                          </a:solidFill>
                          <a:latin typeface="Arial"/>
                          <a:cs typeface="Arial"/>
                          <a:sym typeface="Symbol" charset="0"/>
                        </a:rPr>
                        <a:t>2</a:t>
                      </a:r>
                      <a:r>
                        <a:rPr lang="en-US" sz="2000" b="1" baseline="-25000" dirty="0" smtClean="0">
                          <a:solidFill>
                            <a:srgbClr val="8000FF"/>
                          </a:solidFill>
                          <a:latin typeface="Arial"/>
                          <a:cs typeface="Arial"/>
                          <a:sym typeface="Symbol" charset="0"/>
                        </a:rPr>
                        <a:t> </a:t>
                      </a:r>
                      <a:r>
                        <a:rPr lang="en-US" sz="2000" b="1" baseline="0" dirty="0" smtClean="0">
                          <a:solidFill>
                            <a:srgbClr val="8000FF"/>
                          </a:solidFill>
                          <a:latin typeface="Arial"/>
                          <a:cs typeface="Arial"/>
                          <a:sym typeface="Symbol" charset="0"/>
                        </a:rPr>
                        <a:t>+ </a:t>
                      </a:r>
                      <a:r>
                        <a:rPr lang="en-US" sz="2000" b="1" baseline="0" dirty="0" smtClean="0">
                          <a:solidFill>
                            <a:srgbClr val="000000"/>
                          </a:solidFill>
                          <a:latin typeface="Arial"/>
                          <a:cs typeface="Arial"/>
                          <a:sym typeface="Symbol" charset="0"/>
                        </a:rPr>
                        <a:t>23</a:t>
                      </a:r>
                      <a:r>
                        <a:rPr lang="en-US" sz="2000" b="1" dirty="0" smtClean="0">
                          <a:solidFill>
                            <a:srgbClr val="000000"/>
                          </a:solidFill>
                          <a:latin typeface="Arial"/>
                          <a:cs typeface="Arial"/>
                          <a:sym typeface="Symbol" charset="0"/>
                        </a:rPr>
                        <a:t></a:t>
                      </a:r>
                      <a:r>
                        <a:rPr lang="en-US" sz="2000" b="1" baseline="-25000" dirty="0" smtClean="0">
                          <a:solidFill>
                            <a:srgbClr val="000000"/>
                          </a:solidFill>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solidFill>
                          <a:srgbClr val="000000"/>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23</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baseline="-25000" dirty="0" smtClean="0">
                        <a:latin typeface="Arial"/>
                        <a:cs typeface="Arial"/>
                      </a:endParaRPr>
                    </a:p>
                    <a:p>
                      <a:pPr algn="ctr"/>
                      <a:endParaRPr lang="en-US" sz="2000" b="1"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20</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baseline="-25000" dirty="0" smtClean="0">
                        <a:latin typeface="Arial"/>
                        <a:cs typeface="Arial"/>
                      </a:endParaRPr>
                    </a:p>
                    <a:p>
                      <a:pPr algn="ctr"/>
                      <a:endParaRPr lang="en-US" sz="2000" b="1" dirty="0" smtClean="0">
                        <a:latin typeface="Arial"/>
                        <a:cs typeface="Arial"/>
                      </a:endParaRPr>
                    </a:p>
                  </a:txBody>
                  <a:tcPr/>
                </a:tc>
                <a:tc>
                  <a:txBody>
                    <a:bodyPr/>
                    <a:lstStyle/>
                    <a:p>
                      <a:pPr algn="ctr"/>
                      <a:r>
                        <a:rPr lang="en-US" sz="2000" b="1" dirty="0" smtClean="0">
                          <a:latin typeface="Arial"/>
                          <a:cs typeface="Arial"/>
                        </a:rPr>
                        <a:t>0</a:t>
                      </a:r>
                    </a:p>
                  </a:txBody>
                  <a:tcPr/>
                </a:tc>
              </a:tr>
              <a:tr h="7789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8000FF"/>
                          </a:solidFill>
                          <a:latin typeface="Arial"/>
                          <a:cs typeface="Arial"/>
                          <a:sym typeface="Symbol" charset="0"/>
                        </a:rPr>
                        <a:t>4</a:t>
                      </a:r>
                      <a:r>
                        <a:rPr lang="en-US" sz="2000" b="1" baseline="-25000" dirty="0" smtClean="0">
                          <a:solidFill>
                            <a:srgbClr val="8000FF"/>
                          </a:solidFill>
                          <a:latin typeface="Arial"/>
                          <a:cs typeface="Arial"/>
                          <a:sym typeface="Symbol" charset="0"/>
                        </a:rPr>
                        <a:t>a</a:t>
                      </a:r>
                      <a:r>
                        <a:rPr lang="en-US" sz="2000" b="1" baseline="30000" dirty="0" smtClean="0">
                          <a:solidFill>
                            <a:srgbClr val="8000FF"/>
                          </a:solidFill>
                          <a:latin typeface="Arial"/>
                          <a:cs typeface="Arial"/>
                          <a:sym typeface="Symbol" charset="0"/>
                        </a:rPr>
                        <a:t>2</a:t>
                      </a:r>
                      <a:r>
                        <a:rPr lang="en-US" sz="2000" b="1" baseline="-25000" dirty="0" smtClean="0">
                          <a:solidFill>
                            <a:srgbClr val="8000FF"/>
                          </a:solidFill>
                          <a:latin typeface="Arial"/>
                          <a:cs typeface="Arial"/>
                          <a:sym typeface="Symbol" charset="0"/>
                        </a:rPr>
                        <a:t> </a:t>
                      </a:r>
                      <a:r>
                        <a:rPr lang="en-US" sz="2000" b="1" baseline="0" dirty="0" smtClean="0">
                          <a:solidFill>
                            <a:srgbClr val="8000FF"/>
                          </a:solidFill>
                          <a:latin typeface="Arial"/>
                          <a:cs typeface="Arial"/>
                          <a:sym typeface="Symbol" charset="0"/>
                        </a:rPr>
                        <a:t>+ </a:t>
                      </a:r>
                      <a:r>
                        <a:rPr lang="en-US" sz="2000" b="1" baseline="0" dirty="0" smtClean="0">
                          <a:solidFill>
                            <a:srgbClr val="000000"/>
                          </a:solidFill>
                          <a:latin typeface="Arial"/>
                          <a:cs typeface="Arial"/>
                          <a:sym typeface="Symbol" charset="0"/>
                        </a:rPr>
                        <a:t>23</a:t>
                      </a:r>
                      <a:r>
                        <a:rPr lang="en-US" sz="2000" b="1" dirty="0" smtClean="0">
                          <a:solidFill>
                            <a:srgbClr val="000000"/>
                          </a:solidFill>
                          <a:latin typeface="Arial"/>
                          <a:cs typeface="Arial"/>
                          <a:sym typeface="Symbol" charset="0"/>
                        </a:rPr>
                        <a:t></a:t>
                      </a:r>
                      <a:r>
                        <a:rPr lang="en-US" sz="2000" b="1" baseline="-25000" dirty="0" smtClean="0">
                          <a:solidFill>
                            <a:srgbClr val="000000"/>
                          </a:solidFill>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solidFill>
                          <a:srgbClr val="000000"/>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8000FF"/>
                          </a:solidFill>
                          <a:latin typeface="Arial"/>
                          <a:cs typeface="Arial"/>
                          <a:sym typeface="Symbol" charset="0"/>
                        </a:rPr>
                        <a:t>5</a:t>
                      </a:r>
                      <a:r>
                        <a:rPr lang="en-US" sz="2000" b="1" baseline="-25000" dirty="0" smtClean="0">
                          <a:solidFill>
                            <a:srgbClr val="8000FF"/>
                          </a:solidFill>
                          <a:latin typeface="Arial"/>
                          <a:cs typeface="Arial"/>
                          <a:sym typeface="Symbol" charset="0"/>
                        </a:rPr>
                        <a:t>a</a:t>
                      </a:r>
                      <a:r>
                        <a:rPr lang="en-US" sz="2000" b="1" baseline="30000" dirty="0" smtClean="0">
                          <a:solidFill>
                            <a:srgbClr val="8000FF"/>
                          </a:solidFill>
                          <a:latin typeface="Arial"/>
                          <a:cs typeface="Arial"/>
                          <a:sym typeface="Symbol" charset="0"/>
                        </a:rPr>
                        <a:t>2</a:t>
                      </a:r>
                      <a:r>
                        <a:rPr lang="en-US" sz="2000" b="1" baseline="-25000" dirty="0" smtClean="0">
                          <a:solidFill>
                            <a:srgbClr val="8000FF"/>
                          </a:solidFill>
                          <a:latin typeface="Arial"/>
                          <a:cs typeface="Arial"/>
                          <a:sym typeface="Symbol" charset="0"/>
                        </a:rPr>
                        <a:t> </a:t>
                      </a:r>
                      <a:r>
                        <a:rPr lang="en-US" sz="2000" b="1" baseline="0" dirty="0" smtClean="0">
                          <a:solidFill>
                            <a:srgbClr val="8000FF"/>
                          </a:solidFill>
                          <a:latin typeface="Arial"/>
                          <a:cs typeface="Arial"/>
                          <a:sym typeface="Symbol" charset="0"/>
                        </a:rPr>
                        <a:t>+ </a:t>
                      </a:r>
                      <a:r>
                        <a:rPr lang="en-US" sz="2000" b="1" baseline="0" dirty="0" smtClean="0">
                          <a:solidFill>
                            <a:srgbClr val="000000"/>
                          </a:solidFill>
                          <a:latin typeface="Arial"/>
                          <a:cs typeface="Arial"/>
                          <a:sym typeface="Symbol" charset="0"/>
                        </a:rPr>
                        <a:t>23</a:t>
                      </a:r>
                      <a:r>
                        <a:rPr lang="en-US" sz="2000" b="1" dirty="0" smtClean="0">
                          <a:solidFill>
                            <a:srgbClr val="000000"/>
                          </a:solidFill>
                          <a:latin typeface="Arial"/>
                          <a:cs typeface="Arial"/>
                          <a:sym typeface="Symbol" charset="0"/>
                        </a:rPr>
                        <a:t></a:t>
                      </a:r>
                      <a:r>
                        <a:rPr lang="en-US" sz="2000" b="1" baseline="-25000" dirty="0" smtClean="0">
                          <a:solidFill>
                            <a:srgbClr val="000000"/>
                          </a:solidFill>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solidFill>
                          <a:srgbClr val="000000"/>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23</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algn="ctr"/>
                      <a:endParaRPr lang="en-US" sz="2000" b="1"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20</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algn="ctr"/>
                      <a:endParaRPr lang="en-US" sz="2000" b="1" dirty="0" smtClean="0">
                        <a:latin typeface="Arial"/>
                        <a:cs typeface="Arial"/>
                      </a:endParaRPr>
                    </a:p>
                  </a:txBody>
                  <a:tcPr/>
                </a:tc>
                <a:tc>
                  <a:txBody>
                    <a:bodyPr/>
                    <a:lstStyle/>
                    <a:p>
                      <a:pPr algn="ctr"/>
                      <a:r>
                        <a:rPr lang="en-US" sz="2000" b="1" dirty="0" smtClean="0">
                          <a:latin typeface="Arial"/>
                          <a:cs typeface="Arial"/>
                        </a:rPr>
                        <a:t>0</a:t>
                      </a:r>
                    </a:p>
                  </a:txBody>
                  <a:tcPr/>
                </a:tc>
              </a:tr>
              <a:tr h="8342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23</a:t>
                      </a:r>
                      <a:r>
                        <a:rPr lang="en-US" sz="2000" b="1" baseline="-25000" dirty="0" smtClean="0">
                          <a:solidFill>
                            <a:srgbClr val="000000"/>
                          </a:solidFill>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solidFill>
                          <a:srgbClr val="000000"/>
                        </a:solidFill>
                        <a:latin typeface="Arial"/>
                        <a:cs typeface="Arial"/>
                      </a:endParaRPr>
                    </a:p>
                    <a:p>
                      <a:pPr algn="ctr"/>
                      <a:endParaRPr lang="en-US" sz="2000" b="1"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23</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algn="ctr"/>
                      <a:endParaRPr lang="en-US" sz="2000" b="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28</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baseline="-25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20</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algn="ctr"/>
                      <a:endParaRPr lang="en-US" sz="2000" b="1" dirty="0" smtClean="0">
                        <a:latin typeface="Arial"/>
                        <a:cs typeface="Arial"/>
                      </a:endParaRPr>
                    </a:p>
                  </a:txBody>
                  <a:tcPr/>
                </a:tc>
                <a:tc>
                  <a:txBody>
                    <a:bodyPr/>
                    <a:lstStyle/>
                    <a:p>
                      <a:pPr algn="ctr"/>
                      <a:r>
                        <a:rPr lang="en-US" sz="2000" b="1" dirty="0" smtClean="0">
                          <a:latin typeface="Arial"/>
                          <a:cs typeface="Arial"/>
                        </a:rPr>
                        <a:t>0</a:t>
                      </a:r>
                    </a:p>
                  </a:txBody>
                  <a:tcPr/>
                </a:tc>
              </a:tr>
              <a:tr h="78973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20</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algn="ctr"/>
                      <a:endParaRPr lang="en-US" sz="2000" b="1"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20</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algn="ctr"/>
                      <a:endParaRPr lang="en-US" sz="2000" b="1"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20</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algn="ctr"/>
                      <a:endParaRPr lang="en-US" sz="2000" b="1"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28</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algn="ctr"/>
                      <a:endParaRPr lang="en-US" sz="2000" b="1" dirty="0" smtClean="0">
                        <a:latin typeface="Arial"/>
                        <a:cs typeface="Arial"/>
                      </a:endParaRPr>
                    </a:p>
                  </a:txBody>
                  <a:tcPr/>
                </a:tc>
                <a:tc>
                  <a:txBody>
                    <a:bodyPr/>
                    <a:lstStyle/>
                    <a:p>
                      <a:pPr algn="ctr"/>
                      <a:r>
                        <a:rPr lang="en-US" sz="2000" b="1" dirty="0" smtClean="0">
                          <a:latin typeface="Arial"/>
                          <a:cs typeface="Arial"/>
                        </a:rPr>
                        <a:t>0</a:t>
                      </a:r>
                    </a:p>
                  </a:txBody>
                  <a:tcPr/>
                </a:tc>
              </a:tr>
              <a:tr h="789735">
                <a:tc>
                  <a:txBody>
                    <a:bodyPr/>
                    <a:lstStyle/>
                    <a:p>
                      <a:pPr algn="ctr"/>
                      <a:r>
                        <a:rPr lang="en-US" sz="2000" b="1" dirty="0" smtClean="0">
                          <a:latin typeface="Arial"/>
                          <a:cs typeface="Arial"/>
                        </a:rPr>
                        <a:t>0</a:t>
                      </a:r>
                    </a:p>
                  </a:txBody>
                  <a:tcPr/>
                </a:tc>
                <a:tc>
                  <a:txBody>
                    <a:bodyPr/>
                    <a:lstStyle/>
                    <a:p>
                      <a:pPr algn="ctr"/>
                      <a:r>
                        <a:rPr lang="en-US" sz="2000" b="1" dirty="0" smtClean="0">
                          <a:latin typeface="Arial"/>
                          <a:cs typeface="Arial"/>
                        </a:rPr>
                        <a:t>0</a:t>
                      </a:r>
                    </a:p>
                  </a:txBody>
                  <a:tcPr/>
                </a:tc>
                <a:tc>
                  <a:txBody>
                    <a:bodyPr/>
                    <a:lstStyle/>
                    <a:p>
                      <a:pPr algn="ctr"/>
                      <a:r>
                        <a:rPr lang="en-US" sz="2000" b="1" dirty="0" smtClean="0">
                          <a:latin typeface="Arial"/>
                          <a:cs typeface="Arial"/>
                        </a:rPr>
                        <a:t>0</a:t>
                      </a:r>
                    </a:p>
                  </a:txBody>
                  <a:tcPr/>
                </a:tc>
                <a:tc>
                  <a:txBody>
                    <a:bodyPr/>
                    <a:lstStyle/>
                    <a:p>
                      <a:pPr algn="ctr"/>
                      <a:r>
                        <a:rPr lang="en-US" sz="2000" b="1" dirty="0" smtClean="0">
                          <a:latin typeface="Arial"/>
                          <a:cs typeface="Arial"/>
                        </a:rPr>
                        <a:t>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latin typeface="Arial"/>
                          <a:cs typeface="Arial"/>
                          <a:sym typeface="Symbol" charset="0"/>
                        </a:rPr>
                        <a:t>28</a:t>
                      </a:r>
                      <a:r>
                        <a:rPr lang="en-US" sz="2000" b="1" baseline="-25000" dirty="0" smtClean="0">
                          <a:latin typeface="Arial"/>
                          <a:cs typeface="Arial"/>
                          <a:sym typeface="Symbol" charset="0"/>
                        </a:rPr>
                        <a:t>b</a:t>
                      </a:r>
                      <a:r>
                        <a:rPr lang="en-US" sz="2000" b="1" baseline="30000" dirty="0" smtClean="0">
                          <a:solidFill>
                            <a:srgbClr val="000000"/>
                          </a:solidFill>
                          <a:latin typeface="Arial"/>
                          <a:cs typeface="Arial"/>
                          <a:sym typeface="Symbol" charset="0"/>
                        </a:rPr>
                        <a:t>2</a:t>
                      </a:r>
                      <a:endParaRPr lang="en-US" sz="2000" b="1" baseline="-25000" dirty="0" smtClean="0">
                        <a:latin typeface="Arial"/>
                        <a:cs typeface="Arial"/>
                      </a:endParaRPr>
                    </a:p>
                    <a:p>
                      <a:pPr algn="ctr"/>
                      <a:endParaRPr lang="en-US" sz="2000" b="1" dirty="0" smtClean="0">
                        <a:latin typeface="Arial"/>
                        <a:cs typeface="Arial"/>
                      </a:endParaRPr>
                    </a:p>
                  </a:txBody>
                  <a:tcPr/>
                </a:tc>
              </a:tr>
            </a:tbl>
          </a:graphicData>
        </a:graphic>
      </p:graphicFrame>
      <p:pic>
        <p:nvPicPr>
          <p:cNvPr id="11" name="Picture 10"/>
          <p:cNvPicPr>
            <a:picLocks noChangeAspect="1"/>
          </p:cNvPicPr>
          <p:nvPr/>
        </p:nvPicPr>
        <p:blipFill>
          <a:blip r:embed="rId2"/>
          <a:stretch>
            <a:fillRect/>
          </a:stretch>
        </p:blipFill>
        <p:spPr>
          <a:xfrm>
            <a:off x="838988" y="2537307"/>
            <a:ext cx="1104506" cy="814869"/>
          </a:xfrm>
          <a:prstGeom prst="rect">
            <a:avLst/>
          </a:prstGeom>
        </p:spPr>
      </p:pic>
      <p:pic>
        <p:nvPicPr>
          <p:cNvPr id="12" name="Picture 11"/>
          <p:cNvPicPr>
            <a:picLocks noChangeAspect="1"/>
          </p:cNvPicPr>
          <p:nvPr/>
        </p:nvPicPr>
        <p:blipFill>
          <a:blip r:embed="rId3"/>
          <a:stretch>
            <a:fillRect/>
          </a:stretch>
        </p:blipFill>
        <p:spPr>
          <a:xfrm>
            <a:off x="838987" y="3352176"/>
            <a:ext cx="1104507" cy="814869"/>
          </a:xfrm>
          <a:prstGeom prst="rect">
            <a:avLst/>
          </a:prstGeom>
        </p:spPr>
      </p:pic>
      <p:pic>
        <p:nvPicPr>
          <p:cNvPr id="13" name="Picture 12"/>
          <p:cNvPicPr>
            <a:picLocks noChangeAspect="1"/>
          </p:cNvPicPr>
          <p:nvPr/>
        </p:nvPicPr>
        <p:blipFill>
          <a:blip r:embed="rId4"/>
          <a:stretch>
            <a:fillRect/>
          </a:stretch>
        </p:blipFill>
        <p:spPr>
          <a:xfrm>
            <a:off x="838200" y="4167045"/>
            <a:ext cx="1105294" cy="814285"/>
          </a:xfrm>
          <a:prstGeom prst="rect">
            <a:avLst/>
          </a:prstGeom>
        </p:spPr>
      </p:pic>
      <p:sp>
        <p:nvSpPr>
          <p:cNvPr id="14" name="Title 1"/>
          <p:cNvSpPr txBox="1">
            <a:spLocks/>
          </p:cNvSpPr>
          <p:nvPr/>
        </p:nvSpPr>
        <p:spPr>
          <a:xfrm>
            <a:off x="609600" y="427038"/>
            <a:ext cx="8229600" cy="1143000"/>
          </a:xfrm>
          <a:prstGeom prst="rect">
            <a:avLst/>
          </a:prstGeom>
          <a:solidFill>
            <a:srgbClr val="BC5806"/>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a:cs typeface="Arial"/>
                <a:sym typeface="Symbol" charset="0"/>
              </a:rPr>
              <a:t>2-rate Brownian VCV </a:t>
            </a:r>
            <a:endParaRPr lang="en-US" b="1" dirty="0">
              <a:solidFill>
                <a:schemeClr val="bg1"/>
              </a:solidFill>
              <a:latin typeface="Arial"/>
              <a:cs typeface="Arial"/>
            </a:endParaRPr>
          </a:p>
        </p:txBody>
      </p:sp>
      <p:pic>
        <p:nvPicPr>
          <p:cNvPr id="15" name="Picture 14"/>
          <p:cNvPicPr>
            <a:picLocks noChangeAspect="1"/>
          </p:cNvPicPr>
          <p:nvPr/>
        </p:nvPicPr>
        <p:blipFill>
          <a:blip r:embed="rId5"/>
          <a:stretch>
            <a:fillRect/>
          </a:stretch>
        </p:blipFill>
        <p:spPr>
          <a:xfrm>
            <a:off x="6289666" y="1653011"/>
            <a:ext cx="1248099" cy="831426"/>
          </a:xfrm>
          <a:prstGeom prst="rect">
            <a:avLst/>
          </a:prstGeom>
        </p:spPr>
      </p:pic>
      <p:pic>
        <p:nvPicPr>
          <p:cNvPr id="16" name="Picture 15"/>
          <p:cNvPicPr>
            <a:picLocks noChangeAspect="1"/>
          </p:cNvPicPr>
          <p:nvPr/>
        </p:nvPicPr>
        <p:blipFill>
          <a:blip r:embed="rId6"/>
          <a:stretch>
            <a:fillRect/>
          </a:stretch>
        </p:blipFill>
        <p:spPr>
          <a:xfrm>
            <a:off x="5219699" y="1670152"/>
            <a:ext cx="1222367" cy="814285"/>
          </a:xfrm>
          <a:prstGeom prst="rect">
            <a:avLst/>
          </a:prstGeom>
        </p:spPr>
      </p:pic>
      <p:pic>
        <p:nvPicPr>
          <p:cNvPr id="17" name="Picture 16"/>
          <p:cNvPicPr>
            <a:picLocks noChangeAspect="1"/>
          </p:cNvPicPr>
          <p:nvPr/>
        </p:nvPicPr>
        <p:blipFill>
          <a:blip r:embed="rId4"/>
          <a:stretch>
            <a:fillRect/>
          </a:stretch>
        </p:blipFill>
        <p:spPr>
          <a:xfrm>
            <a:off x="4216006" y="1670152"/>
            <a:ext cx="1105294" cy="814285"/>
          </a:xfrm>
          <a:prstGeom prst="rect">
            <a:avLst/>
          </a:prstGeom>
        </p:spPr>
      </p:pic>
      <p:pic>
        <p:nvPicPr>
          <p:cNvPr id="18" name="Picture 17"/>
          <p:cNvPicPr>
            <a:picLocks noChangeAspect="1"/>
          </p:cNvPicPr>
          <p:nvPr/>
        </p:nvPicPr>
        <p:blipFill>
          <a:blip r:embed="rId5"/>
          <a:stretch>
            <a:fillRect/>
          </a:stretch>
        </p:blipFill>
        <p:spPr>
          <a:xfrm>
            <a:off x="850900" y="5770215"/>
            <a:ext cx="1092594" cy="831426"/>
          </a:xfrm>
          <a:prstGeom prst="rect">
            <a:avLst/>
          </a:prstGeom>
        </p:spPr>
      </p:pic>
      <p:pic>
        <p:nvPicPr>
          <p:cNvPr id="19" name="Picture 18"/>
          <p:cNvPicPr>
            <a:picLocks noChangeAspect="1"/>
          </p:cNvPicPr>
          <p:nvPr/>
        </p:nvPicPr>
        <p:blipFill>
          <a:blip r:embed="rId6"/>
          <a:stretch>
            <a:fillRect/>
          </a:stretch>
        </p:blipFill>
        <p:spPr>
          <a:xfrm>
            <a:off x="838200" y="4968630"/>
            <a:ext cx="1105294" cy="814285"/>
          </a:xfrm>
          <a:prstGeom prst="rect">
            <a:avLst/>
          </a:prstGeom>
        </p:spPr>
      </p:pic>
    </p:spTree>
    <p:extLst>
      <p:ext uri="{BB962C8B-B14F-4D97-AF65-F5344CB8AC3E}">
        <p14:creationId xmlns:p14="http://schemas.microsoft.com/office/powerpoint/2010/main" val="29260860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1800" y="427038"/>
            <a:ext cx="8229600" cy="1143000"/>
          </a:xfrm>
          <a:prstGeom prst="rect">
            <a:avLst/>
          </a:prstGeom>
          <a:solidFill>
            <a:srgbClr val="BC5806"/>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1"/>
            <a:r>
              <a:rPr lang="en-US" sz="4000" b="1" dirty="0" smtClean="0">
                <a:solidFill>
                  <a:schemeClr val="bg1"/>
                </a:solidFill>
                <a:latin typeface="Arial"/>
                <a:cs typeface="Arial"/>
              </a:rPr>
              <a:t>Estimate log(L) of each model</a:t>
            </a:r>
            <a:endParaRPr lang="en-US" sz="4000" b="1" dirty="0">
              <a:solidFill>
                <a:schemeClr val="bg1"/>
              </a:solidFill>
              <a:latin typeface="Arial"/>
              <a:cs typeface="Arial"/>
            </a:endParaRPr>
          </a:p>
        </p:txBody>
      </p:sp>
      <p:pic>
        <p:nvPicPr>
          <p:cNvPr id="20" name="Picture 19" descr="Screen Shot 2014-07-17 at 10.34.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68" y="1657921"/>
            <a:ext cx="8348133" cy="196591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596856502"/>
              </p:ext>
            </p:extLst>
          </p:nvPr>
        </p:nvGraphicFramePr>
        <p:xfrm>
          <a:off x="431800" y="4051300"/>
          <a:ext cx="3441700" cy="2324102"/>
        </p:xfrm>
        <a:graphic>
          <a:graphicData uri="http://schemas.openxmlformats.org/drawingml/2006/table">
            <a:tbl>
              <a:tblPr firstRow="1" bandRow="1">
                <a:tableStyleId>{5940675A-B579-460E-94D1-54222C63F5DA}</a:tableStyleId>
              </a:tblPr>
              <a:tblGrid>
                <a:gridCol w="688340"/>
                <a:gridCol w="688340"/>
                <a:gridCol w="688340"/>
                <a:gridCol w="688340"/>
                <a:gridCol w="688340"/>
              </a:tblGrid>
              <a:tr h="53803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28</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27</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23</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algn="ctr"/>
                      <a:r>
                        <a:rPr lang="en-US" sz="1800" b="1" dirty="0" smtClean="0">
                          <a:latin typeface="Arial"/>
                          <a:cs typeface="Arial"/>
                        </a:rPr>
                        <a:t>0</a:t>
                      </a:r>
                    </a:p>
                  </a:txBody>
                  <a:tcPr/>
                </a:tc>
              </a:tr>
              <a:tr h="44651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27</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28</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23</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algn="ctr"/>
                      <a:r>
                        <a:rPr lang="en-US" sz="1800" b="1" dirty="0" smtClean="0">
                          <a:latin typeface="Arial"/>
                          <a:cs typeface="Arial"/>
                        </a:rPr>
                        <a:t>0</a:t>
                      </a:r>
                    </a:p>
                  </a:txBody>
                  <a:tcPr/>
                </a:tc>
              </a:tr>
              <a:tr h="44651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23</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23</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28</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algn="ctr"/>
                      <a:r>
                        <a:rPr lang="en-US" sz="1800" b="1" dirty="0" smtClean="0">
                          <a:latin typeface="Arial"/>
                          <a:cs typeface="Arial"/>
                        </a:rPr>
                        <a:t>0</a:t>
                      </a:r>
                    </a:p>
                  </a:txBody>
                  <a:tcPr/>
                </a:tc>
              </a:tr>
              <a:tr h="44651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28</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algn="ctr"/>
                      <a:r>
                        <a:rPr lang="en-US" sz="1800" b="1" dirty="0" smtClean="0">
                          <a:latin typeface="Arial"/>
                          <a:cs typeface="Arial"/>
                        </a:rPr>
                        <a:t>0</a:t>
                      </a:r>
                    </a:p>
                  </a:txBody>
                  <a:tcPr/>
                </a:tc>
              </a:tr>
              <a:tr h="446516">
                <a:tc>
                  <a:txBody>
                    <a:bodyPr/>
                    <a:lstStyle/>
                    <a:p>
                      <a:pPr algn="ctr"/>
                      <a:r>
                        <a:rPr lang="en-US" sz="1800" b="1" dirty="0" smtClean="0">
                          <a:latin typeface="Arial"/>
                          <a:cs typeface="Arial"/>
                        </a:rPr>
                        <a:t>0</a:t>
                      </a:r>
                    </a:p>
                  </a:txBody>
                  <a:tcPr/>
                </a:tc>
                <a:tc>
                  <a:txBody>
                    <a:bodyPr/>
                    <a:lstStyle/>
                    <a:p>
                      <a:pPr algn="ctr"/>
                      <a:r>
                        <a:rPr lang="en-US" sz="1800" b="1" dirty="0" smtClean="0">
                          <a:latin typeface="Arial"/>
                          <a:cs typeface="Arial"/>
                        </a:rPr>
                        <a:t>0</a:t>
                      </a:r>
                    </a:p>
                  </a:txBody>
                  <a:tcPr/>
                </a:tc>
                <a:tc>
                  <a:txBody>
                    <a:bodyPr/>
                    <a:lstStyle/>
                    <a:p>
                      <a:pPr algn="ctr"/>
                      <a:r>
                        <a:rPr lang="en-US" sz="1800" b="1" dirty="0" smtClean="0">
                          <a:latin typeface="Arial"/>
                          <a:cs typeface="Arial"/>
                        </a:rPr>
                        <a:t>0</a:t>
                      </a:r>
                    </a:p>
                  </a:txBody>
                  <a:tcPr/>
                </a:tc>
                <a:tc>
                  <a:txBody>
                    <a:bodyPr/>
                    <a:lstStyle/>
                    <a:p>
                      <a:pPr algn="ctr"/>
                      <a:r>
                        <a:rPr lang="en-US" sz="1800" b="1" dirty="0" smtClean="0">
                          <a:latin typeface="Arial"/>
                          <a:cs typeface="Arial"/>
                        </a:rPr>
                        <a:t>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28</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r>
            </a:tbl>
          </a:graphicData>
        </a:graphic>
      </p:graphicFrame>
      <p:sp>
        <p:nvSpPr>
          <p:cNvPr id="22" name="Rectangle 21"/>
          <p:cNvSpPr/>
          <p:nvPr/>
        </p:nvSpPr>
        <p:spPr>
          <a:xfrm>
            <a:off x="1096322" y="3611239"/>
            <a:ext cx="1749197" cy="461665"/>
          </a:xfrm>
          <a:prstGeom prst="rect">
            <a:avLst/>
          </a:prstGeom>
        </p:spPr>
        <p:txBody>
          <a:bodyPr wrap="none">
            <a:spAutoFit/>
          </a:bodyPr>
          <a:lstStyle/>
          <a:p>
            <a:pPr algn="ctr"/>
            <a:r>
              <a:rPr lang="en-US" sz="2400" b="1" dirty="0" smtClean="0">
                <a:latin typeface="Arial"/>
                <a:cs typeface="Arial"/>
              </a:rPr>
              <a:t>1-rate VCV</a:t>
            </a:r>
          </a:p>
        </p:txBody>
      </p:sp>
      <p:cxnSp>
        <p:nvCxnSpPr>
          <p:cNvPr id="6" name="Straight Arrow Connector 5"/>
          <p:cNvCxnSpPr/>
          <p:nvPr/>
        </p:nvCxnSpPr>
        <p:spPr>
          <a:xfrm flipV="1">
            <a:off x="3568700" y="3263900"/>
            <a:ext cx="2832100" cy="787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303236083"/>
              </p:ext>
            </p:extLst>
          </p:nvPr>
        </p:nvGraphicFramePr>
        <p:xfrm>
          <a:off x="4178299" y="4114800"/>
          <a:ext cx="4546601" cy="2524578"/>
        </p:xfrm>
        <a:graphic>
          <a:graphicData uri="http://schemas.openxmlformats.org/drawingml/2006/table">
            <a:tbl>
              <a:tblPr firstRow="1" bandRow="1">
                <a:tableStyleId>{5940675A-B579-460E-94D1-54222C63F5DA}</a:tableStyleId>
              </a:tblPr>
              <a:tblGrid>
                <a:gridCol w="1016001"/>
                <a:gridCol w="1099749"/>
                <a:gridCol w="793381"/>
                <a:gridCol w="857542"/>
                <a:gridCol w="779928"/>
              </a:tblGrid>
              <a:tr h="63499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8000FF"/>
                          </a:solidFill>
                          <a:latin typeface="Arial"/>
                          <a:cs typeface="Arial"/>
                          <a:sym typeface="Symbol" charset="0"/>
                        </a:rPr>
                        <a:t>5</a:t>
                      </a:r>
                      <a:r>
                        <a:rPr lang="en-US" sz="1800" b="1" baseline="-25000" dirty="0" smtClean="0">
                          <a:solidFill>
                            <a:srgbClr val="8000FF"/>
                          </a:solidFill>
                          <a:latin typeface="Arial"/>
                          <a:cs typeface="Arial"/>
                          <a:sym typeface="Symbol" charset="0"/>
                        </a:rPr>
                        <a:t>a</a:t>
                      </a:r>
                      <a:r>
                        <a:rPr lang="en-US" sz="1800" b="1" baseline="30000" dirty="0" smtClean="0">
                          <a:solidFill>
                            <a:srgbClr val="8000FF"/>
                          </a:solidFill>
                          <a:latin typeface="Arial"/>
                          <a:cs typeface="Arial"/>
                          <a:sym typeface="Symbol" charset="0"/>
                        </a:rPr>
                        <a:t>2</a:t>
                      </a:r>
                      <a:endParaRPr lang="en-US" sz="1800" b="1" baseline="30000" dirty="0" smtClean="0">
                        <a:solidFill>
                          <a:srgbClr val="8000FF"/>
                        </a:solidFill>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baseline="-25000" dirty="0" smtClean="0">
                          <a:solidFill>
                            <a:srgbClr val="8000FF"/>
                          </a:solidFill>
                          <a:latin typeface="Arial"/>
                          <a:cs typeface="Arial"/>
                          <a:sym typeface="Symbol" charset="0"/>
                        </a:rPr>
                        <a:t> </a:t>
                      </a:r>
                      <a:r>
                        <a:rPr lang="en-US" sz="1800" b="1" baseline="0" dirty="0" smtClean="0">
                          <a:solidFill>
                            <a:srgbClr val="8000FF"/>
                          </a:solidFill>
                          <a:latin typeface="Arial"/>
                          <a:cs typeface="Arial"/>
                          <a:sym typeface="Symbol" charset="0"/>
                        </a:rPr>
                        <a:t>+ 23</a:t>
                      </a:r>
                      <a:r>
                        <a:rPr lang="en-US" sz="1800" b="1" dirty="0" smtClean="0">
                          <a:solidFill>
                            <a:srgbClr val="8000FF"/>
                          </a:solidFill>
                          <a:latin typeface="Arial"/>
                          <a:cs typeface="Arial"/>
                          <a:sym typeface="Symbol" charset="0"/>
                        </a:rPr>
                        <a:t></a:t>
                      </a:r>
                      <a:r>
                        <a:rPr lang="en-US" sz="1800" b="1" baseline="-25000" dirty="0" smtClean="0">
                          <a:solidFill>
                            <a:srgbClr val="8000FF"/>
                          </a:solidFill>
                          <a:latin typeface="Arial"/>
                          <a:cs typeface="Arial"/>
                          <a:sym typeface="Symbol" charset="0"/>
                        </a:rPr>
                        <a:t>b</a:t>
                      </a:r>
                      <a:r>
                        <a:rPr lang="en-US" sz="1800" b="1" baseline="30000" dirty="0" smtClean="0">
                          <a:solidFill>
                            <a:srgbClr val="8000FF"/>
                          </a:solidFill>
                          <a:latin typeface="Arial"/>
                          <a:cs typeface="Arial"/>
                          <a:sym typeface="Symbol" charset="0"/>
                        </a:rPr>
                        <a:t>2</a:t>
                      </a:r>
                      <a:endParaRPr lang="en-US" sz="1800" b="1" baseline="30000" dirty="0" smtClean="0">
                        <a:solidFill>
                          <a:srgbClr val="8000FF"/>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8000FF"/>
                          </a:solidFill>
                          <a:latin typeface="Arial"/>
                          <a:cs typeface="Arial"/>
                          <a:sym typeface="Symbol" charset="0"/>
                        </a:rPr>
                        <a:t>4</a:t>
                      </a:r>
                      <a:r>
                        <a:rPr lang="en-US" sz="1800" b="1" baseline="-25000" dirty="0" smtClean="0">
                          <a:solidFill>
                            <a:srgbClr val="8000FF"/>
                          </a:solidFill>
                          <a:latin typeface="Arial"/>
                          <a:cs typeface="Arial"/>
                          <a:sym typeface="Symbol" charset="0"/>
                        </a:rPr>
                        <a:t>a</a:t>
                      </a:r>
                      <a:r>
                        <a:rPr lang="en-US" sz="1800" b="1" baseline="30000" dirty="0" smtClean="0">
                          <a:solidFill>
                            <a:srgbClr val="8000FF"/>
                          </a:solidFill>
                          <a:latin typeface="Arial"/>
                          <a:cs typeface="Arial"/>
                          <a:sym typeface="Symbol" charset="0"/>
                        </a:rPr>
                        <a:t>2</a:t>
                      </a:r>
                      <a:endParaRPr lang="en-US" sz="1800" b="1" baseline="30000" dirty="0" smtClean="0">
                        <a:solidFill>
                          <a:srgbClr val="8000FF"/>
                        </a:solidFill>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baseline="-25000" dirty="0" smtClean="0">
                          <a:solidFill>
                            <a:srgbClr val="8000FF"/>
                          </a:solidFill>
                          <a:latin typeface="Arial"/>
                          <a:cs typeface="Arial"/>
                          <a:sym typeface="Symbol" charset="0"/>
                        </a:rPr>
                        <a:t> </a:t>
                      </a:r>
                      <a:r>
                        <a:rPr lang="en-US" sz="1800" b="1" baseline="0" dirty="0" smtClean="0">
                          <a:solidFill>
                            <a:srgbClr val="8000FF"/>
                          </a:solidFill>
                          <a:latin typeface="Arial"/>
                          <a:cs typeface="Arial"/>
                          <a:sym typeface="Symbol" charset="0"/>
                        </a:rPr>
                        <a:t>+ 23</a:t>
                      </a:r>
                      <a:r>
                        <a:rPr lang="en-US" sz="1800" b="1" dirty="0" smtClean="0">
                          <a:solidFill>
                            <a:srgbClr val="8000FF"/>
                          </a:solidFill>
                          <a:latin typeface="Arial"/>
                          <a:cs typeface="Arial"/>
                          <a:sym typeface="Symbol" charset="0"/>
                        </a:rPr>
                        <a:t></a:t>
                      </a:r>
                      <a:r>
                        <a:rPr lang="en-US" sz="1800" b="1" baseline="-25000" dirty="0" smtClean="0">
                          <a:solidFill>
                            <a:srgbClr val="8000FF"/>
                          </a:solidFill>
                          <a:latin typeface="Arial"/>
                          <a:cs typeface="Arial"/>
                          <a:sym typeface="Symbol" charset="0"/>
                        </a:rPr>
                        <a:t>b</a:t>
                      </a:r>
                      <a:r>
                        <a:rPr lang="en-US" sz="1800" b="1" baseline="30000" dirty="0" smtClean="0">
                          <a:solidFill>
                            <a:srgbClr val="8000FF"/>
                          </a:solidFill>
                          <a:latin typeface="Arial"/>
                          <a:cs typeface="Arial"/>
                          <a:sym typeface="Symbol" charset="0"/>
                        </a:rPr>
                        <a:t>2</a:t>
                      </a:r>
                      <a:endParaRPr lang="en-US" sz="1800" b="1" baseline="30000" dirty="0" smtClean="0">
                        <a:solidFill>
                          <a:srgbClr val="8000FF"/>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23</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baseline="-25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baseline="-25000" dirty="0" smtClean="0">
                        <a:latin typeface="Arial"/>
                        <a:cs typeface="Arial"/>
                      </a:endParaRPr>
                    </a:p>
                  </a:txBody>
                  <a:tcPr/>
                </a:tc>
                <a:tc>
                  <a:txBody>
                    <a:bodyPr/>
                    <a:lstStyle/>
                    <a:p>
                      <a:pPr algn="ctr"/>
                      <a:r>
                        <a:rPr lang="en-US" sz="1800" b="1" dirty="0" smtClean="0">
                          <a:latin typeface="Arial"/>
                          <a:cs typeface="Arial"/>
                        </a:rPr>
                        <a:t>0</a:t>
                      </a:r>
                    </a:p>
                  </a:txBody>
                  <a:tcPr/>
                </a:tc>
              </a:tr>
              <a:tr h="5842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8000FF"/>
                          </a:solidFill>
                          <a:latin typeface="Arial"/>
                          <a:cs typeface="Arial"/>
                          <a:sym typeface="Symbol" charset="0"/>
                        </a:rPr>
                        <a:t>4</a:t>
                      </a:r>
                      <a:r>
                        <a:rPr lang="en-US" sz="1800" b="1" baseline="-25000" dirty="0" smtClean="0">
                          <a:solidFill>
                            <a:srgbClr val="8000FF"/>
                          </a:solidFill>
                          <a:latin typeface="Arial"/>
                          <a:cs typeface="Arial"/>
                          <a:sym typeface="Symbol" charset="0"/>
                        </a:rPr>
                        <a:t>a</a:t>
                      </a:r>
                      <a:r>
                        <a:rPr lang="en-US" sz="1800" b="1" baseline="30000" dirty="0" smtClean="0">
                          <a:solidFill>
                            <a:srgbClr val="8000FF"/>
                          </a:solidFill>
                          <a:latin typeface="Arial"/>
                          <a:cs typeface="Arial"/>
                          <a:sym typeface="Symbol" charset="0"/>
                        </a:rPr>
                        <a:t>2</a:t>
                      </a:r>
                      <a:endParaRPr lang="en-US" sz="1800" b="1" baseline="30000" dirty="0" smtClean="0">
                        <a:solidFill>
                          <a:srgbClr val="8000FF"/>
                        </a:solidFill>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baseline="-25000" dirty="0" smtClean="0">
                          <a:solidFill>
                            <a:srgbClr val="8000FF"/>
                          </a:solidFill>
                          <a:latin typeface="Arial"/>
                          <a:cs typeface="Arial"/>
                          <a:sym typeface="Symbol" charset="0"/>
                        </a:rPr>
                        <a:t> </a:t>
                      </a:r>
                      <a:r>
                        <a:rPr lang="en-US" sz="1800" b="1" baseline="0" dirty="0" smtClean="0">
                          <a:solidFill>
                            <a:srgbClr val="8000FF"/>
                          </a:solidFill>
                          <a:latin typeface="Arial"/>
                          <a:cs typeface="Arial"/>
                          <a:sym typeface="Symbol" charset="0"/>
                        </a:rPr>
                        <a:t>+ 23</a:t>
                      </a:r>
                      <a:r>
                        <a:rPr lang="en-US" sz="1800" b="1" dirty="0" smtClean="0">
                          <a:solidFill>
                            <a:srgbClr val="8000FF"/>
                          </a:solidFill>
                          <a:latin typeface="Arial"/>
                          <a:cs typeface="Arial"/>
                          <a:sym typeface="Symbol" charset="0"/>
                        </a:rPr>
                        <a:t></a:t>
                      </a:r>
                      <a:r>
                        <a:rPr lang="en-US" sz="1800" b="1" baseline="-25000" dirty="0" smtClean="0">
                          <a:solidFill>
                            <a:srgbClr val="8000FF"/>
                          </a:solidFill>
                          <a:latin typeface="Arial"/>
                          <a:cs typeface="Arial"/>
                          <a:sym typeface="Symbol" charset="0"/>
                        </a:rPr>
                        <a:t>b</a:t>
                      </a:r>
                      <a:r>
                        <a:rPr lang="en-US" sz="1800" b="1" baseline="30000" dirty="0" smtClean="0">
                          <a:solidFill>
                            <a:srgbClr val="8000FF"/>
                          </a:solidFill>
                          <a:latin typeface="Arial"/>
                          <a:cs typeface="Arial"/>
                          <a:sym typeface="Symbol" charset="0"/>
                        </a:rPr>
                        <a:t>2</a:t>
                      </a:r>
                      <a:endParaRPr lang="en-US" sz="1800" b="1" baseline="30000" dirty="0" smtClean="0">
                        <a:solidFill>
                          <a:srgbClr val="8000FF"/>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8000FF"/>
                          </a:solidFill>
                          <a:latin typeface="Arial"/>
                          <a:cs typeface="Arial"/>
                          <a:sym typeface="Symbol" charset="0"/>
                        </a:rPr>
                        <a:t>5</a:t>
                      </a:r>
                      <a:r>
                        <a:rPr lang="en-US" sz="1800" b="1" baseline="-25000" dirty="0" smtClean="0">
                          <a:solidFill>
                            <a:srgbClr val="8000FF"/>
                          </a:solidFill>
                          <a:latin typeface="Arial"/>
                          <a:cs typeface="Arial"/>
                          <a:sym typeface="Symbol" charset="0"/>
                        </a:rPr>
                        <a:t>a</a:t>
                      </a:r>
                      <a:r>
                        <a:rPr lang="en-US" sz="1800" b="1" baseline="30000" dirty="0" smtClean="0">
                          <a:solidFill>
                            <a:srgbClr val="8000FF"/>
                          </a:solidFill>
                          <a:latin typeface="Arial"/>
                          <a:cs typeface="Arial"/>
                          <a:sym typeface="Symbol" charset="0"/>
                        </a:rPr>
                        <a:t>2</a:t>
                      </a:r>
                      <a:endParaRPr lang="en-US" sz="1800" b="1" baseline="30000" dirty="0" smtClean="0">
                        <a:solidFill>
                          <a:srgbClr val="8000FF"/>
                        </a:solidFill>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baseline="-25000" dirty="0" smtClean="0">
                          <a:solidFill>
                            <a:srgbClr val="8000FF"/>
                          </a:solidFill>
                          <a:latin typeface="Arial"/>
                          <a:cs typeface="Arial"/>
                          <a:sym typeface="Symbol" charset="0"/>
                        </a:rPr>
                        <a:t> </a:t>
                      </a:r>
                      <a:r>
                        <a:rPr lang="en-US" sz="1800" b="1" baseline="0" dirty="0" smtClean="0">
                          <a:solidFill>
                            <a:srgbClr val="8000FF"/>
                          </a:solidFill>
                          <a:latin typeface="Arial"/>
                          <a:cs typeface="Arial"/>
                          <a:sym typeface="Symbol" charset="0"/>
                        </a:rPr>
                        <a:t>+ 23</a:t>
                      </a:r>
                      <a:r>
                        <a:rPr lang="en-US" sz="1800" b="1" dirty="0" smtClean="0">
                          <a:solidFill>
                            <a:srgbClr val="8000FF"/>
                          </a:solidFill>
                          <a:latin typeface="Arial"/>
                          <a:cs typeface="Arial"/>
                          <a:sym typeface="Symbol" charset="0"/>
                        </a:rPr>
                        <a:t></a:t>
                      </a:r>
                      <a:r>
                        <a:rPr lang="en-US" sz="1800" b="1" baseline="-25000" dirty="0" smtClean="0">
                          <a:solidFill>
                            <a:srgbClr val="8000FF"/>
                          </a:solidFill>
                          <a:latin typeface="Arial"/>
                          <a:cs typeface="Arial"/>
                          <a:sym typeface="Symbol" charset="0"/>
                        </a:rPr>
                        <a:t>b</a:t>
                      </a:r>
                      <a:r>
                        <a:rPr lang="en-US" sz="1800" b="1" baseline="30000" dirty="0" smtClean="0">
                          <a:solidFill>
                            <a:srgbClr val="8000FF"/>
                          </a:solidFill>
                          <a:latin typeface="Arial"/>
                          <a:cs typeface="Arial"/>
                          <a:sym typeface="Symbol" charset="0"/>
                        </a:rPr>
                        <a:t>2</a:t>
                      </a:r>
                      <a:endParaRPr lang="en-US" sz="1800" b="1" baseline="30000" dirty="0" smtClean="0">
                        <a:solidFill>
                          <a:srgbClr val="8000FF"/>
                        </a:solidFill>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23</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baseline="-25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baseline="-25000" dirty="0" smtClean="0">
                        <a:latin typeface="Arial"/>
                        <a:cs typeface="Arial"/>
                      </a:endParaRPr>
                    </a:p>
                  </a:txBody>
                  <a:tcPr/>
                </a:tc>
                <a:tc>
                  <a:txBody>
                    <a:bodyPr/>
                    <a:lstStyle/>
                    <a:p>
                      <a:pPr algn="ctr"/>
                      <a:r>
                        <a:rPr lang="en-US" sz="1800" b="1" dirty="0" smtClean="0">
                          <a:latin typeface="Arial"/>
                          <a:cs typeface="Arial"/>
                        </a:rPr>
                        <a:t>0</a:t>
                      </a:r>
                    </a:p>
                  </a:txBody>
                  <a:tcPr/>
                </a:tc>
              </a:tr>
              <a:tr h="40315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23</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23</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28</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algn="ctr"/>
                      <a:r>
                        <a:rPr lang="en-US" sz="1800" b="1" dirty="0" smtClean="0">
                          <a:latin typeface="Arial"/>
                          <a:cs typeface="Arial"/>
                        </a:rPr>
                        <a:t>0</a:t>
                      </a:r>
                    </a:p>
                  </a:txBody>
                  <a:tcPr/>
                </a:tc>
              </a:tr>
              <a:tr h="42216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20</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28</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c>
                  <a:txBody>
                    <a:bodyPr/>
                    <a:lstStyle/>
                    <a:p>
                      <a:pPr algn="ctr"/>
                      <a:r>
                        <a:rPr lang="en-US" sz="1800" b="1" dirty="0" smtClean="0">
                          <a:latin typeface="Arial"/>
                          <a:cs typeface="Arial"/>
                        </a:rPr>
                        <a:t>0</a:t>
                      </a:r>
                    </a:p>
                  </a:txBody>
                  <a:tcPr/>
                </a:tc>
              </a:tr>
              <a:tr h="419100">
                <a:tc>
                  <a:txBody>
                    <a:bodyPr/>
                    <a:lstStyle/>
                    <a:p>
                      <a:pPr algn="ctr"/>
                      <a:r>
                        <a:rPr lang="en-US" sz="1800" b="1" dirty="0" smtClean="0">
                          <a:latin typeface="Arial"/>
                          <a:cs typeface="Arial"/>
                        </a:rPr>
                        <a:t>0</a:t>
                      </a:r>
                    </a:p>
                  </a:txBody>
                  <a:tcPr/>
                </a:tc>
                <a:tc>
                  <a:txBody>
                    <a:bodyPr/>
                    <a:lstStyle/>
                    <a:p>
                      <a:pPr algn="ctr"/>
                      <a:r>
                        <a:rPr lang="en-US" sz="1800" b="1" dirty="0" smtClean="0">
                          <a:latin typeface="Arial"/>
                          <a:cs typeface="Arial"/>
                        </a:rPr>
                        <a:t>0</a:t>
                      </a:r>
                    </a:p>
                  </a:txBody>
                  <a:tcPr/>
                </a:tc>
                <a:tc>
                  <a:txBody>
                    <a:bodyPr/>
                    <a:lstStyle/>
                    <a:p>
                      <a:pPr algn="ctr"/>
                      <a:r>
                        <a:rPr lang="en-US" sz="1800" b="1" dirty="0" smtClean="0">
                          <a:latin typeface="Arial"/>
                          <a:cs typeface="Arial"/>
                        </a:rPr>
                        <a:t>0</a:t>
                      </a:r>
                    </a:p>
                  </a:txBody>
                  <a:tcPr/>
                </a:tc>
                <a:tc>
                  <a:txBody>
                    <a:bodyPr/>
                    <a:lstStyle/>
                    <a:p>
                      <a:pPr algn="ctr"/>
                      <a:r>
                        <a:rPr lang="en-US" sz="1800" b="1" dirty="0" smtClean="0">
                          <a:latin typeface="Arial"/>
                          <a:cs typeface="Arial"/>
                        </a:rPr>
                        <a:t>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a:cs typeface="Arial"/>
                          <a:sym typeface="Symbol" charset="0"/>
                        </a:rPr>
                        <a:t>28</a:t>
                      </a:r>
                      <a:r>
                        <a:rPr lang="en-US" sz="1800" b="1" baseline="-25000" dirty="0" smtClean="0">
                          <a:latin typeface="Arial"/>
                          <a:cs typeface="Arial"/>
                          <a:sym typeface="Symbol" charset="0"/>
                        </a:rPr>
                        <a:t>b</a:t>
                      </a:r>
                      <a:r>
                        <a:rPr lang="en-US" sz="1800" b="1" baseline="30000" dirty="0" smtClean="0">
                          <a:latin typeface="Arial"/>
                          <a:cs typeface="Arial"/>
                          <a:sym typeface="Symbol" charset="0"/>
                        </a:rPr>
                        <a:t>2</a:t>
                      </a:r>
                      <a:endParaRPr lang="en-US" sz="1800" b="1" baseline="30000" dirty="0" smtClean="0">
                        <a:latin typeface="Arial"/>
                        <a:cs typeface="Arial"/>
                      </a:endParaRPr>
                    </a:p>
                  </a:txBody>
                  <a:tcPr/>
                </a:tc>
              </a:tr>
            </a:tbl>
          </a:graphicData>
        </a:graphic>
      </p:graphicFrame>
      <p:sp>
        <p:nvSpPr>
          <p:cNvPr id="25" name="Rectangle 24"/>
          <p:cNvSpPr/>
          <p:nvPr/>
        </p:nvSpPr>
        <p:spPr>
          <a:xfrm>
            <a:off x="5526201" y="3564235"/>
            <a:ext cx="1749197" cy="461665"/>
          </a:xfrm>
          <a:prstGeom prst="rect">
            <a:avLst/>
          </a:prstGeom>
        </p:spPr>
        <p:txBody>
          <a:bodyPr wrap="none">
            <a:spAutoFit/>
          </a:bodyPr>
          <a:lstStyle/>
          <a:p>
            <a:pPr algn="ctr"/>
            <a:r>
              <a:rPr lang="en-US" sz="2400" b="1" dirty="0">
                <a:solidFill>
                  <a:srgbClr val="400080"/>
                </a:solidFill>
                <a:latin typeface="Arial"/>
                <a:cs typeface="Arial"/>
              </a:rPr>
              <a:t>2</a:t>
            </a:r>
            <a:r>
              <a:rPr lang="en-US" sz="2400" b="1" dirty="0" smtClean="0">
                <a:solidFill>
                  <a:srgbClr val="400080"/>
                </a:solidFill>
                <a:latin typeface="Arial"/>
                <a:cs typeface="Arial"/>
              </a:rPr>
              <a:t>-rate VCV</a:t>
            </a:r>
          </a:p>
        </p:txBody>
      </p:sp>
      <p:cxnSp>
        <p:nvCxnSpPr>
          <p:cNvPr id="26" name="Straight Arrow Connector 25"/>
          <p:cNvCxnSpPr/>
          <p:nvPr/>
        </p:nvCxnSpPr>
        <p:spPr>
          <a:xfrm flipH="1" flipV="1">
            <a:off x="6400800" y="3285504"/>
            <a:ext cx="2019300" cy="787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174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00080"/>
          </a:solidFill>
        </p:spPr>
        <p:txBody>
          <a:bodyPr/>
          <a:lstStyle/>
          <a:p>
            <a:r>
              <a:rPr lang="en-US" b="1" dirty="0" smtClean="0">
                <a:solidFill>
                  <a:schemeClr val="bg1"/>
                </a:solidFill>
                <a:latin typeface="Arial"/>
                <a:cs typeface="Arial"/>
              </a:rPr>
              <a:t>Brownian motion</a:t>
            </a:r>
            <a:endParaRPr lang="en-US" b="1" dirty="0">
              <a:solidFill>
                <a:schemeClr val="bg1"/>
              </a:solidFill>
              <a:latin typeface="Arial"/>
              <a:cs typeface="Arial"/>
            </a:endParaRPr>
          </a:p>
        </p:txBody>
      </p:sp>
      <p:sp>
        <p:nvSpPr>
          <p:cNvPr id="5" name="Text Box 7"/>
          <p:cNvSpPr txBox="1">
            <a:spLocks noChangeArrowheads="1"/>
          </p:cNvSpPr>
          <p:nvPr/>
        </p:nvSpPr>
        <p:spPr bwMode="auto">
          <a:xfrm>
            <a:off x="489293" y="4565875"/>
            <a:ext cx="3615142" cy="206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3200" dirty="0" smtClean="0">
                <a:latin typeface="Arial"/>
                <a:cs typeface="Arial"/>
              </a:rPr>
              <a:t>SD is related to the Brownian motion rate parameter</a:t>
            </a:r>
            <a:endParaRPr lang="en-US" sz="3200" dirty="0">
              <a:latin typeface="Arial"/>
              <a:cs typeface="Arial"/>
            </a:endParaRPr>
          </a:p>
        </p:txBody>
      </p:sp>
      <p:sp>
        <p:nvSpPr>
          <p:cNvPr id="6" name="Text Box 5"/>
          <p:cNvSpPr txBox="1">
            <a:spLocks noChangeArrowheads="1"/>
          </p:cNvSpPr>
          <p:nvPr/>
        </p:nvSpPr>
        <p:spPr bwMode="auto">
          <a:xfrm>
            <a:off x="1646083" y="2000724"/>
            <a:ext cx="5711673"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4800" b="1" dirty="0" err="1">
                <a:latin typeface="Arial"/>
                <a:cs typeface="Arial"/>
              </a:rPr>
              <a:t>dX</a:t>
            </a:r>
            <a:r>
              <a:rPr lang="en-US" sz="4800" b="1" baseline="-25000" dirty="0">
                <a:latin typeface="Arial"/>
                <a:cs typeface="Arial"/>
              </a:rPr>
              <a:t>(t)   </a:t>
            </a:r>
            <a:r>
              <a:rPr lang="en-US" sz="4800" b="1" dirty="0">
                <a:latin typeface="Arial"/>
                <a:cs typeface="Arial"/>
              </a:rPr>
              <a:t>=   </a:t>
            </a:r>
            <a:r>
              <a:rPr lang="en-US" sz="4800" b="1" dirty="0">
                <a:latin typeface="Arial"/>
                <a:cs typeface="Arial"/>
                <a:sym typeface="Symbol" charset="0"/>
              </a:rPr>
              <a:t></a:t>
            </a:r>
            <a:r>
              <a:rPr lang="en-US" sz="4800" b="1" dirty="0">
                <a:latin typeface="Arial"/>
                <a:cs typeface="Arial"/>
              </a:rPr>
              <a:t> dB</a:t>
            </a:r>
            <a:r>
              <a:rPr lang="en-US" sz="4800" b="1" baseline="-25000" dirty="0">
                <a:latin typeface="Arial"/>
                <a:cs typeface="Arial"/>
              </a:rPr>
              <a:t>(t)</a:t>
            </a:r>
          </a:p>
        </p:txBody>
      </p:sp>
      <p:sp>
        <p:nvSpPr>
          <p:cNvPr id="7" name="Line 6"/>
          <p:cNvSpPr>
            <a:spLocks noChangeShapeType="1"/>
          </p:cNvSpPr>
          <p:nvPr/>
        </p:nvSpPr>
        <p:spPr bwMode="auto">
          <a:xfrm flipV="1">
            <a:off x="2937432" y="2667641"/>
            <a:ext cx="1560954" cy="7715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sp>
        <p:nvSpPr>
          <p:cNvPr id="8" name="Text Box 7"/>
          <p:cNvSpPr txBox="1">
            <a:spLocks noChangeArrowheads="1"/>
          </p:cNvSpPr>
          <p:nvPr/>
        </p:nvSpPr>
        <p:spPr bwMode="auto">
          <a:xfrm>
            <a:off x="2296864" y="3439233"/>
            <a:ext cx="1281136"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r>
              <a:rPr lang="en-US" sz="3200" dirty="0" smtClean="0">
                <a:solidFill>
                  <a:srgbClr val="31859C"/>
                </a:solidFill>
                <a:latin typeface="Arial"/>
                <a:cs typeface="Arial"/>
              </a:rPr>
              <a:t>Rate</a:t>
            </a:r>
            <a:endParaRPr lang="en-US" sz="3200" dirty="0">
              <a:solidFill>
                <a:srgbClr val="31859C"/>
              </a:solidFill>
              <a:latin typeface="Arial"/>
              <a:cs typeface="Arial"/>
            </a:endParaRPr>
          </a:p>
        </p:txBody>
      </p:sp>
      <p:sp>
        <p:nvSpPr>
          <p:cNvPr id="9" name="Text Box 8"/>
          <p:cNvSpPr txBox="1">
            <a:spLocks noChangeArrowheads="1"/>
          </p:cNvSpPr>
          <p:nvPr/>
        </p:nvSpPr>
        <p:spPr bwMode="auto">
          <a:xfrm>
            <a:off x="4343401" y="3439233"/>
            <a:ext cx="3537547" cy="206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a:r>
              <a:rPr lang="en-US" sz="3200" dirty="0">
                <a:solidFill>
                  <a:srgbClr val="31859C"/>
                </a:solidFill>
                <a:latin typeface="Arial"/>
                <a:cs typeface="Arial"/>
              </a:rPr>
              <a:t>Trait change as</a:t>
            </a:r>
          </a:p>
          <a:p>
            <a:pPr algn="l"/>
            <a:r>
              <a:rPr lang="en-US" sz="3200" dirty="0">
                <a:solidFill>
                  <a:srgbClr val="31859C"/>
                </a:solidFill>
                <a:latin typeface="Arial"/>
                <a:cs typeface="Arial"/>
              </a:rPr>
              <a:t>described by </a:t>
            </a:r>
          </a:p>
          <a:p>
            <a:pPr algn="l"/>
            <a:r>
              <a:rPr lang="en-US" sz="3200" dirty="0">
                <a:solidFill>
                  <a:srgbClr val="31859C"/>
                </a:solidFill>
                <a:latin typeface="Arial"/>
                <a:cs typeface="Arial"/>
              </a:rPr>
              <a:t>normal distribution</a:t>
            </a:r>
          </a:p>
          <a:p>
            <a:pPr algn="l"/>
            <a:r>
              <a:rPr lang="en-US" sz="3200" dirty="0">
                <a:solidFill>
                  <a:srgbClr val="31859C"/>
                </a:solidFill>
                <a:latin typeface="Arial"/>
                <a:cs typeface="Arial"/>
              </a:rPr>
              <a:t>mean = 0</a:t>
            </a:r>
          </a:p>
        </p:txBody>
      </p:sp>
      <p:sp>
        <p:nvSpPr>
          <p:cNvPr id="10" name="Line 9"/>
          <p:cNvSpPr>
            <a:spLocks noChangeShapeType="1"/>
          </p:cNvSpPr>
          <p:nvPr/>
        </p:nvSpPr>
        <p:spPr bwMode="auto">
          <a:xfrm flipV="1">
            <a:off x="5470209" y="2831721"/>
            <a:ext cx="0" cy="6175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cxnSp>
        <p:nvCxnSpPr>
          <p:cNvPr id="11" name="Straight Connector 10"/>
          <p:cNvCxnSpPr/>
          <p:nvPr/>
        </p:nvCxnSpPr>
        <p:spPr>
          <a:xfrm>
            <a:off x="6642978" y="5893839"/>
            <a:ext cx="1608889" cy="26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311843" y="5837255"/>
            <a:ext cx="284515" cy="307777"/>
          </a:xfrm>
          <a:prstGeom prst="rect">
            <a:avLst/>
          </a:prstGeom>
          <a:noFill/>
        </p:spPr>
        <p:txBody>
          <a:bodyPr wrap="none" rtlCol="0">
            <a:spAutoFit/>
          </a:bodyPr>
          <a:lstStyle/>
          <a:p>
            <a:r>
              <a:rPr lang="en-US" sz="1400" b="1" dirty="0" smtClean="0">
                <a:latin typeface="Arial"/>
                <a:cs typeface="Arial"/>
              </a:rPr>
              <a:t>0</a:t>
            </a:r>
            <a:endParaRPr lang="en-US" sz="1400" b="1" dirty="0">
              <a:latin typeface="Arial"/>
              <a:cs typeface="Arial"/>
            </a:endParaRPr>
          </a:p>
        </p:txBody>
      </p:sp>
      <p:sp>
        <p:nvSpPr>
          <p:cNvPr id="13" name="Freeform 12"/>
          <p:cNvSpPr/>
          <p:nvPr/>
        </p:nvSpPr>
        <p:spPr>
          <a:xfrm>
            <a:off x="6642978" y="5075232"/>
            <a:ext cx="1591734" cy="793206"/>
          </a:xfrm>
          <a:custGeom>
            <a:avLst/>
            <a:gdLst>
              <a:gd name="connsiteX0" fmla="*/ 1591734 w 1591734"/>
              <a:gd name="connsiteY0" fmla="*/ 787424 h 793206"/>
              <a:gd name="connsiteX1" fmla="*/ 1253067 w 1591734"/>
              <a:gd name="connsiteY1" fmla="*/ 677357 h 793206"/>
              <a:gd name="connsiteX2" fmla="*/ 770467 w 1591734"/>
              <a:gd name="connsiteY2" fmla="*/ 24 h 793206"/>
              <a:gd name="connsiteX3" fmla="*/ 254000 w 1591734"/>
              <a:gd name="connsiteY3" fmla="*/ 702757 h 793206"/>
              <a:gd name="connsiteX4" fmla="*/ 0 w 1591734"/>
              <a:gd name="connsiteY4" fmla="*/ 770490 h 79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734" h="793206">
                <a:moveTo>
                  <a:pt x="1591734" y="787424"/>
                </a:moveTo>
                <a:cubicBezTo>
                  <a:pt x="1490839" y="798007"/>
                  <a:pt x="1389945" y="808590"/>
                  <a:pt x="1253067" y="677357"/>
                </a:cubicBezTo>
                <a:cubicBezTo>
                  <a:pt x="1116189" y="546124"/>
                  <a:pt x="936978" y="-4209"/>
                  <a:pt x="770467" y="24"/>
                </a:cubicBezTo>
                <a:cubicBezTo>
                  <a:pt x="603956" y="4257"/>
                  <a:pt x="382411" y="574346"/>
                  <a:pt x="254000" y="702757"/>
                </a:cubicBezTo>
                <a:cubicBezTo>
                  <a:pt x="125589" y="831168"/>
                  <a:pt x="0" y="770490"/>
                  <a:pt x="0" y="770490"/>
                </a:cubicBezTo>
              </a:path>
            </a:pathLst>
          </a:custGeom>
          <a:ln>
            <a:solidFill>
              <a:srgbClr val="7F7F7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flipV="1">
            <a:off x="7537089" y="5998123"/>
            <a:ext cx="502886" cy="148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834358" y="5998123"/>
            <a:ext cx="502886" cy="148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Line 6"/>
          <p:cNvSpPr>
            <a:spLocks noChangeShapeType="1"/>
          </p:cNvSpPr>
          <p:nvPr/>
        </p:nvSpPr>
        <p:spPr bwMode="auto">
          <a:xfrm flipH="1">
            <a:off x="3471333" y="5868438"/>
            <a:ext cx="3007688" cy="2808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3200" b="1">
              <a:latin typeface="Arial"/>
              <a:cs typeface="Arial"/>
            </a:endParaRPr>
          </a:p>
        </p:txBody>
      </p:sp>
      <p:cxnSp>
        <p:nvCxnSpPr>
          <p:cNvPr id="4" name="Straight Arrow Connector 3"/>
          <p:cNvCxnSpPr/>
          <p:nvPr/>
        </p:nvCxnSpPr>
        <p:spPr>
          <a:xfrm flipV="1">
            <a:off x="1646083" y="4024009"/>
            <a:ext cx="843117" cy="66229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32435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solidFill>
            <a:srgbClr val="BC5806"/>
          </a:solidFill>
        </p:spPr>
        <p:txBody>
          <a:bodyPr>
            <a:normAutofit fontScale="90000"/>
          </a:bodyPr>
          <a:lstStyle/>
          <a:p>
            <a:r>
              <a:rPr lang="en-US" b="1" dirty="0" smtClean="0">
                <a:solidFill>
                  <a:schemeClr val="bg1"/>
                </a:solidFill>
                <a:latin typeface="Arial"/>
                <a:cs typeface="Arial"/>
                <a:sym typeface="Symbol" charset="0"/>
              </a:rPr>
              <a:t>Different </a:t>
            </a:r>
            <a:r>
              <a:rPr lang="en-US" b="1" dirty="0" smtClean="0">
                <a:solidFill>
                  <a:srgbClr val="000000"/>
                </a:solidFill>
                <a:latin typeface="Arial"/>
                <a:cs typeface="Arial"/>
                <a:sym typeface="Symbol" charset="0"/>
              </a:rPr>
              <a:t></a:t>
            </a:r>
            <a:r>
              <a:rPr lang="en-US" b="1" dirty="0" smtClean="0">
                <a:solidFill>
                  <a:schemeClr val="bg1"/>
                </a:solidFill>
                <a:latin typeface="Arial"/>
                <a:cs typeface="Arial"/>
                <a:sym typeface="Symbol" charset="0"/>
              </a:rPr>
              <a:t>,  and/or </a:t>
            </a:r>
            <a:r>
              <a:rPr lang="en-US" b="1" dirty="0">
                <a:solidFill>
                  <a:schemeClr val="bg1"/>
                </a:solidFill>
                <a:latin typeface="Arial"/>
                <a:cs typeface="Arial"/>
                <a:sym typeface="Symbol" charset="0"/>
              </a:rPr>
              <a:t></a:t>
            </a:r>
            <a:r>
              <a:rPr lang="en-US" b="1" dirty="0" smtClean="0">
                <a:solidFill>
                  <a:schemeClr val="bg1"/>
                </a:solidFill>
                <a:latin typeface="Arial"/>
                <a:cs typeface="Arial"/>
                <a:sym typeface="Symbol" charset="0"/>
              </a:rPr>
              <a:t> on different branches </a:t>
            </a:r>
            <a:endParaRPr lang="en-US" b="1" dirty="0">
              <a:solidFill>
                <a:schemeClr val="bg1"/>
              </a:solidFill>
              <a:latin typeface="Arial"/>
              <a:cs typeface="Arial"/>
            </a:endParaRPr>
          </a:p>
        </p:txBody>
      </p:sp>
      <p:pic>
        <p:nvPicPr>
          <p:cNvPr id="6" name="Picture 5" descr="bm0.1traitgram.pdf"/>
          <p:cNvPicPr>
            <a:picLocks noChangeAspect="1"/>
          </p:cNvPicPr>
          <p:nvPr/>
        </p:nvPicPr>
        <p:blipFill rotWithShape="1">
          <a:blip r:embed="rId2">
            <a:extLst>
              <a:ext uri="{28A0092B-C50C-407E-A947-70E740481C1C}">
                <a14:useLocalDpi xmlns:a14="http://schemas.microsoft.com/office/drawing/2010/main" val="0"/>
              </a:ext>
            </a:extLst>
          </a:blip>
          <a:srcRect r="44444" b="7144"/>
          <a:stretch/>
        </p:blipFill>
        <p:spPr>
          <a:xfrm>
            <a:off x="317500" y="1322641"/>
            <a:ext cx="3556000" cy="5200590"/>
          </a:xfrm>
          <a:prstGeom prst="rect">
            <a:avLst/>
          </a:prstGeom>
        </p:spPr>
      </p:pic>
      <p:sp>
        <p:nvSpPr>
          <p:cNvPr id="7" name="TextBox 6"/>
          <p:cNvSpPr txBox="1"/>
          <p:nvPr/>
        </p:nvSpPr>
        <p:spPr>
          <a:xfrm rot="16200000">
            <a:off x="-417673" y="3908749"/>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
        <p:nvSpPr>
          <p:cNvPr id="8" name="TextBox 7"/>
          <p:cNvSpPr txBox="1"/>
          <p:nvPr/>
        </p:nvSpPr>
        <p:spPr>
          <a:xfrm>
            <a:off x="1231900" y="5080000"/>
            <a:ext cx="1787982" cy="923330"/>
          </a:xfrm>
          <a:prstGeom prst="rect">
            <a:avLst/>
          </a:prstGeom>
          <a:noFill/>
        </p:spPr>
        <p:txBody>
          <a:bodyPr wrap="none" rtlCol="0">
            <a:spAutoFit/>
          </a:bodyPr>
          <a:lstStyle/>
          <a:p>
            <a:r>
              <a:rPr lang="en-US" b="1" dirty="0" smtClean="0">
                <a:latin typeface="Arial"/>
                <a:cs typeface="Arial"/>
              </a:rPr>
              <a:t>Single rate BM</a:t>
            </a:r>
          </a:p>
          <a:p>
            <a:r>
              <a:rPr lang="en-US" b="1" dirty="0" smtClean="0">
                <a:latin typeface="Arial"/>
                <a:cs typeface="Arial"/>
                <a:sym typeface="Symbol" charset="0"/>
              </a:rPr>
              <a:t></a:t>
            </a:r>
            <a:r>
              <a:rPr lang="en-US" b="1" baseline="30000" dirty="0" smtClean="0">
                <a:latin typeface="Arial"/>
                <a:cs typeface="Arial"/>
                <a:sym typeface="Symbol" charset="0"/>
              </a:rPr>
              <a:t>2</a:t>
            </a:r>
            <a:r>
              <a:rPr lang="en-US" b="1" dirty="0" smtClean="0">
                <a:latin typeface="Arial"/>
                <a:cs typeface="Arial"/>
                <a:sym typeface="Symbol" charset="0"/>
              </a:rPr>
              <a:t>=0.1</a:t>
            </a:r>
          </a:p>
          <a:p>
            <a:r>
              <a:rPr lang="en-US" b="1" dirty="0">
                <a:solidFill>
                  <a:srgbClr val="8000FF"/>
                </a:solidFill>
                <a:latin typeface="Arial"/>
                <a:cs typeface="Arial"/>
                <a:sym typeface="Symbol" charset="0"/>
              </a:rPr>
              <a:t></a:t>
            </a:r>
            <a:r>
              <a:rPr lang="en-US" b="1" baseline="30000" dirty="0">
                <a:solidFill>
                  <a:srgbClr val="8000FF"/>
                </a:solidFill>
                <a:latin typeface="Arial"/>
                <a:cs typeface="Arial"/>
                <a:sym typeface="Symbol" charset="0"/>
              </a:rPr>
              <a:t>2</a:t>
            </a:r>
            <a:r>
              <a:rPr lang="en-US" b="1" dirty="0" smtClean="0">
                <a:solidFill>
                  <a:srgbClr val="8000FF"/>
                </a:solidFill>
                <a:latin typeface="Arial"/>
                <a:cs typeface="Arial"/>
                <a:sym typeface="Symbol" charset="0"/>
              </a:rPr>
              <a:t>=0.1</a:t>
            </a:r>
            <a:endParaRPr lang="en-US" b="1" dirty="0">
              <a:solidFill>
                <a:srgbClr val="8000FF"/>
              </a:solidFill>
              <a:latin typeface="Arial"/>
              <a:cs typeface="Arial"/>
              <a:sym typeface="Symbol" charset="0"/>
            </a:endParaRPr>
          </a:p>
        </p:txBody>
      </p:sp>
      <p:sp>
        <p:nvSpPr>
          <p:cNvPr id="10" name="TextBox 9"/>
          <p:cNvSpPr txBox="1"/>
          <p:nvPr/>
        </p:nvSpPr>
        <p:spPr>
          <a:xfrm>
            <a:off x="5422900" y="5080000"/>
            <a:ext cx="2026591" cy="923330"/>
          </a:xfrm>
          <a:prstGeom prst="rect">
            <a:avLst/>
          </a:prstGeom>
          <a:noFill/>
        </p:spPr>
        <p:txBody>
          <a:bodyPr wrap="none" rtlCol="0">
            <a:spAutoFit/>
          </a:bodyPr>
          <a:lstStyle/>
          <a:p>
            <a:r>
              <a:rPr lang="en-US" b="1" dirty="0" smtClean="0">
                <a:latin typeface="Arial"/>
                <a:cs typeface="Arial"/>
              </a:rPr>
              <a:t>Two-optima</a:t>
            </a:r>
            <a:r>
              <a:rPr lang="en-US" b="1" dirty="0" smtClean="0">
                <a:solidFill>
                  <a:srgbClr val="FF6600"/>
                </a:solidFill>
                <a:latin typeface="Arial"/>
                <a:cs typeface="Arial"/>
              </a:rPr>
              <a:t>????</a:t>
            </a:r>
          </a:p>
          <a:p>
            <a:r>
              <a:rPr lang="en-US" b="1" dirty="0">
                <a:latin typeface="Arial"/>
                <a:cs typeface="Arial"/>
                <a:sym typeface="Symbol" charset="0"/>
              </a:rPr>
              <a:t></a:t>
            </a:r>
            <a:r>
              <a:rPr lang="en-US" b="1" dirty="0" smtClean="0">
                <a:latin typeface="Arial"/>
                <a:cs typeface="Arial"/>
                <a:sym typeface="Symbol" charset="0"/>
              </a:rPr>
              <a:t>=1</a:t>
            </a:r>
          </a:p>
          <a:p>
            <a:r>
              <a:rPr lang="en-US" b="1" dirty="0" smtClean="0">
                <a:solidFill>
                  <a:srgbClr val="8000FF"/>
                </a:solidFill>
                <a:latin typeface="Arial"/>
                <a:cs typeface="Arial"/>
                <a:sym typeface="Symbol" charset="0"/>
              </a:rPr>
              <a:t>=3</a:t>
            </a:r>
            <a:endParaRPr lang="en-US" b="1" dirty="0">
              <a:solidFill>
                <a:srgbClr val="8000FF"/>
              </a:solidFill>
              <a:latin typeface="Arial"/>
              <a:cs typeface="Arial"/>
              <a:sym typeface="Symbol" charset="0"/>
            </a:endParaRPr>
          </a:p>
        </p:txBody>
      </p:sp>
      <p:sp>
        <p:nvSpPr>
          <p:cNvPr id="11" name="TextBox 10"/>
          <p:cNvSpPr txBox="1"/>
          <p:nvPr/>
        </p:nvSpPr>
        <p:spPr>
          <a:xfrm>
            <a:off x="4118851" y="6238845"/>
            <a:ext cx="778654" cy="400110"/>
          </a:xfrm>
          <a:prstGeom prst="rect">
            <a:avLst/>
          </a:prstGeom>
          <a:solidFill>
            <a:schemeClr val="bg1"/>
          </a:solidFill>
        </p:spPr>
        <p:txBody>
          <a:bodyPr wrap="none" rtlCol="0">
            <a:spAutoFit/>
          </a:bodyPr>
          <a:lstStyle/>
          <a:p>
            <a:r>
              <a:rPr lang="en-US" sz="2000" b="1" dirty="0" smtClean="0">
                <a:latin typeface="Arial"/>
                <a:cs typeface="Arial"/>
              </a:rPr>
              <a:t>Time</a:t>
            </a:r>
            <a:endParaRPr lang="en-US" sz="2000" b="1" dirty="0">
              <a:latin typeface="Arial"/>
              <a:cs typeface="Arial"/>
            </a:endParaRPr>
          </a:p>
        </p:txBody>
      </p:sp>
    </p:spTree>
    <p:extLst>
      <p:ext uri="{BB962C8B-B14F-4D97-AF65-F5344CB8AC3E}">
        <p14:creationId xmlns:p14="http://schemas.microsoft.com/office/powerpoint/2010/main" val="164284452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solidFill>
            <a:srgbClr val="BC5806"/>
          </a:solidFill>
        </p:spPr>
        <p:txBody>
          <a:bodyPr>
            <a:normAutofit fontScale="90000"/>
          </a:bodyPr>
          <a:lstStyle/>
          <a:p>
            <a:r>
              <a:rPr lang="en-US" b="1" dirty="0" smtClean="0">
                <a:solidFill>
                  <a:schemeClr val="bg1"/>
                </a:solidFill>
                <a:latin typeface="Arial"/>
                <a:cs typeface="Arial"/>
                <a:sym typeface="Symbol" charset="0"/>
              </a:rPr>
              <a:t>Different </a:t>
            </a:r>
            <a:r>
              <a:rPr lang="en-US" b="1" dirty="0" smtClean="0">
                <a:solidFill>
                  <a:srgbClr val="000000"/>
                </a:solidFill>
                <a:latin typeface="Arial"/>
                <a:cs typeface="Arial"/>
                <a:sym typeface="Symbol" charset="0"/>
              </a:rPr>
              <a:t></a:t>
            </a:r>
            <a:r>
              <a:rPr lang="en-US" b="1" dirty="0" smtClean="0">
                <a:solidFill>
                  <a:schemeClr val="bg1"/>
                </a:solidFill>
                <a:latin typeface="Arial"/>
                <a:cs typeface="Arial"/>
                <a:sym typeface="Symbol" charset="0"/>
              </a:rPr>
              <a:t>,  and/or </a:t>
            </a:r>
            <a:r>
              <a:rPr lang="en-US" b="1" dirty="0">
                <a:solidFill>
                  <a:schemeClr val="bg1"/>
                </a:solidFill>
                <a:latin typeface="Arial"/>
                <a:cs typeface="Arial"/>
                <a:sym typeface="Symbol" charset="0"/>
              </a:rPr>
              <a:t></a:t>
            </a:r>
            <a:r>
              <a:rPr lang="en-US" b="1" dirty="0" smtClean="0">
                <a:solidFill>
                  <a:schemeClr val="bg1"/>
                </a:solidFill>
                <a:latin typeface="Arial"/>
                <a:cs typeface="Arial"/>
                <a:sym typeface="Symbol" charset="0"/>
              </a:rPr>
              <a:t> on different branches </a:t>
            </a:r>
            <a:endParaRPr lang="en-US" b="1" dirty="0">
              <a:solidFill>
                <a:schemeClr val="bg1"/>
              </a:solidFill>
              <a:latin typeface="Arial"/>
              <a:cs typeface="Arial"/>
            </a:endParaRPr>
          </a:p>
        </p:txBody>
      </p:sp>
      <p:pic>
        <p:nvPicPr>
          <p:cNvPr id="6" name="Picture 5" descr="bm0.1traitgram.pdf"/>
          <p:cNvPicPr>
            <a:picLocks noChangeAspect="1"/>
          </p:cNvPicPr>
          <p:nvPr/>
        </p:nvPicPr>
        <p:blipFill rotWithShape="1">
          <a:blip r:embed="rId2">
            <a:extLst>
              <a:ext uri="{28A0092B-C50C-407E-A947-70E740481C1C}">
                <a14:useLocalDpi xmlns:a14="http://schemas.microsoft.com/office/drawing/2010/main" val="0"/>
              </a:ext>
            </a:extLst>
          </a:blip>
          <a:srcRect r="44444" b="7144"/>
          <a:stretch/>
        </p:blipFill>
        <p:spPr>
          <a:xfrm>
            <a:off x="317500" y="1322641"/>
            <a:ext cx="3556000" cy="5200590"/>
          </a:xfrm>
          <a:prstGeom prst="rect">
            <a:avLst/>
          </a:prstGeom>
        </p:spPr>
      </p:pic>
      <p:sp>
        <p:nvSpPr>
          <p:cNvPr id="7" name="TextBox 6"/>
          <p:cNvSpPr txBox="1"/>
          <p:nvPr/>
        </p:nvSpPr>
        <p:spPr>
          <a:xfrm rot="16200000">
            <a:off x="-417673" y="3908749"/>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
        <p:nvSpPr>
          <p:cNvPr id="8" name="TextBox 7"/>
          <p:cNvSpPr txBox="1"/>
          <p:nvPr/>
        </p:nvSpPr>
        <p:spPr>
          <a:xfrm>
            <a:off x="1231900" y="5080000"/>
            <a:ext cx="1787982" cy="923330"/>
          </a:xfrm>
          <a:prstGeom prst="rect">
            <a:avLst/>
          </a:prstGeom>
          <a:noFill/>
        </p:spPr>
        <p:txBody>
          <a:bodyPr wrap="none" rtlCol="0">
            <a:spAutoFit/>
          </a:bodyPr>
          <a:lstStyle/>
          <a:p>
            <a:r>
              <a:rPr lang="en-US" b="1" dirty="0" smtClean="0">
                <a:latin typeface="Arial"/>
                <a:cs typeface="Arial"/>
              </a:rPr>
              <a:t>Single rate BM</a:t>
            </a:r>
          </a:p>
          <a:p>
            <a:r>
              <a:rPr lang="en-US" b="1" dirty="0" smtClean="0">
                <a:latin typeface="Arial"/>
                <a:cs typeface="Arial"/>
                <a:sym typeface="Symbol" charset="0"/>
              </a:rPr>
              <a:t></a:t>
            </a:r>
            <a:r>
              <a:rPr lang="en-US" b="1" baseline="30000" dirty="0" smtClean="0">
                <a:latin typeface="Arial"/>
                <a:cs typeface="Arial"/>
                <a:sym typeface="Symbol" charset="0"/>
              </a:rPr>
              <a:t>2</a:t>
            </a:r>
            <a:r>
              <a:rPr lang="en-US" b="1" dirty="0" smtClean="0">
                <a:latin typeface="Arial"/>
                <a:cs typeface="Arial"/>
                <a:sym typeface="Symbol" charset="0"/>
              </a:rPr>
              <a:t>=0.1</a:t>
            </a:r>
          </a:p>
          <a:p>
            <a:r>
              <a:rPr lang="en-US" b="1" dirty="0">
                <a:solidFill>
                  <a:srgbClr val="8000FF"/>
                </a:solidFill>
                <a:latin typeface="Arial"/>
                <a:cs typeface="Arial"/>
                <a:sym typeface="Symbol" charset="0"/>
              </a:rPr>
              <a:t></a:t>
            </a:r>
            <a:r>
              <a:rPr lang="en-US" b="1" baseline="30000" dirty="0">
                <a:solidFill>
                  <a:srgbClr val="8000FF"/>
                </a:solidFill>
                <a:latin typeface="Arial"/>
                <a:cs typeface="Arial"/>
                <a:sym typeface="Symbol" charset="0"/>
              </a:rPr>
              <a:t>2</a:t>
            </a:r>
            <a:r>
              <a:rPr lang="en-US" b="1" dirty="0" smtClean="0">
                <a:solidFill>
                  <a:srgbClr val="8000FF"/>
                </a:solidFill>
                <a:latin typeface="Arial"/>
                <a:cs typeface="Arial"/>
                <a:sym typeface="Symbol" charset="0"/>
              </a:rPr>
              <a:t>=0.1</a:t>
            </a:r>
            <a:endParaRPr lang="en-US" b="1" dirty="0">
              <a:solidFill>
                <a:srgbClr val="8000FF"/>
              </a:solidFill>
              <a:latin typeface="Arial"/>
              <a:cs typeface="Arial"/>
              <a:sym typeface="Symbol" charset="0"/>
            </a:endParaRPr>
          </a:p>
        </p:txBody>
      </p:sp>
      <p:pic>
        <p:nvPicPr>
          <p:cNvPr id="9" name="Picture 8" descr="outheta1v3traitgram.pdf"/>
          <p:cNvPicPr>
            <a:picLocks noChangeAspect="1"/>
          </p:cNvPicPr>
          <p:nvPr/>
        </p:nvPicPr>
        <p:blipFill rotWithShape="1">
          <a:blip r:embed="rId3">
            <a:extLst>
              <a:ext uri="{28A0092B-C50C-407E-A947-70E740481C1C}">
                <a14:useLocalDpi xmlns:a14="http://schemas.microsoft.com/office/drawing/2010/main" val="0"/>
              </a:ext>
            </a:extLst>
          </a:blip>
          <a:srcRect r="44246" b="8007"/>
          <a:stretch/>
        </p:blipFill>
        <p:spPr>
          <a:xfrm>
            <a:off x="4521200" y="977900"/>
            <a:ext cx="3568700" cy="5545331"/>
          </a:xfrm>
          <a:prstGeom prst="rect">
            <a:avLst/>
          </a:prstGeom>
        </p:spPr>
      </p:pic>
      <p:sp>
        <p:nvSpPr>
          <p:cNvPr id="10" name="TextBox 9"/>
          <p:cNvSpPr txBox="1"/>
          <p:nvPr/>
        </p:nvSpPr>
        <p:spPr>
          <a:xfrm>
            <a:off x="5422900" y="5080000"/>
            <a:ext cx="1467068" cy="923330"/>
          </a:xfrm>
          <a:prstGeom prst="rect">
            <a:avLst/>
          </a:prstGeom>
          <a:noFill/>
        </p:spPr>
        <p:txBody>
          <a:bodyPr wrap="none" rtlCol="0">
            <a:spAutoFit/>
          </a:bodyPr>
          <a:lstStyle/>
          <a:p>
            <a:r>
              <a:rPr lang="en-US" b="1" dirty="0" smtClean="0">
                <a:latin typeface="Arial"/>
                <a:cs typeface="Arial"/>
              </a:rPr>
              <a:t>Two-optima</a:t>
            </a:r>
          </a:p>
          <a:p>
            <a:r>
              <a:rPr lang="en-US" b="1" dirty="0">
                <a:latin typeface="Arial"/>
                <a:cs typeface="Arial"/>
                <a:sym typeface="Symbol" charset="0"/>
              </a:rPr>
              <a:t></a:t>
            </a:r>
            <a:r>
              <a:rPr lang="en-US" b="1" dirty="0" smtClean="0">
                <a:latin typeface="Arial"/>
                <a:cs typeface="Arial"/>
                <a:sym typeface="Symbol" charset="0"/>
              </a:rPr>
              <a:t>=1</a:t>
            </a:r>
          </a:p>
          <a:p>
            <a:r>
              <a:rPr lang="en-US" b="1" dirty="0" smtClean="0">
                <a:solidFill>
                  <a:srgbClr val="8000FF"/>
                </a:solidFill>
                <a:latin typeface="Arial"/>
                <a:cs typeface="Arial"/>
                <a:sym typeface="Symbol" charset="0"/>
              </a:rPr>
              <a:t>=3</a:t>
            </a:r>
            <a:endParaRPr lang="en-US" b="1" dirty="0">
              <a:solidFill>
                <a:srgbClr val="8000FF"/>
              </a:solidFill>
              <a:latin typeface="Arial"/>
              <a:cs typeface="Arial"/>
              <a:sym typeface="Symbol" charset="0"/>
            </a:endParaRPr>
          </a:p>
        </p:txBody>
      </p:sp>
      <p:sp>
        <p:nvSpPr>
          <p:cNvPr id="11" name="TextBox 10"/>
          <p:cNvSpPr txBox="1"/>
          <p:nvPr/>
        </p:nvSpPr>
        <p:spPr>
          <a:xfrm>
            <a:off x="4118851" y="6238845"/>
            <a:ext cx="778654" cy="400110"/>
          </a:xfrm>
          <a:prstGeom prst="rect">
            <a:avLst/>
          </a:prstGeom>
          <a:solidFill>
            <a:schemeClr val="bg1"/>
          </a:solidFill>
        </p:spPr>
        <p:txBody>
          <a:bodyPr wrap="none" rtlCol="0">
            <a:spAutoFit/>
          </a:bodyPr>
          <a:lstStyle/>
          <a:p>
            <a:r>
              <a:rPr lang="en-US" sz="2000" b="1" dirty="0" smtClean="0">
                <a:latin typeface="Arial"/>
                <a:cs typeface="Arial"/>
              </a:rPr>
              <a:t>Time</a:t>
            </a:r>
            <a:endParaRPr lang="en-US" sz="2000" b="1" dirty="0">
              <a:latin typeface="Arial"/>
              <a:cs typeface="Arial"/>
            </a:endParaRPr>
          </a:p>
        </p:txBody>
      </p:sp>
      <p:sp>
        <p:nvSpPr>
          <p:cNvPr id="12" name="TextBox 11"/>
          <p:cNvSpPr txBox="1"/>
          <p:nvPr/>
        </p:nvSpPr>
        <p:spPr>
          <a:xfrm rot="16200000">
            <a:off x="3823806" y="3629350"/>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Tree>
    <p:extLst>
      <p:ext uri="{BB962C8B-B14F-4D97-AF65-F5344CB8AC3E}">
        <p14:creationId xmlns:p14="http://schemas.microsoft.com/office/powerpoint/2010/main" val="161143746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solidFill>
            <a:srgbClr val="BC5806"/>
          </a:solidFill>
          <a:ln>
            <a:noFill/>
          </a:ln>
        </p:spPr>
        <p:txBody>
          <a:bodyPr>
            <a:normAutofit fontScale="90000"/>
          </a:bodyPr>
          <a:lstStyle/>
          <a:p>
            <a:r>
              <a:rPr lang="en-US" b="1" dirty="0" smtClean="0">
                <a:solidFill>
                  <a:schemeClr val="bg1"/>
                </a:solidFill>
                <a:latin typeface="Arial"/>
                <a:cs typeface="Arial"/>
                <a:sym typeface="Symbol" charset="0"/>
              </a:rPr>
              <a:t>Different </a:t>
            </a:r>
            <a:r>
              <a:rPr lang="en-US" b="1" dirty="0" smtClean="0">
                <a:solidFill>
                  <a:srgbClr val="000000"/>
                </a:solidFill>
                <a:latin typeface="Arial"/>
                <a:cs typeface="Arial"/>
                <a:sym typeface="Symbol" charset="0"/>
              </a:rPr>
              <a:t>,  </a:t>
            </a:r>
            <a:r>
              <a:rPr lang="en-US" b="1" dirty="0" smtClean="0">
                <a:solidFill>
                  <a:schemeClr val="bg1"/>
                </a:solidFill>
                <a:latin typeface="Arial"/>
                <a:cs typeface="Arial"/>
                <a:sym typeface="Symbol" charset="0"/>
              </a:rPr>
              <a:t>and/or </a:t>
            </a:r>
            <a:r>
              <a:rPr lang="en-US" b="1" dirty="0">
                <a:solidFill>
                  <a:schemeClr val="bg1"/>
                </a:solidFill>
                <a:latin typeface="Arial"/>
                <a:cs typeface="Arial"/>
                <a:sym typeface="Symbol" charset="0"/>
              </a:rPr>
              <a:t></a:t>
            </a:r>
            <a:r>
              <a:rPr lang="en-US" b="1" dirty="0" smtClean="0">
                <a:solidFill>
                  <a:schemeClr val="bg1"/>
                </a:solidFill>
                <a:latin typeface="Arial"/>
                <a:cs typeface="Arial"/>
                <a:sym typeface="Symbol" charset="0"/>
              </a:rPr>
              <a:t> on different branches </a:t>
            </a:r>
            <a:endParaRPr lang="en-US" b="1" dirty="0">
              <a:solidFill>
                <a:schemeClr val="bg1"/>
              </a:solidFill>
              <a:latin typeface="Arial"/>
              <a:cs typeface="Arial"/>
            </a:endParaRPr>
          </a:p>
        </p:txBody>
      </p:sp>
      <p:pic>
        <p:nvPicPr>
          <p:cNvPr id="3" name="Picture 2" descr="outheta1v3traitgram.pdf"/>
          <p:cNvPicPr>
            <a:picLocks noChangeAspect="1"/>
          </p:cNvPicPr>
          <p:nvPr/>
        </p:nvPicPr>
        <p:blipFill rotWithShape="1">
          <a:blip r:embed="rId2">
            <a:extLst>
              <a:ext uri="{28A0092B-C50C-407E-A947-70E740481C1C}">
                <a14:useLocalDpi xmlns:a14="http://schemas.microsoft.com/office/drawing/2010/main" val="0"/>
              </a:ext>
            </a:extLst>
          </a:blip>
          <a:srcRect r="44246" b="8007"/>
          <a:stretch/>
        </p:blipFill>
        <p:spPr>
          <a:xfrm>
            <a:off x="152400" y="977900"/>
            <a:ext cx="3568700" cy="5545331"/>
          </a:xfrm>
          <a:prstGeom prst="rect">
            <a:avLst/>
          </a:prstGeom>
        </p:spPr>
      </p:pic>
      <p:sp>
        <p:nvSpPr>
          <p:cNvPr id="4" name="TextBox 3"/>
          <p:cNvSpPr txBox="1"/>
          <p:nvPr/>
        </p:nvSpPr>
        <p:spPr>
          <a:xfrm>
            <a:off x="1054100" y="5080000"/>
            <a:ext cx="1467068" cy="923330"/>
          </a:xfrm>
          <a:prstGeom prst="rect">
            <a:avLst/>
          </a:prstGeom>
          <a:noFill/>
        </p:spPr>
        <p:txBody>
          <a:bodyPr wrap="none" rtlCol="0">
            <a:spAutoFit/>
          </a:bodyPr>
          <a:lstStyle/>
          <a:p>
            <a:r>
              <a:rPr lang="en-US" b="1" dirty="0" smtClean="0">
                <a:latin typeface="Arial"/>
                <a:cs typeface="Arial"/>
              </a:rPr>
              <a:t>Two-optima</a:t>
            </a:r>
          </a:p>
          <a:p>
            <a:r>
              <a:rPr lang="en-US" b="1" dirty="0">
                <a:latin typeface="Arial"/>
                <a:cs typeface="Arial"/>
                <a:sym typeface="Symbol" charset="0"/>
              </a:rPr>
              <a:t></a:t>
            </a:r>
            <a:r>
              <a:rPr lang="en-US" b="1" dirty="0" smtClean="0">
                <a:latin typeface="Arial"/>
                <a:cs typeface="Arial"/>
                <a:sym typeface="Symbol" charset="0"/>
              </a:rPr>
              <a:t>=1, </a:t>
            </a:r>
            <a:r>
              <a:rPr lang="en-US" b="1" dirty="0">
                <a:latin typeface="Arial"/>
                <a:cs typeface="Arial"/>
                <a:sym typeface="Symbol" charset="0"/>
              </a:rPr>
              <a:t></a:t>
            </a:r>
            <a:r>
              <a:rPr lang="en-US" b="1" dirty="0" smtClean="0">
                <a:latin typeface="Arial"/>
                <a:cs typeface="Arial"/>
                <a:sym typeface="Symbol" charset="0"/>
              </a:rPr>
              <a:t>=0.5</a:t>
            </a:r>
          </a:p>
          <a:p>
            <a:r>
              <a:rPr lang="en-US" b="1" dirty="0" smtClean="0">
                <a:solidFill>
                  <a:srgbClr val="8000FF"/>
                </a:solidFill>
                <a:latin typeface="Arial"/>
                <a:cs typeface="Arial"/>
                <a:sym typeface="Symbol" charset="0"/>
              </a:rPr>
              <a:t>=3, </a:t>
            </a:r>
            <a:r>
              <a:rPr lang="en-US" b="1" dirty="0">
                <a:solidFill>
                  <a:srgbClr val="8000FF"/>
                </a:solidFill>
                <a:latin typeface="Arial"/>
                <a:cs typeface="Arial"/>
                <a:sym typeface="Symbol" charset="0"/>
              </a:rPr>
              <a:t>=</a:t>
            </a:r>
            <a:r>
              <a:rPr lang="en-US" b="1" dirty="0" smtClean="0">
                <a:solidFill>
                  <a:srgbClr val="8000FF"/>
                </a:solidFill>
                <a:latin typeface="Arial"/>
                <a:cs typeface="Arial"/>
                <a:sym typeface="Symbol" charset="0"/>
              </a:rPr>
              <a:t>0.5</a:t>
            </a:r>
            <a:endParaRPr lang="en-US" b="1" dirty="0">
              <a:solidFill>
                <a:srgbClr val="8000FF"/>
              </a:solidFill>
              <a:latin typeface="Arial"/>
              <a:cs typeface="Arial"/>
              <a:sym typeface="Symbol" charset="0"/>
            </a:endParaRPr>
          </a:p>
        </p:txBody>
      </p:sp>
      <p:sp>
        <p:nvSpPr>
          <p:cNvPr id="6" name="TextBox 5"/>
          <p:cNvSpPr txBox="1"/>
          <p:nvPr/>
        </p:nvSpPr>
        <p:spPr>
          <a:xfrm rot="16200000">
            <a:off x="-417673" y="3908749"/>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
        <p:nvSpPr>
          <p:cNvPr id="8" name="TextBox 7"/>
          <p:cNvSpPr txBox="1"/>
          <p:nvPr/>
        </p:nvSpPr>
        <p:spPr>
          <a:xfrm>
            <a:off x="5372100" y="4793178"/>
            <a:ext cx="2603898" cy="1200329"/>
          </a:xfrm>
          <a:prstGeom prst="rect">
            <a:avLst/>
          </a:prstGeom>
          <a:noFill/>
        </p:spPr>
        <p:txBody>
          <a:bodyPr wrap="none" rtlCol="0">
            <a:spAutoFit/>
          </a:bodyPr>
          <a:lstStyle/>
          <a:p>
            <a:r>
              <a:rPr lang="en-US" b="1" dirty="0" smtClean="0">
                <a:latin typeface="Arial"/>
                <a:cs typeface="Arial"/>
              </a:rPr>
              <a:t>Two-optima</a:t>
            </a:r>
          </a:p>
          <a:p>
            <a:r>
              <a:rPr lang="en-US" b="1" dirty="0" smtClean="0">
                <a:latin typeface="Arial"/>
                <a:cs typeface="Arial"/>
              </a:rPr>
              <a:t>Two rubber-bands</a:t>
            </a:r>
            <a:r>
              <a:rPr lang="en-US" b="1" dirty="0" smtClean="0">
                <a:solidFill>
                  <a:srgbClr val="FF6600"/>
                </a:solidFill>
                <a:latin typeface="Arial"/>
                <a:cs typeface="Arial"/>
              </a:rPr>
              <a:t>???</a:t>
            </a:r>
          </a:p>
          <a:p>
            <a:r>
              <a:rPr lang="en-US" b="1" dirty="0">
                <a:latin typeface="Arial"/>
                <a:cs typeface="Arial"/>
                <a:sym typeface="Symbol" charset="0"/>
              </a:rPr>
              <a:t></a:t>
            </a:r>
            <a:r>
              <a:rPr lang="en-US" b="1" dirty="0" smtClean="0">
                <a:latin typeface="Arial"/>
                <a:cs typeface="Arial"/>
                <a:sym typeface="Symbol" charset="0"/>
              </a:rPr>
              <a:t>=1, </a:t>
            </a:r>
            <a:r>
              <a:rPr lang="en-US" b="1" dirty="0">
                <a:latin typeface="Arial"/>
                <a:cs typeface="Arial"/>
                <a:sym typeface="Symbol" charset="0"/>
              </a:rPr>
              <a:t></a:t>
            </a:r>
            <a:r>
              <a:rPr lang="en-US" b="1" dirty="0" smtClean="0">
                <a:latin typeface="Arial"/>
                <a:cs typeface="Arial"/>
                <a:sym typeface="Symbol" charset="0"/>
              </a:rPr>
              <a:t>=1</a:t>
            </a:r>
          </a:p>
          <a:p>
            <a:r>
              <a:rPr lang="en-US" b="1" dirty="0" smtClean="0">
                <a:solidFill>
                  <a:srgbClr val="8000FF"/>
                </a:solidFill>
                <a:latin typeface="Arial"/>
                <a:cs typeface="Arial"/>
                <a:sym typeface="Symbol" charset="0"/>
              </a:rPr>
              <a:t>=3, =0.2</a:t>
            </a:r>
            <a:endParaRPr lang="en-US" b="1" dirty="0">
              <a:solidFill>
                <a:srgbClr val="8000FF"/>
              </a:solidFill>
              <a:latin typeface="Arial"/>
              <a:cs typeface="Arial"/>
              <a:sym typeface="Symbol" charset="0"/>
            </a:endParaRPr>
          </a:p>
        </p:txBody>
      </p:sp>
      <p:sp>
        <p:nvSpPr>
          <p:cNvPr id="9" name="TextBox 8"/>
          <p:cNvSpPr txBox="1"/>
          <p:nvPr/>
        </p:nvSpPr>
        <p:spPr>
          <a:xfrm>
            <a:off x="4118851" y="6238845"/>
            <a:ext cx="778654" cy="400110"/>
          </a:xfrm>
          <a:prstGeom prst="rect">
            <a:avLst/>
          </a:prstGeom>
          <a:solidFill>
            <a:schemeClr val="bg1"/>
          </a:solidFill>
        </p:spPr>
        <p:txBody>
          <a:bodyPr wrap="none" rtlCol="0">
            <a:spAutoFit/>
          </a:bodyPr>
          <a:lstStyle/>
          <a:p>
            <a:r>
              <a:rPr lang="en-US" sz="2000" b="1" dirty="0" smtClean="0">
                <a:latin typeface="Arial"/>
                <a:cs typeface="Arial"/>
              </a:rPr>
              <a:t>Time</a:t>
            </a:r>
            <a:endParaRPr lang="en-US" sz="2000" b="1" dirty="0">
              <a:latin typeface="Arial"/>
              <a:cs typeface="Arial"/>
            </a:endParaRPr>
          </a:p>
        </p:txBody>
      </p:sp>
      <p:sp>
        <p:nvSpPr>
          <p:cNvPr id="10" name="TextBox 9"/>
          <p:cNvSpPr txBox="1"/>
          <p:nvPr/>
        </p:nvSpPr>
        <p:spPr>
          <a:xfrm rot="16200000">
            <a:off x="3823806" y="3629350"/>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Tree>
    <p:extLst>
      <p:ext uri="{BB962C8B-B14F-4D97-AF65-F5344CB8AC3E}">
        <p14:creationId xmlns:p14="http://schemas.microsoft.com/office/powerpoint/2010/main" val="131187213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solidFill>
            <a:srgbClr val="BC5806"/>
          </a:solidFill>
        </p:spPr>
        <p:txBody>
          <a:bodyPr>
            <a:normAutofit fontScale="90000"/>
          </a:bodyPr>
          <a:lstStyle/>
          <a:p>
            <a:r>
              <a:rPr lang="en-US" b="1" dirty="0" smtClean="0">
                <a:solidFill>
                  <a:schemeClr val="bg1"/>
                </a:solidFill>
                <a:latin typeface="Arial"/>
                <a:cs typeface="Arial"/>
                <a:sym typeface="Symbol" charset="0"/>
              </a:rPr>
              <a:t>Different </a:t>
            </a:r>
            <a:r>
              <a:rPr lang="en-US" b="1" dirty="0" smtClean="0">
                <a:solidFill>
                  <a:srgbClr val="000000"/>
                </a:solidFill>
                <a:latin typeface="Arial"/>
                <a:cs typeface="Arial"/>
                <a:sym typeface="Symbol" charset="0"/>
              </a:rPr>
              <a:t>,  </a:t>
            </a:r>
            <a:r>
              <a:rPr lang="en-US" b="1" dirty="0" smtClean="0">
                <a:solidFill>
                  <a:schemeClr val="bg1"/>
                </a:solidFill>
                <a:latin typeface="Arial"/>
                <a:cs typeface="Arial"/>
                <a:sym typeface="Symbol" charset="0"/>
              </a:rPr>
              <a:t>and/or </a:t>
            </a:r>
            <a:r>
              <a:rPr lang="en-US" b="1" dirty="0">
                <a:solidFill>
                  <a:schemeClr val="bg1"/>
                </a:solidFill>
                <a:latin typeface="Arial"/>
                <a:cs typeface="Arial"/>
                <a:sym typeface="Symbol" charset="0"/>
              </a:rPr>
              <a:t></a:t>
            </a:r>
            <a:r>
              <a:rPr lang="en-US" b="1" dirty="0" smtClean="0">
                <a:solidFill>
                  <a:schemeClr val="bg1"/>
                </a:solidFill>
                <a:latin typeface="Arial"/>
                <a:cs typeface="Arial"/>
                <a:sym typeface="Symbol" charset="0"/>
              </a:rPr>
              <a:t> on different branches </a:t>
            </a:r>
            <a:endParaRPr lang="en-US" b="1" dirty="0">
              <a:solidFill>
                <a:schemeClr val="bg1"/>
              </a:solidFill>
              <a:latin typeface="Arial"/>
              <a:cs typeface="Arial"/>
            </a:endParaRPr>
          </a:p>
        </p:txBody>
      </p:sp>
      <p:pic>
        <p:nvPicPr>
          <p:cNvPr id="3" name="Picture 2" descr="outheta1v3traitgram.pdf"/>
          <p:cNvPicPr>
            <a:picLocks noChangeAspect="1"/>
          </p:cNvPicPr>
          <p:nvPr/>
        </p:nvPicPr>
        <p:blipFill rotWithShape="1">
          <a:blip r:embed="rId2">
            <a:extLst>
              <a:ext uri="{28A0092B-C50C-407E-A947-70E740481C1C}">
                <a14:useLocalDpi xmlns:a14="http://schemas.microsoft.com/office/drawing/2010/main" val="0"/>
              </a:ext>
            </a:extLst>
          </a:blip>
          <a:srcRect r="44246" b="8007"/>
          <a:stretch/>
        </p:blipFill>
        <p:spPr>
          <a:xfrm>
            <a:off x="152400" y="977900"/>
            <a:ext cx="3568700" cy="5545331"/>
          </a:xfrm>
          <a:prstGeom prst="rect">
            <a:avLst/>
          </a:prstGeom>
        </p:spPr>
      </p:pic>
      <p:sp>
        <p:nvSpPr>
          <p:cNvPr id="4" name="TextBox 3"/>
          <p:cNvSpPr txBox="1"/>
          <p:nvPr/>
        </p:nvSpPr>
        <p:spPr>
          <a:xfrm>
            <a:off x="1054100" y="5080000"/>
            <a:ext cx="1467068" cy="923330"/>
          </a:xfrm>
          <a:prstGeom prst="rect">
            <a:avLst/>
          </a:prstGeom>
          <a:noFill/>
        </p:spPr>
        <p:txBody>
          <a:bodyPr wrap="none" rtlCol="0">
            <a:spAutoFit/>
          </a:bodyPr>
          <a:lstStyle/>
          <a:p>
            <a:r>
              <a:rPr lang="en-US" b="1" dirty="0" smtClean="0">
                <a:latin typeface="Arial"/>
                <a:cs typeface="Arial"/>
              </a:rPr>
              <a:t>Two-optima</a:t>
            </a:r>
          </a:p>
          <a:p>
            <a:r>
              <a:rPr lang="en-US" b="1" dirty="0">
                <a:latin typeface="Arial"/>
                <a:cs typeface="Arial"/>
                <a:sym typeface="Symbol" charset="0"/>
              </a:rPr>
              <a:t></a:t>
            </a:r>
            <a:r>
              <a:rPr lang="en-US" b="1" dirty="0" smtClean="0">
                <a:latin typeface="Arial"/>
                <a:cs typeface="Arial"/>
                <a:sym typeface="Symbol" charset="0"/>
              </a:rPr>
              <a:t>=1, </a:t>
            </a:r>
            <a:r>
              <a:rPr lang="en-US" b="1" dirty="0">
                <a:latin typeface="Arial"/>
                <a:cs typeface="Arial"/>
                <a:sym typeface="Symbol" charset="0"/>
              </a:rPr>
              <a:t></a:t>
            </a:r>
            <a:r>
              <a:rPr lang="en-US" b="1" dirty="0" smtClean="0">
                <a:latin typeface="Arial"/>
                <a:cs typeface="Arial"/>
                <a:sym typeface="Symbol" charset="0"/>
              </a:rPr>
              <a:t>=0.5</a:t>
            </a:r>
          </a:p>
          <a:p>
            <a:r>
              <a:rPr lang="en-US" b="1" dirty="0" smtClean="0">
                <a:solidFill>
                  <a:srgbClr val="8000FF"/>
                </a:solidFill>
                <a:latin typeface="Arial"/>
                <a:cs typeface="Arial"/>
                <a:sym typeface="Symbol" charset="0"/>
              </a:rPr>
              <a:t>=3, </a:t>
            </a:r>
            <a:r>
              <a:rPr lang="en-US" b="1" dirty="0">
                <a:solidFill>
                  <a:srgbClr val="8000FF"/>
                </a:solidFill>
                <a:latin typeface="Arial"/>
                <a:cs typeface="Arial"/>
                <a:sym typeface="Symbol" charset="0"/>
              </a:rPr>
              <a:t>=</a:t>
            </a:r>
            <a:r>
              <a:rPr lang="en-US" b="1" dirty="0" smtClean="0">
                <a:solidFill>
                  <a:srgbClr val="8000FF"/>
                </a:solidFill>
                <a:latin typeface="Arial"/>
                <a:cs typeface="Arial"/>
                <a:sym typeface="Symbol" charset="0"/>
              </a:rPr>
              <a:t>0.5</a:t>
            </a:r>
            <a:endParaRPr lang="en-US" b="1" dirty="0">
              <a:solidFill>
                <a:srgbClr val="8000FF"/>
              </a:solidFill>
              <a:latin typeface="Arial"/>
              <a:cs typeface="Arial"/>
              <a:sym typeface="Symbol" charset="0"/>
            </a:endParaRPr>
          </a:p>
        </p:txBody>
      </p:sp>
      <p:sp>
        <p:nvSpPr>
          <p:cNvPr id="6" name="TextBox 5"/>
          <p:cNvSpPr txBox="1"/>
          <p:nvPr/>
        </p:nvSpPr>
        <p:spPr>
          <a:xfrm rot="16200000">
            <a:off x="-417673" y="3908749"/>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pic>
        <p:nvPicPr>
          <p:cNvPr id="2" name="Picture 1" descr="outheta1v3alpha0.2v1traitgram.pdf"/>
          <p:cNvPicPr>
            <a:picLocks noChangeAspect="1"/>
          </p:cNvPicPr>
          <p:nvPr/>
        </p:nvPicPr>
        <p:blipFill rotWithShape="1">
          <a:blip r:embed="rId3">
            <a:extLst>
              <a:ext uri="{28A0092B-C50C-407E-A947-70E740481C1C}">
                <a14:useLocalDpi xmlns:a14="http://schemas.microsoft.com/office/drawing/2010/main" val="0"/>
              </a:ext>
            </a:extLst>
          </a:blip>
          <a:srcRect r="44444" b="7143"/>
          <a:stretch/>
        </p:blipFill>
        <p:spPr>
          <a:xfrm>
            <a:off x="4470400" y="685800"/>
            <a:ext cx="3556000" cy="5943600"/>
          </a:xfrm>
          <a:prstGeom prst="rect">
            <a:avLst/>
          </a:prstGeom>
        </p:spPr>
      </p:pic>
      <p:sp>
        <p:nvSpPr>
          <p:cNvPr id="8" name="TextBox 7"/>
          <p:cNvSpPr txBox="1"/>
          <p:nvPr/>
        </p:nvSpPr>
        <p:spPr>
          <a:xfrm>
            <a:off x="5372100" y="4793178"/>
            <a:ext cx="2180893" cy="1200329"/>
          </a:xfrm>
          <a:prstGeom prst="rect">
            <a:avLst/>
          </a:prstGeom>
          <a:noFill/>
        </p:spPr>
        <p:txBody>
          <a:bodyPr wrap="none" rtlCol="0">
            <a:spAutoFit/>
          </a:bodyPr>
          <a:lstStyle/>
          <a:p>
            <a:r>
              <a:rPr lang="en-US" b="1" dirty="0" smtClean="0">
                <a:latin typeface="Arial"/>
                <a:cs typeface="Arial"/>
              </a:rPr>
              <a:t>Two-optima</a:t>
            </a:r>
          </a:p>
          <a:p>
            <a:r>
              <a:rPr lang="en-US" b="1" dirty="0" smtClean="0">
                <a:latin typeface="Arial"/>
                <a:cs typeface="Arial"/>
              </a:rPr>
              <a:t>Two rubber-bands</a:t>
            </a:r>
          </a:p>
          <a:p>
            <a:r>
              <a:rPr lang="en-US" b="1" dirty="0">
                <a:latin typeface="Arial"/>
                <a:cs typeface="Arial"/>
                <a:sym typeface="Symbol" charset="0"/>
              </a:rPr>
              <a:t></a:t>
            </a:r>
            <a:r>
              <a:rPr lang="en-US" b="1" dirty="0" smtClean="0">
                <a:latin typeface="Arial"/>
                <a:cs typeface="Arial"/>
                <a:sym typeface="Symbol" charset="0"/>
              </a:rPr>
              <a:t>=1, </a:t>
            </a:r>
            <a:r>
              <a:rPr lang="en-US" b="1" dirty="0">
                <a:latin typeface="Arial"/>
                <a:cs typeface="Arial"/>
                <a:sym typeface="Symbol" charset="0"/>
              </a:rPr>
              <a:t></a:t>
            </a:r>
            <a:r>
              <a:rPr lang="en-US" b="1" dirty="0" smtClean="0">
                <a:latin typeface="Arial"/>
                <a:cs typeface="Arial"/>
                <a:sym typeface="Symbol" charset="0"/>
              </a:rPr>
              <a:t>=1</a:t>
            </a:r>
          </a:p>
          <a:p>
            <a:r>
              <a:rPr lang="en-US" b="1" dirty="0" smtClean="0">
                <a:solidFill>
                  <a:srgbClr val="8000FF"/>
                </a:solidFill>
                <a:latin typeface="Arial"/>
                <a:cs typeface="Arial"/>
                <a:sym typeface="Symbol" charset="0"/>
              </a:rPr>
              <a:t>=3, =0.2</a:t>
            </a:r>
            <a:endParaRPr lang="en-US" b="1" dirty="0">
              <a:solidFill>
                <a:srgbClr val="8000FF"/>
              </a:solidFill>
              <a:latin typeface="Arial"/>
              <a:cs typeface="Arial"/>
              <a:sym typeface="Symbol" charset="0"/>
            </a:endParaRPr>
          </a:p>
        </p:txBody>
      </p:sp>
      <p:sp>
        <p:nvSpPr>
          <p:cNvPr id="9" name="TextBox 8"/>
          <p:cNvSpPr txBox="1"/>
          <p:nvPr/>
        </p:nvSpPr>
        <p:spPr>
          <a:xfrm>
            <a:off x="4118851" y="6238845"/>
            <a:ext cx="778654" cy="400110"/>
          </a:xfrm>
          <a:prstGeom prst="rect">
            <a:avLst/>
          </a:prstGeom>
          <a:solidFill>
            <a:schemeClr val="bg1"/>
          </a:solidFill>
        </p:spPr>
        <p:txBody>
          <a:bodyPr wrap="none" rtlCol="0">
            <a:spAutoFit/>
          </a:bodyPr>
          <a:lstStyle/>
          <a:p>
            <a:r>
              <a:rPr lang="en-US" sz="2000" b="1" dirty="0" smtClean="0">
                <a:latin typeface="Arial"/>
                <a:cs typeface="Arial"/>
              </a:rPr>
              <a:t>Time</a:t>
            </a:r>
            <a:endParaRPr lang="en-US" sz="2000" b="1" dirty="0">
              <a:latin typeface="Arial"/>
              <a:cs typeface="Arial"/>
            </a:endParaRPr>
          </a:p>
        </p:txBody>
      </p:sp>
      <p:sp>
        <p:nvSpPr>
          <p:cNvPr id="10" name="TextBox 9"/>
          <p:cNvSpPr txBox="1"/>
          <p:nvPr/>
        </p:nvSpPr>
        <p:spPr>
          <a:xfrm rot="16200000">
            <a:off x="3823806" y="3629350"/>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Tree>
    <p:extLst>
      <p:ext uri="{BB962C8B-B14F-4D97-AF65-F5344CB8AC3E}">
        <p14:creationId xmlns:p14="http://schemas.microsoft.com/office/powerpoint/2010/main" val="333982563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solidFill>
            <a:srgbClr val="BC5806"/>
          </a:solidFill>
        </p:spPr>
        <p:txBody>
          <a:bodyPr>
            <a:normAutofit fontScale="90000"/>
          </a:bodyPr>
          <a:lstStyle/>
          <a:p>
            <a:r>
              <a:rPr lang="en-US" b="1" dirty="0" smtClean="0">
                <a:solidFill>
                  <a:schemeClr val="bg1"/>
                </a:solidFill>
                <a:latin typeface="Arial"/>
                <a:cs typeface="Arial"/>
                <a:sym typeface="Symbol" charset="0"/>
              </a:rPr>
              <a:t>Different </a:t>
            </a:r>
            <a:r>
              <a:rPr lang="en-US" b="1" dirty="0" smtClean="0">
                <a:solidFill>
                  <a:srgbClr val="000000"/>
                </a:solidFill>
                <a:latin typeface="Arial"/>
                <a:cs typeface="Arial"/>
                <a:sym typeface="Symbol" charset="0"/>
              </a:rPr>
              <a:t></a:t>
            </a:r>
            <a:r>
              <a:rPr lang="en-US" b="1" dirty="0" smtClean="0">
                <a:solidFill>
                  <a:schemeClr val="bg1"/>
                </a:solidFill>
                <a:latin typeface="Arial"/>
                <a:cs typeface="Arial"/>
                <a:sym typeface="Symbol" charset="0"/>
              </a:rPr>
              <a:t>,  and/or </a:t>
            </a:r>
            <a:r>
              <a:rPr lang="en-US" b="1" dirty="0">
                <a:solidFill>
                  <a:srgbClr val="000000"/>
                </a:solidFill>
                <a:latin typeface="Arial"/>
                <a:cs typeface="Arial"/>
                <a:sym typeface="Symbol" charset="0"/>
              </a:rPr>
              <a:t></a:t>
            </a:r>
            <a:r>
              <a:rPr lang="en-US" b="1" dirty="0" smtClean="0">
                <a:solidFill>
                  <a:schemeClr val="bg1"/>
                </a:solidFill>
                <a:latin typeface="Arial"/>
                <a:cs typeface="Arial"/>
                <a:sym typeface="Symbol" charset="0"/>
              </a:rPr>
              <a:t> on different branches </a:t>
            </a:r>
            <a:endParaRPr lang="en-US" b="1" dirty="0">
              <a:solidFill>
                <a:schemeClr val="bg1"/>
              </a:solidFill>
              <a:latin typeface="Arial"/>
              <a:cs typeface="Arial"/>
            </a:endParaRPr>
          </a:p>
        </p:txBody>
      </p:sp>
      <p:pic>
        <p:nvPicPr>
          <p:cNvPr id="3" name="Picture 2" descr="outheta1v3traitgram.pdf"/>
          <p:cNvPicPr>
            <a:picLocks noChangeAspect="1"/>
          </p:cNvPicPr>
          <p:nvPr/>
        </p:nvPicPr>
        <p:blipFill rotWithShape="1">
          <a:blip r:embed="rId2">
            <a:extLst>
              <a:ext uri="{28A0092B-C50C-407E-A947-70E740481C1C}">
                <a14:useLocalDpi xmlns:a14="http://schemas.microsoft.com/office/drawing/2010/main" val="0"/>
              </a:ext>
            </a:extLst>
          </a:blip>
          <a:srcRect r="44246" b="8007"/>
          <a:stretch/>
        </p:blipFill>
        <p:spPr>
          <a:xfrm>
            <a:off x="152400" y="977900"/>
            <a:ext cx="3568700" cy="5545331"/>
          </a:xfrm>
          <a:prstGeom prst="rect">
            <a:avLst/>
          </a:prstGeom>
        </p:spPr>
      </p:pic>
      <p:sp>
        <p:nvSpPr>
          <p:cNvPr id="4" name="TextBox 3"/>
          <p:cNvSpPr txBox="1"/>
          <p:nvPr/>
        </p:nvSpPr>
        <p:spPr>
          <a:xfrm>
            <a:off x="1054100" y="5080000"/>
            <a:ext cx="1467068" cy="923330"/>
          </a:xfrm>
          <a:prstGeom prst="rect">
            <a:avLst/>
          </a:prstGeom>
          <a:noFill/>
        </p:spPr>
        <p:txBody>
          <a:bodyPr wrap="none" rtlCol="0">
            <a:spAutoFit/>
          </a:bodyPr>
          <a:lstStyle/>
          <a:p>
            <a:r>
              <a:rPr lang="en-US" b="1" dirty="0" smtClean="0">
                <a:latin typeface="Arial"/>
                <a:cs typeface="Arial"/>
              </a:rPr>
              <a:t>Two-optima</a:t>
            </a:r>
          </a:p>
          <a:p>
            <a:r>
              <a:rPr lang="en-US" b="1" dirty="0">
                <a:latin typeface="Arial"/>
                <a:cs typeface="Arial"/>
                <a:sym typeface="Symbol" charset="0"/>
              </a:rPr>
              <a:t></a:t>
            </a:r>
            <a:r>
              <a:rPr lang="en-US" b="1" dirty="0" smtClean="0">
                <a:latin typeface="Arial"/>
                <a:cs typeface="Arial"/>
                <a:sym typeface="Symbol" charset="0"/>
              </a:rPr>
              <a:t>=1, </a:t>
            </a:r>
            <a:r>
              <a:rPr lang="en-US" b="1" dirty="0">
                <a:latin typeface="Arial"/>
                <a:cs typeface="Arial"/>
                <a:sym typeface="Symbol" charset="0"/>
              </a:rPr>
              <a:t></a:t>
            </a:r>
            <a:r>
              <a:rPr lang="en-US" b="1" dirty="0" smtClean="0">
                <a:latin typeface="Arial"/>
                <a:cs typeface="Arial"/>
                <a:sym typeface="Symbol" charset="0"/>
              </a:rPr>
              <a:t>=0.5</a:t>
            </a:r>
          </a:p>
          <a:p>
            <a:r>
              <a:rPr lang="en-US" b="1" dirty="0" smtClean="0">
                <a:solidFill>
                  <a:srgbClr val="8000FF"/>
                </a:solidFill>
                <a:latin typeface="Arial"/>
                <a:cs typeface="Arial"/>
                <a:sym typeface="Symbol" charset="0"/>
              </a:rPr>
              <a:t>=3, </a:t>
            </a:r>
            <a:r>
              <a:rPr lang="en-US" b="1" dirty="0">
                <a:solidFill>
                  <a:srgbClr val="8000FF"/>
                </a:solidFill>
                <a:latin typeface="Arial"/>
                <a:cs typeface="Arial"/>
                <a:sym typeface="Symbol" charset="0"/>
              </a:rPr>
              <a:t>=</a:t>
            </a:r>
            <a:r>
              <a:rPr lang="en-US" b="1" dirty="0" smtClean="0">
                <a:solidFill>
                  <a:srgbClr val="8000FF"/>
                </a:solidFill>
                <a:latin typeface="Arial"/>
                <a:cs typeface="Arial"/>
                <a:sym typeface="Symbol" charset="0"/>
              </a:rPr>
              <a:t>0.5</a:t>
            </a:r>
            <a:endParaRPr lang="en-US" b="1" dirty="0">
              <a:solidFill>
                <a:srgbClr val="8000FF"/>
              </a:solidFill>
              <a:latin typeface="Arial"/>
              <a:cs typeface="Arial"/>
              <a:sym typeface="Symbol" charset="0"/>
            </a:endParaRPr>
          </a:p>
        </p:txBody>
      </p:sp>
      <p:sp>
        <p:nvSpPr>
          <p:cNvPr id="6" name="TextBox 5"/>
          <p:cNvSpPr txBox="1"/>
          <p:nvPr/>
        </p:nvSpPr>
        <p:spPr>
          <a:xfrm rot="16200000">
            <a:off x="-417673" y="3908749"/>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sp>
        <p:nvSpPr>
          <p:cNvPr id="8" name="TextBox 7"/>
          <p:cNvSpPr txBox="1"/>
          <p:nvPr/>
        </p:nvSpPr>
        <p:spPr>
          <a:xfrm>
            <a:off x="5372100" y="4983678"/>
            <a:ext cx="2026930" cy="1200329"/>
          </a:xfrm>
          <a:prstGeom prst="rect">
            <a:avLst/>
          </a:prstGeom>
          <a:noFill/>
        </p:spPr>
        <p:txBody>
          <a:bodyPr wrap="none" rtlCol="0">
            <a:spAutoFit/>
          </a:bodyPr>
          <a:lstStyle/>
          <a:p>
            <a:r>
              <a:rPr lang="en-US" b="1" dirty="0" smtClean="0">
                <a:latin typeface="Arial"/>
                <a:cs typeface="Arial"/>
              </a:rPr>
              <a:t>Two-optima</a:t>
            </a:r>
          </a:p>
          <a:p>
            <a:r>
              <a:rPr lang="en-US" b="1" dirty="0" smtClean="0">
                <a:latin typeface="Arial"/>
                <a:cs typeface="Arial"/>
              </a:rPr>
              <a:t>Two-rates </a:t>
            </a:r>
            <a:r>
              <a:rPr lang="en-US" b="1" dirty="0" smtClean="0">
                <a:solidFill>
                  <a:srgbClr val="FF6600"/>
                </a:solidFill>
                <a:latin typeface="Arial"/>
                <a:cs typeface="Arial"/>
              </a:rPr>
              <a:t>?????</a:t>
            </a:r>
          </a:p>
          <a:p>
            <a:r>
              <a:rPr lang="en-US" b="1" dirty="0">
                <a:latin typeface="Arial"/>
                <a:cs typeface="Arial"/>
                <a:sym typeface="Symbol" charset="0"/>
              </a:rPr>
              <a:t></a:t>
            </a:r>
            <a:r>
              <a:rPr lang="en-US" b="1" dirty="0" smtClean="0">
                <a:latin typeface="Arial"/>
                <a:cs typeface="Arial"/>
                <a:sym typeface="Symbol" charset="0"/>
              </a:rPr>
              <a:t>=1, </a:t>
            </a:r>
            <a:r>
              <a:rPr lang="en-US" b="1" dirty="0">
                <a:latin typeface="Arial"/>
                <a:cs typeface="Arial"/>
                <a:sym typeface="Symbol" charset="0"/>
              </a:rPr>
              <a:t></a:t>
            </a:r>
            <a:r>
              <a:rPr lang="en-US" b="1" baseline="30000" dirty="0">
                <a:latin typeface="Arial"/>
                <a:cs typeface="Arial"/>
                <a:sym typeface="Symbol" charset="0"/>
              </a:rPr>
              <a:t>2</a:t>
            </a:r>
            <a:r>
              <a:rPr lang="en-US" b="1" dirty="0" smtClean="0">
                <a:latin typeface="Arial"/>
                <a:cs typeface="Arial"/>
                <a:sym typeface="Symbol" charset="0"/>
              </a:rPr>
              <a:t>=0.1</a:t>
            </a:r>
          </a:p>
          <a:p>
            <a:r>
              <a:rPr lang="en-US" b="1" dirty="0" smtClean="0">
                <a:solidFill>
                  <a:srgbClr val="8000FF"/>
                </a:solidFill>
                <a:latin typeface="Arial"/>
                <a:cs typeface="Arial"/>
                <a:sym typeface="Symbol" charset="0"/>
              </a:rPr>
              <a:t>=3, </a:t>
            </a:r>
            <a:r>
              <a:rPr lang="en-US" b="1" dirty="0">
                <a:solidFill>
                  <a:srgbClr val="8000FF"/>
                </a:solidFill>
                <a:latin typeface="Arial"/>
                <a:cs typeface="Arial"/>
                <a:sym typeface="Symbol" charset="0"/>
              </a:rPr>
              <a:t></a:t>
            </a:r>
            <a:r>
              <a:rPr lang="en-US" b="1" baseline="30000" dirty="0" smtClean="0">
                <a:solidFill>
                  <a:srgbClr val="8000FF"/>
                </a:solidFill>
                <a:latin typeface="Arial"/>
                <a:cs typeface="Arial"/>
                <a:sym typeface="Symbol" charset="0"/>
              </a:rPr>
              <a:t>2</a:t>
            </a:r>
            <a:r>
              <a:rPr lang="en-US" b="1" dirty="0" smtClean="0">
                <a:solidFill>
                  <a:srgbClr val="8000FF"/>
                </a:solidFill>
                <a:latin typeface="Arial"/>
                <a:cs typeface="Arial"/>
                <a:sym typeface="Symbol" charset="0"/>
              </a:rPr>
              <a:t>=1</a:t>
            </a:r>
            <a:endParaRPr lang="en-US" b="1" dirty="0">
              <a:solidFill>
                <a:srgbClr val="8000FF"/>
              </a:solidFill>
              <a:latin typeface="Arial"/>
              <a:cs typeface="Arial"/>
              <a:sym typeface="Symbol" charset="0"/>
            </a:endParaRPr>
          </a:p>
        </p:txBody>
      </p:sp>
    </p:spTree>
    <p:extLst>
      <p:ext uri="{BB962C8B-B14F-4D97-AF65-F5344CB8AC3E}">
        <p14:creationId xmlns:p14="http://schemas.microsoft.com/office/powerpoint/2010/main" val="244139123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solidFill>
            <a:srgbClr val="BC5806"/>
          </a:solidFill>
        </p:spPr>
        <p:txBody>
          <a:bodyPr>
            <a:normAutofit fontScale="90000"/>
          </a:bodyPr>
          <a:lstStyle/>
          <a:p>
            <a:r>
              <a:rPr lang="en-US" b="1" dirty="0" smtClean="0">
                <a:solidFill>
                  <a:schemeClr val="bg1"/>
                </a:solidFill>
                <a:latin typeface="Arial"/>
                <a:cs typeface="Arial"/>
                <a:sym typeface="Symbol" charset="0"/>
              </a:rPr>
              <a:t>Different </a:t>
            </a:r>
            <a:r>
              <a:rPr lang="en-US" b="1" dirty="0" smtClean="0">
                <a:solidFill>
                  <a:srgbClr val="000000"/>
                </a:solidFill>
                <a:latin typeface="Arial"/>
                <a:cs typeface="Arial"/>
                <a:sym typeface="Symbol" charset="0"/>
              </a:rPr>
              <a:t></a:t>
            </a:r>
            <a:r>
              <a:rPr lang="en-US" b="1" dirty="0" smtClean="0">
                <a:solidFill>
                  <a:schemeClr val="bg1"/>
                </a:solidFill>
                <a:latin typeface="Arial"/>
                <a:cs typeface="Arial"/>
                <a:sym typeface="Symbol" charset="0"/>
              </a:rPr>
              <a:t>,  and/or </a:t>
            </a:r>
            <a:r>
              <a:rPr lang="en-US" b="1" dirty="0">
                <a:solidFill>
                  <a:srgbClr val="000000"/>
                </a:solidFill>
                <a:latin typeface="Arial"/>
                <a:cs typeface="Arial"/>
                <a:sym typeface="Symbol" charset="0"/>
              </a:rPr>
              <a:t></a:t>
            </a:r>
            <a:r>
              <a:rPr lang="en-US" b="1" dirty="0" smtClean="0">
                <a:solidFill>
                  <a:schemeClr val="bg1"/>
                </a:solidFill>
                <a:latin typeface="Arial"/>
                <a:cs typeface="Arial"/>
                <a:sym typeface="Symbol" charset="0"/>
              </a:rPr>
              <a:t> on different branches </a:t>
            </a:r>
            <a:endParaRPr lang="en-US" b="1" dirty="0">
              <a:solidFill>
                <a:schemeClr val="bg1"/>
              </a:solidFill>
              <a:latin typeface="Arial"/>
              <a:cs typeface="Arial"/>
            </a:endParaRPr>
          </a:p>
        </p:txBody>
      </p:sp>
      <p:pic>
        <p:nvPicPr>
          <p:cNvPr id="3" name="Picture 2" descr="outheta1v3traitgram.pdf"/>
          <p:cNvPicPr>
            <a:picLocks noChangeAspect="1"/>
          </p:cNvPicPr>
          <p:nvPr/>
        </p:nvPicPr>
        <p:blipFill rotWithShape="1">
          <a:blip r:embed="rId2">
            <a:extLst>
              <a:ext uri="{28A0092B-C50C-407E-A947-70E740481C1C}">
                <a14:useLocalDpi xmlns:a14="http://schemas.microsoft.com/office/drawing/2010/main" val="0"/>
              </a:ext>
            </a:extLst>
          </a:blip>
          <a:srcRect r="44246" b="8007"/>
          <a:stretch/>
        </p:blipFill>
        <p:spPr>
          <a:xfrm>
            <a:off x="152400" y="977900"/>
            <a:ext cx="3568700" cy="5545331"/>
          </a:xfrm>
          <a:prstGeom prst="rect">
            <a:avLst/>
          </a:prstGeom>
        </p:spPr>
      </p:pic>
      <p:sp>
        <p:nvSpPr>
          <p:cNvPr id="4" name="TextBox 3"/>
          <p:cNvSpPr txBox="1"/>
          <p:nvPr/>
        </p:nvSpPr>
        <p:spPr>
          <a:xfrm>
            <a:off x="1054100" y="5080000"/>
            <a:ext cx="1467068" cy="923330"/>
          </a:xfrm>
          <a:prstGeom prst="rect">
            <a:avLst/>
          </a:prstGeom>
          <a:noFill/>
        </p:spPr>
        <p:txBody>
          <a:bodyPr wrap="none" rtlCol="0">
            <a:spAutoFit/>
          </a:bodyPr>
          <a:lstStyle/>
          <a:p>
            <a:r>
              <a:rPr lang="en-US" b="1" dirty="0" smtClean="0">
                <a:latin typeface="Arial"/>
                <a:cs typeface="Arial"/>
              </a:rPr>
              <a:t>Two-optima</a:t>
            </a:r>
          </a:p>
          <a:p>
            <a:r>
              <a:rPr lang="en-US" b="1" dirty="0">
                <a:latin typeface="Arial"/>
                <a:cs typeface="Arial"/>
                <a:sym typeface="Symbol" charset="0"/>
              </a:rPr>
              <a:t></a:t>
            </a:r>
            <a:r>
              <a:rPr lang="en-US" b="1" dirty="0" smtClean="0">
                <a:latin typeface="Arial"/>
                <a:cs typeface="Arial"/>
                <a:sym typeface="Symbol" charset="0"/>
              </a:rPr>
              <a:t>=1, </a:t>
            </a:r>
            <a:r>
              <a:rPr lang="en-US" b="1" dirty="0">
                <a:latin typeface="Arial"/>
                <a:cs typeface="Arial"/>
                <a:sym typeface="Symbol" charset="0"/>
              </a:rPr>
              <a:t></a:t>
            </a:r>
            <a:r>
              <a:rPr lang="en-US" b="1" dirty="0" smtClean="0">
                <a:latin typeface="Arial"/>
                <a:cs typeface="Arial"/>
                <a:sym typeface="Symbol" charset="0"/>
              </a:rPr>
              <a:t>=0.5</a:t>
            </a:r>
          </a:p>
          <a:p>
            <a:r>
              <a:rPr lang="en-US" b="1" dirty="0" smtClean="0">
                <a:solidFill>
                  <a:srgbClr val="8000FF"/>
                </a:solidFill>
                <a:latin typeface="Arial"/>
                <a:cs typeface="Arial"/>
                <a:sym typeface="Symbol" charset="0"/>
              </a:rPr>
              <a:t>=3, </a:t>
            </a:r>
            <a:r>
              <a:rPr lang="en-US" b="1" dirty="0">
                <a:solidFill>
                  <a:srgbClr val="8000FF"/>
                </a:solidFill>
                <a:latin typeface="Arial"/>
                <a:cs typeface="Arial"/>
                <a:sym typeface="Symbol" charset="0"/>
              </a:rPr>
              <a:t>=</a:t>
            </a:r>
            <a:r>
              <a:rPr lang="en-US" b="1" dirty="0" smtClean="0">
                <a:solidFill>
                  <a:srgbClr val="8000FF"/>
                </a:solidFill>
                <a:latin typeface="Arial"/>
                <a:cs typeface="Arial"/>
                <a:sym typeface="Symbol" charset="0"/>
              </a:rPr>
              <a:t>0.5</a:t>
            </a:r>
            <a:endParaRPr lang="en-US" b="1" dirty="0">
              <a:solidFill>
                <a:srgbClr val="8000FF"/>
              </a:solidFill>
              <a:latin typeface="Arial"/>
              <a:cs typeface="Arial"/>
              <a:sym typeface="Symbol" charset="0"/>
            </a:endParaRPr>
          </a:p>
        </p:txBody>
      </p:sp>
      <p:sp>
        <p:nvSpPr>
          <p:cNvPr id="6" name="TextBox 5"/>
          <p:cNvSpPr txBox="1"/>
          <p:nvPr/>
        </p:nvSpPr>
        <p:spPr>
          <a:xfrm rot="16200000">
            <a:off x="-417673" y="3908749"/>
            <a:ext cx="1495747" cy="400110"/>
          </a:xfrm>
          <a:prstGeom prst="rect">
            <a:avLst/>
          </a:prstGeom>
          <a:solidFill>
            <a:schemeClr val="bg1"/>
          </a:solidFill>
        </p:spPr>
        <p:txBody>
          <a:bodyPr wrap="none" rtlCol="0">
            <a:spAutoFit/>
          </a:bodyPr>
          <a:lstStyle/>
          <a:p>
            <a:r>
              <a:rPr lang="en-US" sz="2000" b="1" dirty="0" smtClean="0">
                <a:latin typeface="Arial"/>
                <a:cs typeface="Arial"/>
              </a:rPr>
              <a:t>Phenotype</a:t>
            </a:r>
            <a:endParaRPr lang="en-US" sz="2000" b="1" dirty="0">
              <a:latin typeface="Arial"/>
              <a:cs typeface="Arial"/>
            </a:endParaRPr>
          </a:p>
        </p:txBody>
      </p:sp>
      <p:pic>
        <p:nvPicPr>
          <p:cNvPr id="2" name="Picture 1" descr="outheta1v3sigma0.1v1traitgram.pdf"/>
          <p:cNvPicPr>
            <a:picLocks noChangeAspect="1"/>
          </p:cNvPicPr>
          <p:nvPr/>
        </p:nvPicPr>
        <p:blipFill rotWithShape="1">
          <a:blip r:embed="rId3">
            <a:extLst>
              <a:ext uri="{28A0092B-C50C-407E-A947-70E740481C1C}">
                <a14:useLocalDpi xmlns:a14="http://schemas.microsoft.com/office/drawing/2010/main" val="0"/>
              </a:ext>
            </a:extLst>
          </a:blip>
          <a:srcRect r="44444" b="6746"/>
          <a:stretch/>
        </p:blipFill>
        <p:spPr>
          <a:xfrm>
            <a:off x="4572000" y="1168400"/>
            <a:ext cx="3556000" cy="5499100"/>
          </a:xfrm>
          <a:prstGeom prst="rect">
            <a:avLst/>
          </a:prstGeom>
        </p:spPr>
      </p:pic>
      <p:sp>
        <p:nvSpPr>
          <p:cNvPr id="8" name="TextBox 7"/>
          <p:cNvSpPr txBox="1"/>
          <p:nvPr/>
        </p:nvSpPr>
        <p:spPr>
          <a:xfrm>
            <a:off x="5372100" y="4983678"/>
            <a:ext cx="1467068" cy="1200329"/>
          </a:xfrm>
          <a:prstGeom prst="rect">
            <a:avLst/>
          </a:prstGeom>
          <a:noFill/>
        </p:spPr>
        <p:txBody>
          <a:bodyPr wrap="none" rtlCol="0">
            <a:spAutoFit/>
          </a:bodyPr>
          <a:lstStyle/>
          <a:p>
            <a:r>
              <a:rPr lang="en-US" b="1" dirty="0" smtClean="0">
                <a:latin typeface="Arial"/>
                <a:cs typeface="Arial"/>
              </a:rPr>
              <a:t>Two-optima</a:t>
            </a:r>
          </a:p>
          <a:p>
            <a:r>
              <a:rPr lang="en-US" b="1" dirty="0" smtClean="0">
                <a:latin typeface="Arial"/>
                <a:cs typeface="Arial"/>
              </a:rPr>
              <a:t>Two-rates</a:t>
            </a:r>
          </a:p>
          <a:p>
            <a:r>
              <a:rPr lang="en-US" b="1" dirty="0">
                <a:latin typeface="Arial"/>
                <a:cs typeface="Arial"/>
                <a:sym typeface="Symbol" charset="0"/>
              </a:rPr>
              <a:t></a:t>
            </a:r>
            <a:r>
              <a:rPr lang="en-US" b="1" dirty="0" smtClean="0">
                <a:latin typeface="Arial"/>
                <a:cs typeface="Arial"/>
                <a:sym typeface="Symbol" charset="0"/>
              </a:rPr>
              <a:t>=1, </a:t>
            </a:r>
            <a:r>
              <a:rPr lang="en-US" b="1" dirty="0">
                <a:latin typeface="Arial"/>
                <a:cs typeface="Arial"/>
                <a:sym typeface="Symbol" charset="0"/>
              </a:rPr>
              <a:t></a:t>
            </a:r>
            <a:r>
              <a:rPr lang="en-US" b="1" baseline="30000" dirty="0">
                <a:latin typeface="Arial"/>
                <a:cs typeface="Arial"/>
                <a:sym typeface="Symbol" charset="0"/>
              </a:rPr>
              <a:t>2</a:t>
            </a:r>
            <a:r>
              <a:rPr lang="en-US" b="1" dirty="0" smtClean="0">
                <a:latin typeface="Arial"/>
                <a:cs typeface="Arial"/>
                <a:sym typeface="Symbol" charset="0"/>
              </a:rPr>
              <a:t>=0.1</a:t>
            </a:r>
          </a:p>
          <a:p>
            <a:r>
              <a:rPr lang="en-US" b="1" dirty="0" smtClean="0">
                <a:solidFill>
                  <a:srgbClr val="8000FF"/>
                </a:solidFill>
                <a:latin typeface="Arial"/>
                <a:cs typeface="Arial"/>
                <a:sym typeface="Symbol" charset="0"/>
              </a:rPr>
              <a:t>=3, </a:t>
            </a:r>
            <a:r>
              <a:rPr lang="en-US" b="1" dirty="0">
                <a:solidFill>
                  <a:srgbClr val="8000FF"/>
                </a:solidFill>
                <a:latin typeface="Arial"/>
                <a:cs typeface="Arial"/>
                <a:sym typeface="Symbol" charset="0"/>
              </a:rPr>
              <a:t></a:t>
            </a:r>
            <a:r>
              <a:rPr lang="en-US" b="1" baseline="30000" dirty="0" smtClean="0">
                <a:solidFill>
                  <a:srgbClr val="8000FF"/>
                </a:solidFill>
                <a:latin typeface="Arial"/>
                <a:cs typeface="Arial"/>
                <a:sym typeface="Symbol" charset="0"/>
              </a:rPr>
              <a:t>2</a:t>
            </a:r>
            <a:r>
              <a:rPr lang="en-US" b="1" dirty="0" smtClean="0">
                <a:solidFill>
                  <a:srgbClr val="8000FF"/>
                </a:solidFill>
                <a:latin typeface="Arial"/>
                <a:cs typeface="Arial"/>
                <a:sym typeface="Symbol" charset="0"/>
              </a:rPr>
              <a:t>=1</a:t>
            </a:r>
            <a:endParaRPr lang="en-US" b="1" dirty="0">
              <a:solidFill>
                <a:srgbClr val="8000FF"/>
              </a:solidFill>
              <a:latin typeface="Arial"/>
              <a:cs typeface="Arial"/>
              <a:sym typeface="Symbol" charset="0"/>
            </a:endParaRPr>
          </a:p>
        </p:txBody>
      </p:sp>
    </p:spTree>
    <p:extLst>
      <p:ext uri="{BB962C8B-B14F-4D97-AF65-F5344CB8AC3E}">
        <p14:creationId xmlns:p14="http://schemas.microsoft.com/office/powerpoint/2010/main" val="106296943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7000"/>
            <a:ext cx="8229600" cy="1270000"/>
          </a:xfrm>
          <a:solidFill>
            <a:srgbClr val="BC5806"/>
          </a:solidFill>
        </p:spPr>
        <p:txBody>
          <a:bodyPr>
            <a:noAutofit/>
          </a:bodyPr>
          <a:lstStyle/>
          <a:p>
            <a:r>
              <a:rPr lang="en-US" sz="3600" b="1" dirty="0" smtClean="0">
                <a:solidFill>
                  <a:schemeClr val="bg1"/>
                </a:solidFill>
                <a:latin typeface="Arial"/>
                <a:cs typeface="Arial"/>
                <a:sym typeface="Symbol" charset="0"/>
              </a:rPr>
              <a:t>Different </a:t>
            </a:r>
            <a:r>
              <a:rPr lang="en-US" sz="3600" b="1" dirty="0">
                <a:solidFill>
                  <a:schemeClr val="bg1"/>
                </a:solidFill>
                <a:latin typeface="Arial"/>
                <a:cs typeface="Arial"/>
                <a:sym typeface="Symbol" charset="0"/>
              </a:rPr>
              <a:t>,  and/or </a:t>
            </a:r>
            <a:r>
              <a:rPr lang="en-US" sz="3600" b="1" dirty="0" smtClean="0">
                <a:solidFill>
                  <a:schemeClr val="bg1"/>
                </a:solidFill>
                <a:latin typeface="Arial"/>
                <a:cs typeface="Arial"/>
                <a:sym typeface="Symbol" charset="0"/>
              </a:rPr>
              <a:t> on different branches in different states</a:t>
            </a:r>
            <a:endParaRPr lang="en-US" sz="3600" b="1" dirty="0">
              <a:solidFill>
                <a:schemeClr val="bg1"/>
              </a:solidFill>
              <a:latin typeface="Arial"/>
              <a:cs typeface="Arial"/>
            </a:endParaRPr>
          </a:p>
        </p:txBody>
      </p:sp>
      <p:pic>
        <p:nvPicPr>
          <p:cNvPr id="13" name="Picture 12"/>
          <p:cNvPicPr>
            <a:picLocks noChangeAspect="1"/>
          </p:cNvPicPr>
          <p:nvPr/>
        </p:nvPicPr>
        <p:blipFill>
          <a:blip r:embed="rId2"/>
          <a:stretch>
            <a:fillRect/>
          </a:stretch>
        </p:blipFill>
        <p:spPr>
          <a:xfrm>
            <a:off x="474459" y="1702779"/>
            <a:ext cx="1417766" cy="1038643"/>
          </a:xfrm>
          <a:prstGeom prst="rect">
            <a:avLst/>
          </a:prstGeom>
        </p:spPr>
      </p:pic>
      <p:pic>
        <p:nvPicPr>
          <p:cNvPr id="14" name="Picture 13"/>
          <p:cNvPicPr>
            <a:picLocks noChangeAspect="1"/>
          </p:cNvPicPr>
          <p:nvPr/>
        </p:nvPicPr>
        <p:blipFill>
          <a:blip r:embed="rId3"/>
          <a:stretch>
            <a:fillRect/>
          </a:stretch>
        </p:blipFill>
        <p:spPr>
          <a:xfrm>
            <a:off x="2024543" y="1702779"/>
            <a:ext cx="1417766" cy="1029048"/>
          </a:xfrm>
          <a:prstGeom prst="rect">
            <a:avLst/>
          </a:prstGeom>
        </p:spPr>
      </p:pic>
      <p:pic>
        <p:nvPicPr>
          <p:cNvPr id="15" name="Picture 14"/>
          <p:cNvPicPr>
            <a:picLocks noChangeAspect="1"/>
          </p:cNvPicPr>
          <p:nvPr/>
        </p:nvPicPr>
        <p:blipFill>
          <a:blip r:embed="rId4"/>
          <a:stretch>
            <a:fillRect/>
          </a:stretch>
        </p:blipFill>
        <p:spPr>
          <a:xfrm>
            <a:off x="3546503" y="1690591"/>
            <a:ext cx="1413352" cy="1041236"/>
          </a:xfrm>
          <a:prstGeom prst="rect">
            <a:avLst/>
          </a:prstGeom>
        </p:spPr>
      </p:pic>
      <p:sp>
        <p:nvSpPr>
          <p:cNvPr id="16" name="TextBox 15"/>
          <p:cNvSpPr txBox="1"/>
          <p:nvPr/>
        </p:nvSpPr>
        <p:spPr>
          <a:xfrm>
            <a:off x="511283" y="2890852"/>
            <a:ext cx="278407" cy="369332"/>
          </a:xfrm>
          <a:prstGeom prst="rect">
            <a:avLst/>
          </a:prstGeom>
          <a:noFill/>
        </p:spPr>
        <p:txBody>
          <a:bodyPr wrap="none" rtlCol="0">
            <a:spAutoFit/>
          </a:bodyPr>
          <a:lstStyle/>
          <a:p>
            <a:r>
              <a:rPr lang="en-US" dirty="0" smtClean="0">
                <a:latin typeface="Arial"/>
                <a:cs typeface="Arial"/>
              </a:rPr>
              <a:t>1 my </a:t>
            </a:r>
            <a:endParaRPr lang="en-US" dirty="0">
              <a:latin typeface="Arial"/>
              <a:cs typeface="Arial"/>
            </a:endParaRPr>
          </a:p>
        </p:txBody>
      </p:sp>
      <p:sp>
        <p:nvSpPr>
          <p:cNvPr id="17" name="TextBox 16"/>
          <p:cNvSpPr txBox="1"/>
          <p:nvPr/>
        </p:nvSpPr>
        <p:spPr>
          <a:xfrm>
            <a:off x="1362684" y="3511419"/>
            <a:ext cx="278407" cy="369332"/>
          </a:xfrm>
          <a:prstGeom prst="rect">
            <a:avLst/>
          </a:prstGeom>
          <a:noFill/>
        </p:spPr>
        <p:txBody>
          <a:bodyPr wrap="none" rtlCol="0">
            <a:spAutoFit/>
          </a:bodyPr>
          <a:lstStyle/>
          <a:p>
            <a:r>
              <a:rPr lang="en-US" dirty="0">
                <a:latin typeface="Arial"/>
                <a:cs typeface="Arial"/>
              </a:rPr>
              <a:t>4</a:t>
            </a:r>
            <a:r>
              <a:rPr lang="en-US" dirty="0" smtClean="0">
                <a:latin typeface="Arial"/>
                <a:cs typeface="Arial"/>
              </a:rPr>
              <a:t> my </a:t>
            </a:r>
            <a:endParaRPr lang="en-US" dirty="0">
              <a:latin typeface="Arial"/>
              <a:cs typeface="Arial"/>
            </a:endParaRPr>
          </a:p>
        </p:txBody>
      </p:sp>
      <p:sp>
        <p:nvSpPr>
          <p:cNvPr id="18" name="TextBox 17"/>
          <p:cNvSpPr txBox="1"/>
          <p:nvPr/>
        </p:nvSpPr>
        <p:spPr>
          <a:xfrm>
            <a:off x="3586892" y="3373908"/>
            <a:ext cx="278407" cy="369332"/>
          </a:xfrm>
          <a:prstGeom prst="rect">
            <a:avLst/>
          </a:prstGeom>
          <a:noFill/>
        </p:spPr>
        <p:txBody>
          <a:bodyPr wrap="none" rtlCol="0">
            <a:spAutoFit/>
          </a:bodyPr>
          <a:lstStyle/>
          <a:p>
            <a:r>
              <a:rPr lang="en-US" dirty="0" smtClean="0">
                <a:latin typeface="Arial"/>
                <a:cs typeface="Arial"/>
              </a:rPr>
              <a:t>5 my </a:t>
            </a:r>
            <a:endParaRPr lang="en-US" dirty="0">
              <a:latin typeface="Arial"/>
              <a:cs typeface="Arial"/>
            </a:endParaRPr>
          </a:p>
        </p:txBody>
      </p:sp>
      <p:sp>
        <p:nvSpPr>
          <p:cNvPr id="38" name="TextBox 37"/>
          <p:cNvSpPr txBox="1"/>
          <p:nvPr/>
        </p:nvSpPr>
        <p:spPr>
          <a:xfrm>
            <a:off x="5325106" y="3843198"/>
            <a:ext cx="684878" cy="369332"/>
          </a:xfrm>
          <a:prstGeom prst="rect">
            <a:avLst/>
          </a:prstGeom>
          <a:noFill/>
        </p:spPr>
        <p:txBody>
          <a:bodyPr wrap="none" rtlCol="0">
            <a:spAutoFit/>
          </a:bodyPr>
          <a:lstStyle/>
          <a:p>
            <a:r>
              <a:rPr lang="en-US" dirty="0" smtClean="0">
                <a:latin typeface="Arial"/>
                <a:cs typeface="Arial"/>
              </a:rPr>
              <a:t>8 my </a:t>
            </a:r>
            <a:endParaRPr lang="en-US" dirty="0">
              <a:latin typeface="Arial"/>
              <a:cs typeface="Arial"/>
            </a:endParaRPr>
          </a:p>
        </p:txBody>
      </p:sp>
      <p:sp>
        <p:nvSpPr>
          <p:cNvPr id="40" name="TextBox 39"/>
          <p:cNvSpPr txBox="1"/>
          <p:nvPr/>
        </p:nvSpPr>
        <p:spPr>
          <a:xfrm>
            <a:off x="6951482" y="5257240"/>
            <a:ext cx="813256" cy="369332"/>
          </a:xfrm>
          <a:prstGeom prst="rect">
            <a:avLst/>
          </a:prstGeom>
          <a:noFill/>
        </p:spPr>
        <p:txBody>
          <a:bodyPr wrap="none" rtlCol="0">
            <a:spAutoFit/>
          </a:bodyPr>
          <a:lstStyle/>
          <a:p>
            <a:r>
              <a:rPr lang="en-US" dirty="0" smtClean="0">
                <a:latin typeface="Arial"/>
                <a:cs typeface="Arial"/>
              </a:rPr>
              <a:t>28 my </a:t>
            </a:r>
            <a:endParaRPr lang="en-US" dirty="0">
              <a:latin typeface="Arial"/>
              <a:cs typeface="Arial"/>
            </a:endParaRPr>
          </a:p>
        </p:txBody>
      </p:sp>
      <p:cxnSp>
        <p:nvCxnSpPr>
          <p:cNvPr id="7" name="Straight Connector 6"/>
          <p:cNvCxnSpPr/>
          <p:nvPr/>
        </p:nvCxnSpPr>
        <p:spPr>
          <a:xfrm>
            <a:off x="1184264" y="2997164"/>
            <a:ext cx="0" cy="305318"/>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43586" y="2997164"/>
            <a:ext cx="0" cy="305318"/>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251265" y="3000726"/>
            <a:ext cx="0" cy="1154761"/>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184264" y="3275607"/>
            <a:ext cx="1559322" cy="1"/>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24543" y="4120090"/>
            <a:ext cx="2226722" cy="797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48852" y="3275607"/>
            <a:ext cx="0" cy="852456"/>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033899" y="2997164"/>
            <a:ext cx="0" cy="1705015"/>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103368" y="4694206"/>
            <a:ext cx="2956695" cy="797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130106" y="4120090"/>
            <a:ext cx="0" cy="582089"/>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816533" y="2971555"/>
            <a:ext cx="0" cy="3503137"/>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543094" y="6466719"/>
            <a:ext cx="3301873" cy="797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543094" y="4693408"/>
            <a:ext cx="0" cy="1798122"/>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460732" y="4346375"/>
            <a:ext cx="684878" cy="369332"/>
          </a:xfrm>
          <a:prstGeom prst="rect">
            <a:avLst/>
          </a:prstGeom>
          <a:noFill/>
        </p:spPr>
        <p:txBody>
          <a:bodyPr wrap="none" rtlCol="0">
            <a:spAutoFit/>
          </a:bodyPr>
          <a:lstStyle/>
          <a:p>
            <a:r>
              <a:rPr lang="en-US" dirty="0" smtClean="0">
                <a:latin typeface="Arial"/>
                <a:cs typeface="Arial"/>
              </a:rPr>
              <a:t>3 my </a:t>
            </a:r>
            <a:endParaRPr lang="en-US" dirty="0">
              <a:latin typeface="Arial"/>
              <a:cs typeface="Arial"/>
            </a:endParaRPr>
          </a:p>
        </p:txBody>
      </p:sp>
      <p:sp>
        <p:nvSpPr>
          <p:cNvPr id="48" name="TextBox 47"/>
          <p:cNvSpPr txBox="1"/>
          <p:nvPr/>
        </p:nvSpPr>
        <p:spPr>
          <a:xfrm>
            <a:off x="3722070" y="5410672"/>
            <a:ext cx="813256" cy="369332"/>
          </a:xfrm>
          <a:prstGeom prst="rect">
            <a:avLst/>
          </a:prstGeom>
          <a:noFill/>
        </p:spPr>
        <p:txBody>
          <a:bodyPr wrap="none" rtlCol="0">
            <a:spAutoFit/>
          </a:bodyPr>
          <a:lstStyle/>
          <a:p>
            <a:r>
              <a:rPr lang="en-US" dirty="0" smtClean="0">
                <a:latin typeface="Arial"/>
                <a:cs typeface="Arial"/>
              </a:rPr>
              <a:t>20 my </a:t>
            </a:r>
            <a:endParaRPr lang="en-US" dirty="0">
              <a:latin typeface="Arial"/>
              <a:cs typeface="Arial"/>
            </a:endParaRPr>
          </a:p>
        </p:txBody>
      </p:sp>
      <p:pic>
        <p:nvPicPr>
          <p:cNvPr id="49" name="Picture 48"/>
          <p:cNvPicPr>
            <a:picLocks noChangeAspect="1"/>
          </p:cNvPicPr>
          <p:nvPr/>
        </p:nvPicPr>
        <p:blipFill>
          <a:blip r:embed="rId5"/>
          <a:stretch>
            <a:fillRect/>
          </a:stretch>
        </p:blipFill>
        <p:spPr>
          <a:xfrm>
            <a:off x="7022301" y="1717927"/>
            <a:ext cx="1536424" cy="1023495"/>
          </a:xfrm>
          <a:prstGeom prst="rect">
            <a:avLst/>
          </a:prstGeom>
        </p:spPr>
      </p:pic>
      <p:pic>
        <p:nvPicPr>
          <p:cNvPr id="51" name="Picture 50"/>
          <p:cNvPicPr>
            <a:picLocks noChangeAspect="1"/>
          </p:cNvPicPr>
          <p:nvPr/>
        </p:nvPicPr>
        <p:blipFill>
          <a:blip r:embed="rId6"/>
          <a:stretch>
            <a:fillRect/>
          </a:stretch>
        </p:blipFill>
        <p:spPr>
          <a:xfrm>
            <a:off x="5230326" y="1690592"/>
            <a:ext cx="1564858" cy="1042436"/>
          </a:xfrm>
          <a:prstGeom prst="rect">
            <a:avLst/>
          </a:prstGeom>
        </p:spPr>
      </p:pic>
      <p:sp>
        <p:nvSpPr>
          <p:cNvPr id="59" name="Oval 58"/>
          <p:cNvSpPr/>
          <p:nvPr/>
        </p:nvSpPr>
        <p:spPr>
          <a:xfrm>
            <a:off x="6009984" y="6282569"/>
            <a:ext cx="378116" cy="36830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02952" y="3843198"/>
            <a:ext cx="1238139" cy="461665"/>
          </a:xfrm>
          <a:prstGeom prst="rect">
            <a:avLst/>
          </a:prstGeom>
        </p:spPr>
        <p:txBody>
          <a:bodyPr wrap="none">
            <a:spAutoFit/>
          </a:bodyPr>
          <a:lstStyle/>
          <a:p>
            <a:r>
              <a:rPr lang="en-US" sz="2400" b="1" dirty="0">
                <a:solidFill>
                  <a:srgbClr val="8000FF"/>
                </a:solidFill>
                <a:latin typeface="Arial"/>
                <a:cs typeface="Arial"/>
                <a:sym typeface="Symbol" charset="0"/>
              </a:rPr>
              <a:t></a:t>
            </a:r>
            <a:r>
              <a:rPr lang="en-US" sz="2400" b="1" baseline="-25000" dirty="0" smtClean="0">
                <a:solidFill>
                  <a:srgbClr val="8000FF"/>
                </a:solidFill>
                <a:latin typeface="Arial"/>
                <a:cs typeface="Arial"/>
                <a:sym typeface="Symbol" charset="0"/>
              </a:rPr>
              <a:t>a</a:t>
            </a:r>
            <a:r>
              <a:rPr lang="en-US" sz="2400" b="1" dirty="0" smtClean="0">
                <a:solidFill>
                  <a:srgbClr val="8000FF"/>
                </a:solidFill>
                <a:latin typeface="Arial"/>
                <a:cs typeface="Arial"/>
                <a:sym typeface="Symbol" charset="0"/>
              </a:rPr>
              <a:t>/</a:t>
            </a:r>
            <a:r>
              <a:rPr lang="en-US" sz="2400" b="1" baseline="-25000" dirty="0" smtClean="0">
                <a:solidFill>
                  <a:srgbClr val="8000FF"/>
                </a:solidFill>
                <a:latin typeface="Arial"/>
                <a:cs typeface="Arial"/>
                <a:sym typeface="Symbol" charset="0"/>
              </a:rPr>
              <a:t>a</a:t>
            </a:r>
            <a:r>
              <a:rPr lang="en-US" sz="2400" b="1" dirty="0" smtClean="0">
                <a:solidFill>
                  <a:srgbClr val="8000FF"/>
                </a:solidFill>
                <a:latin typeface="Arial"/>
                <a:cs typeface="Arial"/>
                <a:sym typeface="Symbol" charset="0"/>
              </a:rPr>
              <a:t>/</a:t>
            </a:r>
            <a:r>
              <a:rPr lang="en-US" sz="2400" b="1" baseline="-25000" dirty="0" smtClean="0">
                <a:solidFill>
                  <a:srgbClr val="8000FF"/>
                </a:solidFill>
                <a:latin typeface="Arial"/>
                <a:cs typeface="Arial"/>
                <a:sym typeface="Symbol" charset="0"/>
              </a:rPr>
              <a:t>a</a:t>
            </a:r>
            <a:endParaRPr lang="en-US" sz="2400" b="1" baseline="-25000" dirty="0">
              <a:solidFill>
                <a:srgbClr val="8000FF"/>
              </a:solidFill>
            </a:endParaRPr>
          </a:p>
        </p:txBody>
      </p:sp>
      <p:sp>
        <p:nvSpPr>
          <p:cNvPr id="33" name="Rectangle 32"/>
          <p:cNvSpPr/>
          <p:nvPr/>
        </p:nvSpPr>
        <p:spPr>
          <a:xfrm>
            <a:off x="2271795" y="5061889"/>
            <a:ext cx="1274708" cy="461665"/>
          </a:xfrm>
          <a:prstGeom prst="rect">
            <a:avLst/>
          </a:prstGeom>
        </p:spPr>
        <p:txBody>
          <a:bodyPr wrap="none">
            <a:spAutoFit/>
          </a:bodyPr>
          <a:lstStyle/>
          <a:p>
            <a:r>
              <a:rPr lang="en-US" sz="2400" b="1" dirty="0" smtClean="0">
                <a:latin typeface="Arial"/>
                <a:cs typeface="Arial"/>
                <a:sym typeface="Symbol" charset="0"/>
              </a:rPr>
              <a:t></a:t>
            </a:r>
            <a:r>
              <a:rPr lang="en-US" sz="2400" b="1" baseline="-25000" dirty="0" smtClean="0">
                <a:latin typeface="Arial"/>
                <a:cs typeface="Arial"/>
                <a:sym typeface="Symbol" charset="0"/>
              </a:rPr>
              <a:t>b</a:t>
            </a:r>
            <a:r>
              <a:rPr lang="en-US" sz="2400" b="1" dirty="0" smtClean="0">
                <a:latin typeface="Arial"/>
                <a:cs typeface="Arial"/>
                <a:sym typeface="Symbol" charset="0"/>
              </a:rPr>
              <a:t>/</a:t>
            </a:r>
            <a:r>
              <a:rPr lang="en-US" sz="2400" b="1" baseline="-25000" dirty="0" smtClean="0">
                <a:latin typeface="Arial"/>
                <a:cs typeface="Arial"/>
                <a:sym typeface="Symbol" charset="0"/>
              </a:rPr>
              <a:t>b</a:t>
            </a:r>
            <a:r>
              <a:rPr lang="en-US" sz="2400" b="1" dirty="0" smtClean="0">
                <a:latin typeface="Arial"/>
                <a:cs typeface="Arial"/>
                <a:sym typeface="Symbol" charset="0"/>
              </a:rPr>
              <a:t>/</a:t>
            </a:r>
            <a:r>
              <a:rPr lang="en-US" sz="2400" b="1" baseline="-25000" dirty="0" smtClean="0">
                <a:latin typeface="Arial"/>
                <a:cs typeface="Arial"/>
                <a:sym typeface="Symbol" charset="0"/>
              </a:rPr>
              <a:t>b</a:t>
            </a:r>
            <a:endParaRPr lang="en-US" sz="2400" b="1" baseline="-25000" dirty="0"/>
          </a:p>
        </p:txBody>
      </p:sp>
      <p:sp>
        <p:nvSpPr>
          <p:cNvPr id="36" name="TextBox 35"/>
          <p:cNvSpPr txBox="1"/>
          <p:nvPr/>
        </p:nvSpPr>
        <p:spPr>
          <a:xfrm>
            <a:off x="74481" y="5774737"/>
            <a:ext cx="3383692" cy="1015663"/>
          </a:xfrm>
          <a:prstGeom prst="rect">
            <a:avLst/>
          </a:prstGeom>
          <a:noFill/>
        </p:spPr>
        <p:txBody>
          <a:bodyPr wrap="square" rtlCol="0">
            <a:spAutoFit/>
          </a:bodyPr>
          <a:lstStyle/>
          <a:p>
            <a:r>
              <a:rPr lang="en-US" sz="2000" dirty="0" smtClean="0">
                <a:latin typeface="Arial"/>
                <a:cs typeface="Arial"/>
              </a:rPr>
              <a:t>Character histories can be generated using </a:t>
            </a:r>
            <a:r>
              <a:rPr lang="en-US" sz="2000" dirty="0" err="1" smtClean="0">
                <a:latin typeface="Arial"/>
                <a:cs typeface="Arial"/>
              </a:rPr>
              <a:t>make.simmap</a:t>
            </a:r>
            <a:r>
              <a:rPr lang="en-US" sz="2000" dirty="0" smtClean="0">
                <a:latin typeface="Arial"/>
                <a:cs typeface="Arial"/>
              </a:rPr>
              <a:t> in </a:t>
            </a:r>
            <a:r>
              <a:rPr lang="en-US" sz="2000" dirty="0" err="1" smtClean="0">
                <a:latin typeface="Arial"/>
                <a:cs typeface="Arial"/>
              </a:rPr>
              <a:t>phytools</a:t>
            </a:r>
            <a:endParaRPr lang="en-US" sz="2000" dirty="0">
              <a:latin typeface="Arial"/>
              <a:cs typeface="Arial"/>
            </a:endParaRPr>
          </a:p>
        </p:txBody>
      </p:sp>
    </p:spTree>
    <p:extLst>
      <p:ext uri="{BB962C8B-B14F-4D97-AF65-F5344CB8AC3E}">
        <p14:creationId xmlns:p14="http://schemas.microsoft.com/office/powerpoint/2010/main" val="42059598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7000"/>
            <a:ext cx="8229600" cy="1270000"/>
          </a:xfrm>
          <a:solidFill>
            <a:srgbClr val="BC5806"/>
          </a:solidFill>
        </p:spPr>
        <p:txBody>
          <a:bodyPr>
            <a:noAutofit/>
          </a:bodyPr>
          <a:lstStyle/>
          <a:p>
            <a:r>
              <a:rPr lang="en-US" sz="3600" b="1" dirty="0" smtClean="0">
                <a:solidFill>
                  <a:schemeClr val="bg1"/>
                </a:solidFill>
                <a:latin typeface="Arial"/>
                <a:cs typeface="Arial"/>
                <a:sym typeface="Symbol" charset="0"/>
              </a:rPr>
              <a:t>Different </a:t>
            </a:r>
            <a:r>
              <a:rPr lang="en-US" sz="3600" b="1" dirty="0">
                <a:solidFill>
                  <a:schemeClr val="bg1"/>
                </a:solidFill>
                <a:latin typeface="Arial"/>
                <a:cs typeface="Arial"/>
                <a:sym typeface="Symbol" charset="0"/>
              </a:rPr>
              <a:t>,  and/or </a:t>
            </a:r>
            <a:r>
              <a:rPr lang="en-US" sz="3600" b="1" dirty="0" smtClean="0">
                <a:solidFill>
                  <a:schemeClr val="bg1"/>
                </a:solidFill>
                <a:latin typeface="Arial"/>
                <a:cs typeface="Arial"/>
                <a:sym typeface="Symbol" charset="0"/>
              </a:rPr>
              <a:t> in different time periods</a:t>
            </a:r>
            <a:endParaRPr lang="en-US" sz="3600" b="1" dirty="0">
              <a:solidFill>
                <a:schemeClr val="bg1"/>
              </a:solidFill>
              <a:latin typeface="Arial"/>
              <a:cs typeface="Arial"/>
            </a:endParaRPr>
          </a:p>
        </p:txBody>
      </p:sp>
      <p:pic>
        <p:nvPicPr>
          <p:cNvPr id="13" name="Picture 12"/>
          <p:cNvPicPr>
            <a:picLocks noChangeAspect="1"/>
          </p:cNvPicPr>
          <p:nvPr/>
        </p:nvPicPr>
        <p:blipFill>
          <a:blip r:embed="rId2"/>
          <a:stretch>
            <a:fillRect/>
          </a:stretch>
        </p:blipFill>
        <p:spPr>
          <a:xfrm>
            <a:off x="372859" y="2020280"/>
            <a:ext cx="980421" cy="718248"/>
          </a:xfrm>
          <a:prstGeom prst="rect">
            <a:avLst/>
          </a:prstGeom>
        </p:spPr>
      </p:pic>
      <p:pic>
        <p:nvPicPr>
          <p:cNvPr id="14" name="Picture 13"/>
          <p:cNvPicPr>
            <a:picLocks noChangeAspect="1"/>
          </p:cNvPicPr>
          <p:nvPr/>
        </p:nvPicPr>
        <p:blipFill>
          <a:blip r:embed="rId3"/>
          <a:stretch>
            <a:fillRect/>
          </a:stretch>
        </p:blipFill>
        <p:spPr>
          <a:xfrm>
            <a:off x="1783243" y="2007579"/>
            <a:ext cx="980421" cy="711613"/>
          </a:xfrm>
          <a:prstGeom prst="rect">
            <a:avLst/>
          </a:prstGeom>
        </p:spPr>
      </p:pic>
      <p:pic>
        <p:nvPicPr>
          <p:cNvPr id="15" name="Picture 14"/>
          <p:cNvPicPr>
            <a:picLocks noChangeAspect="1"/>
          </p:cNvPicPr>
          <p:nvPr/>
        </p:nvPicPr>
        <p:blipFill>
          <a:blip r:embed="rId4"/>
          <a:stretch>
            <a:fillRect/>
          </a:stretch>
        </p:blipFill>
        <p:spPr>
          <a:xfrm>
            <a:off x="4320671" y="1995391"/>
            <a:ext cx="977369" cy="720041"/>
          </a:xfrm>
          <a:prstGeom prst="rect">
            <a:avLst/>
          </a:prstGeom>
        </p:spPr>
      </p:pic>
      <p:pic>
        <p:nvPicPr>
          <p:cNvPr id="49" name="Picture 48"/>
          <p:cNvPicPr>
            <a:picLocks noChangeAspect="1"/>
          </p:cNvPicPr>
          <p:nvPr/>
        </p:nvPicPr>
        <p:blipFill>
          <a:blip r:embed="rId5"/>
          <a:stretch>
            <a:fillRect/>
          </a:stretch>
        </p:blipFill>
        <p:spPr>
          <a:xfrm>
            <a:off x="7355463" y="1982692"/>
            <a:ext cx="1062477" cy="707773"/>
          </a:xfrm>
          <a:prstGeom prst="rect">
            <a:avLst/>
          </a:prstGeom>
        </p:spPr>
      </p:pic>
      <p:pic>
        <p:nvPicPr>
          <p:cNvPr id="51" name="Picture 50"/>
          <p:cNvPicPr>
            <a:picLocks noChangeAspect="1"/>
          </p:cNvPicPr>
          <p:nvPr/>
        </p:nvPicPr>
        <p:blipFill>
          <a:blip r:embed="rId6"/>
          <a:stretch>
            <a:fillRect/>
          </a:stretch>
        </p:blipFill>
        <p:spPr>
          <a:xfrm>
            <a:off x="5676278" y="1982692"/>
            <a:ext cx="1082139" cy="720871"/>
          </a:xfrm>
          <a:prstGeom prst="rect">
            <a:avLst/>
          </a:prstGeom>
        </p:spPr>
      </p:pic>
      <p:cxnSp>
        <p:nvCxnSpPr>
          <p:cNvPr id="7" name="Straight Connector 6"/>
          <p:cNvCxnSpPr/>
          <p:nvPr/>
        </p:nvCxnSpPr>
        <p:spPr>
          <a:xfrm>
            <a:off x="848183" y="2824730"/>
            <a:ext cx="0" cy="275328"/>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273261" y="2824730"/>
            <a:ext cx="0" cy="275328"/>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889289" y="2827942"/>
            <a:ext cx="0" cy="1041333"/>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48183" y="3075823"/>
            <a:ext cx="1425078" cy="1"/>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492421" y="3837356"/>
            <a:ext cx="2396868"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638338" y="3075823"/>
            <a:ext cx="0" cy="402409"/>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83606" y="2824730"/>
            <a:ext cx="0" cy="1537538"/>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605369" y="4355078"/>
            <a:ext cx="2702149" cy="719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629805" y="3837356"/>
            <a:ext cx="0" cy="524913"/>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912771" y="2801637"/>
            <a:ext cx="0" cy="3159037"/>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921147" y="5953484"/>
            <a:ext cx="3017610" cy="719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921147" y="4354359"/>
            <a:ext cx="0" cy="1621499"/>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6261750" y="5787423"/>
            <a:ext cx="345563" cy="332123"/>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529068" y="3061915"/>
            <a:ext cx="1131546" cy="416317"/>
          </a:xfrm>
          <a:prstGeom prst="rect">
            <a:avLst/>
          </a:prstGeom>
        </p:spPr>
        <p:txBody>
          <a:bodyPr wrap="none">
            <a:spAutoFit/>
          </a:bodyPr>
          <a:lstStyle/>
          <a:p>
            <a:r>
              <a:rPr lang="en-US" sz="2400" b="1" dirty="0">
                <a:solidFill>
                  <a:srgbClr val="8000FF"/>
                </a:solidFill>
                <a:latin typeface="Arial"/>
                <a:cs typeface="Arial"/>
                <a:sym typeface="Symbol" charset="0"/>
              </a:rPr>
              <a:t></a:t>
            </a:r>
            <a:r>
              <a:rPr lang="en-US" sz="2400" b="1" baseline="-25000" dirty="0" smtClean="0">
                <a:solidFill>
                  <a:srgbClr val="8000FF"/>
                </a:solidFill>
                <a:latin typeface="Arial"/>
                <a:cs typeface="Arial"/>
                <a:sym typeface="Symbol" charset="0"/>
              </a:rPr>
              <a:t>a</a:t>
            </a:r>
            <a:r>
              <a:rPr lang="en-US" sz="2400" b="1" dirty="0" smtClean="0">
                <a:solidFill>
                  <a:srgbClr val="8000FF"/>
                </a:solidFill>
                <a:latin typeface="Arial"/>
                <a:cs typeface="Arial"/>
                <a:sym typeface="Symbol" charset="0"/>
              </a:rPr>
              <a:t>/</a:t>
            </a:r>
            <a:r>
              <a:rPr lang="en-US" sz="2400" b="1" baseline="-25000" dirty="0" smtClean="0">
                <a:solidFill>
                  <a:srgbClr val="8000FF"/>
                </a:solidFill>
                <a:latin typeface="Arial"/>
                <a:cs typeface="Arial"/>
                <a:sym typeface="Symbol" charset="0"/>
              </a:rPr>
              <a:t>a</a:t>
            </a:r>
            <a:r>
              <a:rPr lang="en-US" sz="2400" b="1" dirty="0" smtClean="0">
                <a:solidFill>
                  <a:srgbClr val="8000FF"/>
                </a:solidFill>
                <a:latin typeface="Arial"/>
                <a:cs typeface="Arial"/>
                <a:sym typeface="Symbol" charset="0"/>
              </a:rPr>
              <a:t>/</a:t>
            </a:r>
            <a:r>
              <a:rPr lang="en-US" sz="2400" b="1" baseline="-25000" dirty="0" smtClean="0">
                <a:solidFill>
                  <a:srgbClr val="8000FF"/>
                </a:solidFill>
                <a:latin typeface="Arial"/>
                <a:cs typeface="Arial"/>
                <a:sym typeface="Symbol" charset="0"/>
              </a:rPr>
              <a:t>a</a:t>
            </a:r>
            <a:endParaRPr lang="en-US" sz="2400" b="1" baseline="-25000" dirty="0">
              <a:solidFill>
                <a:srgbClr val="8000FF"/>
              </a:solidFill>
            </a:endParaRPr>
          </a:p>
        </p:txBody>
      </p:sp>
      <p:sp>
        <p:nvSpPr>
          <p:cNvPr id="33" name="Rectangle 32"/>
          <p:cNvSpPr/>
          <p:nvPr/>
        </p:nvSpPr>
        <p:spPr>
          <a:xfrm>
            <a:off x="5814385" y="5030762"/>
            <a:ext cx="1164967" cy="416317"/>
          </a:xfrm>
          <a:prstGeom prst="rect">
            <a:avLst/>
          </a:prstGeom>
        </p:spPr>
        <p:txBody>
          <a:bodyPr wrap="none">
            <a:spAutoFit/>
          </a:bodyPr>
          <a:lstStyle/>
          <a:p>
            <a:r>
              <a:rPr lang="en-US" sz="2400" b="1" dirty="0" smtClean="0">
                <a:latin typeface="Arial"/>
                <a:cs typeface="Arial"/>
                <a:sym typeface="Symbol" charset="0"/>
              </a:rPr>
              <a:t></a:t>
            </a:r>
            <a:r>
              <a:rPr lang="en-US" sz="2400" b="1" baseline="-25000" dirty="0" smtClean="0">
                <a:latin typeface="Arial"/>
                <a:cs typeface="Arial"/>
                <a:sym typeface="Symbol" charset="0"/>
              </a:rPr>
              <a:t>b</a:t>
            </a:r>
            <a:r>
              <a:rPr lang="en-US" sz="2400" b="1" dirty="0" smtClean="0">
                <a:latin typeface="Arial"/>
                <a:cs typeface="Arial"/>
                <a:sym typeface="Symbol" charset="0"/>
              </a:rPr>
              <a:t>/</a:t>
            </a:r>
            <a:r>
              <a:rPr lang="en-US" sz="2400" b="1" baseline="-25000" dirty="0" smtClean="0">
                <a:latin typeface="Arial"/>
                <a:cs typeface="Arial"/>
                <a:sym typeface="Symbol" charset="0"/>
              </a:rPr>
              <a:t>b</a:t>
            </a:r>
            <a:r>
              <a:rPr lang="en-US" sz="2400" b="1" dirty="0" smtClean="0">
                <a:latin typeface="Arial"/>
                <a:cs typeface="Arial"/>
                <a:sym typeface="Symbol" charset="0"/>
              </a:rPr>
              <a:t>/</a:t>
            </a:r>
            <a:r>
              <a:rPr lang="en-US" sz="2400" b="1" baseline="-25000" dirty="0" smtClean="0">
                <a:latin typeface="Arial"/>
                <a:cs typeface="Arial"/>
                <a:sym typeface="Symbol" charset="0"/>
              </a:rPr>
              <a:t>b</a:t>
            </a:r>
            <a:endParaRPr lang="en-US" sz="2400" b="1" baseline="-25000" dirty="0"/>
          </a:p>
        </p:txBody>
      </p:sp>
      <p:cxnSp>
        <p:nvCxnSpPr>
          <p:cNvPr id="36" name="Straight Connector 35"/>
          <p:cNvCxnSpPr/>
          <p:nvPr/>
        </p:nvCxnSpPr>
        <p:spPr>
          <a:xfrm>
            <a:off x="6283606" y="2803212"/>
            <a:ext cx="0" cy="1041333"/>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912771" y="2801825"/>
            <a:ext cx="0" cy="1041333"/>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57200" y="5626572"/>
            <a:ext cx="3264870" cy="1015663"/>
          </a:xfrm>
          <a:prstGeom prst="rect">
            <a:avLst/>
          </a:prstGeom>
          <a:noFill/>
        </p:spPr>
        <p:txBody>
          <a:bodyPr wrap="square" rtlCol="0">
            <a:spAutoFit/>
          </a:bodyPr>
          <a:lstStyle/>
          <a:p>
            <a:r>
              <a:rPr lang="en-US" sz="2000" dirty="0" smtClean="0">
                <a:latin typeface="Arial"/>
                <a:cs typeface="Arial"/>
              </a:rPr>
              <a:t>Time slice histories can be generated with </a:t>
            </a:r>
            <a:r>
              <a:rPr lang="en-US" sz="2000" dirty="0" err="1" smtClean="0">
                <a:latin typeface="Arial"/>
                <a:cs typeface="Arial"/>
              </a:rPr>
              <a:t>make.era.map</a:t>
            </a:r>
            <a:r>
              <a:rPr lang="en-US" sz="2000" dirty="0" smtClean="0">
                <a:latin typeface="Arial"/>
                <a:cs typeface="Arial"/>
              </a:rPr>
              <a:t> in </a:t>
            </a:r>
            <a:r>
              <a:rPr lang="en-US" sz="2000" dirty="0" err="1" smtClean="0">
                <a:latin typeface="Arial"/>
                <a:cs typeface="Arial"/>
              </a:rPr>
              <a:t>phytools</a:t>
            </a:r>
            <a:endParaRPr lang="en-US" sz="2000" dirty="0">
              <a:latin typeface="Arial"/>
              <a:cs typeface="Arial"/>
            </a:endParaRPr>
          </a:p>
        </p:txBody>
      </p:sp>
      <p:pic>
        <p:nvPicPr>
          <p:cNvPr id="5" name="Picture 4"/>
          <p:cNvPicPr>
            <a:picLocks noChangeAspect="1"/>
          </p:cNvPicPr>
          <p:nvPr/>
        </p:nvPicPr>
        <p:blipFill>
          <a:blip r:embed="rId7"/>
          <a:stretch>
            <a:fillRect/>
          </a:stretch>
        </p:blipFill>
        <p:spPr>
          <a:xfrm>
            <a:off x="3001919" y="2185892"/>
            <a:ext cx="1058902" cy="707773"/>
          </a:xfrm>
          <a:prstGeom prst="rect">
            <a:avLst/>
          </a:prstGeom>
        </p:spPr>
      </p:pic>
      <p:cxnSp>
        <p:nvCxnSpPr>
          <p:cNvPr id="39" name="Straight Connector 38"/>
          <p:cNvCxnSpPr/>
          <p:nvPr/>
        </p:nvCxnSpPr>
        <p:spPr>
          <a:xfrm>
            <a:off x="3498742" y="2980342"/>
            <a:ext cx="0" cy="497890"/>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638338" y="3442557"/>
            <a:ext cx="1860404" cy="0"/>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492421" y="3478232"/>
            <a:ext cx="0" cy="397224"/>
          </a:xfrm>
          <a:prstGeom prst="line">
            <a:avLst/>
          </a:prstGeom>
          <a:ln w="76200" cmpd="sng">
            <a:solidFill>
              <a:srgbClr val="8000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79052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9900" y="274638"/>
            <a:ext cx="8229600" cy="1143000"/>
          </a:xfrm>
          <a:solidFill>
            <a:srgbClr val="BC5806"/>
          </a:solidFill>
        </p:spPr>
        <p:txBody>
          <a:bodyPr>
            <a:normAutofit fontScale="90000"/>
          </a:bodyPr>
          <a:lstStyle/>
          <a:p>
            <a:r>
              <a:rPr lang="en-US" b="1" dirty="0">
                <a:solidFill>
                  <a:schemeClr val="bg1"/>
                </a:solidFill>
                <a:latin typeface="Arial"/>
                <a:cs typeface="Arial"/>
                <a:sym typeface="Symbol" charset="0"/>
              </a:rPr>
              <a:t>Different ,  and/or  on different </a:t>
            </a:r>
            <a:r>
              <a:rPr lang="en-US" b="1" dirty="0" smtClean="0">
                <a:solidFill>
                  <a:schemeClr val="bg1"/>
                </a:solidFill>
                <a:latin typeface="Arial"/>
                <a:cs typeface="Arial"/>
                <a:sym typeface="Symbol" charset="0"/>
              </a:rPr>
              <a:t>branches: </a:t>
            </a:r>
            <a:r>
              <a:rPr lang="en-US" b="1" dirty="0" err="1" smtClean="0">
                <a:solidFill>
                  <a:schemeClr val="bg1"/>
                </a:solidFill>
                <a:latin typeface="Arial"/>
                <a:cs typeface="Arial"/>
                <a:sym typeface="Symbol" charset="0"/>
              </a:rPr>
              <a:t>OUwie</a:t>
            </a:r>
            <a:endParaRPr lang="en-US" sz="3600" b="1" dirty="0">
              <a:solidFill>
                <a:schemeClr val="bg1"/>
              </a:solidFill>
              <a:latin typeface="Arial"/>
              <a:cs typeface="Arial"/>
            </a:endParaRPr>
          </a:p>
        </p:txBody>
      </p:sp>
      <p:graphicFrame>
        <p:nvGraphicFramePr>
          <p:cNvPr id="33" name="Table 32"/>
          <p:cNvGraphicFramePr>
            <a:graphicFrameLocks noGrp="1"/>
          </p:cNvGraphicFramePr>
          <p:nvPr>
            <p:extLst>
              <p:ext uri="{D42A27DB-BD31-4B8C-83A1-F6EECF244321}">
                <p14:modId xmlns:p14="http://schemas.microsoft.com/office/powerpoint/2010/main" val="2437544849"/>
              </p:ext>
            </p:extLst>
          </p:nvPr>
        </p:nvGraphicFramePr>
        <p:xfrm>
          <a:off x="546100" y="1943100"/>
          <a:ext cx="8064499" cy="3291839"/>
        </p:xfrm>
        <a:graphic>
          <a:graphicData uri="http://schemas.openxmlformats.org/drawingml/2006/table">
            <a:tbl>
              <a:tblPr firstRow="1" bandRow="1">
                <a:tableStyleId>{7E9639D4-E3E2-4D34-9284-5A2195B3D0D7}</a:tableStyleId>
              </a:tblPr>
              <a:tblGrid>
                <a:gridCol w="1689453"/>
                <a:gridCol w="2151413"/>
                <a:gridCol w="2077334"/>
                <a:gridCol w="2146299"/>
              </a:tblGrid>
              <a:tr h="370840">
                <a:tc>
                  <a:txBody>
                    <a:bodyPr/>
                    <a:lstStyle/>
                    <a:p>
                      <a:pPr algn="l"/>
                      <a:r>
                        <a:rPr lang="en-US" sz="2400" dirty="0" smtClean="0">
                          <a:solidFill>
                            <a:srgbClr val="FFFFFF"/>
                          </a:solidFill>
                          <a:latin typeface="Arial"/>
                          <a:cs typeface="Arial"/>
                        </a:rPr>
                        <a:t>Model</a:t>
                      </a:r>
                      <a:endParaRPr lang="en-US" sz="2400" dirty="0">
                        <a:solidFill>
                          <a:srgbClr val="FFFFFF"/>
                        </a:solidFill>
                        <a:latin typeface="Arial"/>
                        <a:cs typeface="Arial"/>
                      </a:endParaRPr>
                    </a:p>
                  </a:txBody>
                  <a:tcPr/>
                </a:tc>
                <a:tc>
                  <a:txBody>
                    <a:bodyPr/>
                    <a:lstStyle/>
                    <a:p>
                      <a:pPr algn="ctr"/>
                      <a:r>
                        <a:rPr lang="en-US" sz="2800" dirty="0" smtClean="0">
                          <a:solidFill>
                            <a:srgbClr val="FFFFFF"/>
                          </a:solidFill>
                          <a:latin typeface="Arial"/>
                          <a:cs typeface="Arial"/>
                          <a:sym typeface="Symbol" charset="0"/>
                        </a:rPr>
                        <a:t></a:t>
                      </a:r>
                      <a:endParaRPr lang="en-US" sz="2800" dirty="0">
                        <a:solidFill>
                          <a:srgbClr val="FFFFFF"/>
                        </a:solidFill>
                        <a:latin typeface="Arial"/>
                        <a:cs typeface="Arial"/>
                      </a:endParaRPr>
                    </a:p>
                  </a:txBody>
                  <a:tcPr/>
                </a:tc>
                <a:tc>
                  <a:txBody>
                    <a:bodyPr/>
                    <a:lstStyle/>
                    <a:p>
                      <a:pPr algn="ctr"/>
                      <a:r>
                        <a:rPr lang="en-US" sz="2800" dirty="0" smtClean="0">
                          <a:solidFill>
                            <a:srgbClr val="FFFFFF"/>
                          </a:solidFill>
                          <a:latin typeface="Arial"/>
                          <a:cs typeface="Arial"/>
                          <a:sym typeface="Symbol" charset="0"/>
                        </a:rPr>
                        <a:t></a:t>
                      </a:r>
                      <a:endParaRPr lang="en-US" sz="2800" dirty="0">
                        <a:solidFill>
                          <a:srgbClr val="FFFFFF"/>
                        </a:solidFill>
                        <a:latin typeface="Arial"/>
                        <a:cs typeface="Arial"/>
                      </a:endParaRPr>
                    </a:p>
                  </a:txBody>
                  <a:tcPr/>
                </a:tc>
                <a:tc>
                  <a:txBody>
                    <a:bodyPr/>
                    <a:lstStyle/>
                    <a:p>
                      <a:pPr algn="ctr"/>
                      <a:r>
                        <a:rPr lang="en-US" sz="2800" dirty="0" smtClean="0">
                          <a:solidFill>
                            <a:srgbClr val="FFFFFF"/>
                          </a:solidFill>
                          <a:latin typeface="Arial"/>
                          <a:cs typeface="Arial"/>
                          <a:sym typeface="Symbol" charset="0"/>
                        </a:rPr>
                        <a:t></a:t>
                      </a:r>
                      <a:endParaRPr lang="en-US" sz="2800" dirty="0">
                        <a:solidFill>
                          <a:srgbClr val="FFFFFF"/>
                        </a:solidFill>
                        <a:latin typeface="Arial"/>
                        <a:cs typeface="Arial"/>
                      </a:endParaRPr>
                    </a:p>
                  </a:txBody>
                  <a:tcPr/>
                </a:tc>
              </a:tr>
              <a:tr h="370840">
                <a:tc>
                  <a:txBody>
                    <a:bodyPr/>
                    <a:lstStyle/>
                    <a:p>
                      <a:r>
                        <a:rPr lang="en-US" sz="2000" b="1" dirty="0" smtClean="0">
                          <a:latin typeface="Arial"/>
                          <a:cs typeface="Arial"/>
                        </a:rPr>
                        <a:t>BM1</a:t>
                      </a:r>
                      <a:endParaRPr lang="en-US" sz="2000" b="1" dirty="0">
                        <a:latin typeface="Arial"/>
                        <a:cs typeface="Arial"/>
                      </a:endParaRPr>
                    </a:p>
                  </a:txBody>
                  <a:tcPr/>
                </a:tc>
                <a:tc>
                  <a:txBody>
                    <a:bodyPr/>
                    <a:lstStyle/>
                    <a:p>
                      <a:pPr algn="ctr"/>
                      <a:r>
                        <a:rPr lang="en-US" sz="2000" dirty="0" smtClean="0">
                          <a:latin typeface="Arial"/>
                          <a:cs typeface="Arial"/>
                        </a:rPr>
                        <a:t>-</a:t>
                      </a:r>
                      <a:endParaRPr lang="en-US" sz="2000" dirty="0">
                        <a:latin typeface="Arial"/>
                        <a:cs typeface="Arial"/>
                      </a:endParaRPr>
                    </a:p>
                  </a:txBody>
                  <a:tcPr/>
                </a:tc>
                <a:tc>
                  <a:txBody>
                    <a:bodyPr/>
                    <a:lstStyle/>
                    <a:p>
                      <a:pPr algn="ctr"/>
                      <a:r>
                        <a:rPr lang="en-US" sz="2000" dirty="0" smtClean="0">
                          <a:latin typeface="Arial"/>
                          <a:cs typeface="Arial"/>
                        </a:rPr>
                        <a:t>Universal</a:t>
                      </a:r>
                      <a:endParaRPr lang="en-US" sz="2000" dirty="0">
                        <a:latin typeface="Arial"/>
                        <a:cs typeface="Arial"/>
                      </a:endParaRPr>
                    </a:p>
                  </a:txBody>
                  <a:tcPr/>
                </a:tc>
                <a:tc>
                  <a:txBody>
                    <a:bodyPr/>
                    <a:lstStyle/>
                    <a:p>
                      <a:pPr algn="ctr"/>
                      <a:r>
                        <a:rPr lang="en-US" sz="2000" dirty="0" smtClean="0">
                          <a:latin typeface="Arial"/>
                          <a:cs typeface="Arial"/>
                        </a:rPr>
                        <a:t>-</a:t>
                      </a:r>
                      <a:endParaRPr lang="en-US" sz="2000" dirty="0">
                        <a:latin typeface="Arial"/>
                        <a:cs typeface="Arial"/>
                      </a:endParaRPr>
                    </a:p>
                  </a:txBody>
                  <a:tcPr/>
                </a:tc>
              </a:tr>
              <a:tr h="370840">
                <a:tc>
                  <a:txBody>
                    <a:bodyPr/>
                    <a:lstStyle/>
                    <a:p>
                      <a:r>
                        <a:rPr lang="en-US" sz="2000" b="1" dirty="0" smtClean="0">
                          <a:latin typeface="Arial"/>
                          <a:cs typeface="Arial"/>
                        </a:rPr>
                        <a:t>OU1</a:t>
                      </a:r>
                      <a:endParaRPr lang="en-US" sz="2000" b="1" dirty="0">
                        <a:latin typeface="Arial"/>
                        <a:cs typeface="Arial"/>
                      </a:endParaRPr>
                    </a:p>
                  </a:txBody>
                  <a:tcPr/>
                </a:tc>
                <a:tc>
                  <a:txBody>
                    <a:bodyPr/>
                    <a:lstStyle/>
                    <a:p>
                      <a:pPr algn="ctr"/>
                      <a:r>
                        <a:rPr lang="en-US" sz="2000" dirty="0" smtClean="0">
                          <a:latin typeface="Arial"/>
                          <a:cs typeface="Arial"/>
                        </a:rPr>
                        <a:t>Universal</a:t>
                      </a:r>
                      <a:endParaRPr lang="en-US" sz="2000" dirty="0">
                        <a:latin typeface="Arial"/>
                        <a:cs typeface="Arial"/>
                      </a:endParaRPr>
                    </a:p>
                  </a:txBody>
                  <a:tcPr/>
                </a:tc>
                <a:tc>
                  <a:txBody>
                    <a:bodyPr/>
                    <a:lstStyle/>
                    <a:p>
                      <a:pPr algn="ctr"/>
                      <a:r>
                        <a:rPr lang="en-US" sz="2000" dirty="0" smtClean="0">
                          <a:latin typeface="Arial"/>
                          <a:cs typeface="Arial"/>
                        </a:rPr>
                        <a:t>Universal</a:t>
                      </a:r>
                      <a:endParaRPr lang="en-US" sz="2000" dirty="0">
                        <a:latin typeface="Arial"/>
                        <a:cs typeface="Arial"/>
                      </a:endParaRPr>
                    </a:p>
                  </a:txBody>
                  <a:tcPr/>
                </a:tc>
                <a:tc>
                  <a:txBody>
                    <a:bodyPr/>
                    <a:lstStyle/>
                    <a:p>
                      <a:pPr algn="ctr"/>
                      <a:r>
                        <a:rPr lang="en-US" sz="2000" dirty="0" smtClean="0">
                          <a:latin typeface="Arial"/>
                          <a:cs typeface="Arial"/>
                        </a:rPr>
                        <a:t>Universal</a:t>
                      </a:r>
                      <a:endParaRPr lang="en-US" sz="2000" dirty="0">
                        <a:latin typeface="Arial"/>
                        <a:cs typeface="Arial"/>
                      </a:endParaRPr>
                    </a:p>
                  </a:txBody>
                  <a:tcPr/>
                </a:tc>
              </a:tr>
              <a:tr h="370840">
                <a:tc>
                  <a:txBody>
                    <a:bodyPr/>
                    <a:lstStyle/>
                    <a:p>
                      <a:r>
                        <a:rPr lang="en-US" sz="2000" b="1" dirty="0" smtClean="0">
                          <a:latin typeface="Arial"/>
                          <a:cs typeface="Arial"/>
                        </a:rPr>
                        <a:t>BMS</a:t>
                      </a:r>
                      <a:endParaRPr lang="en-US" sz="2000" b="1" dirty="0">
                        <a:latin typeface="Arial"/>
                        <a:cs typeface="Arial"/>
                      </a:endParaRPr>
                    </a:p>
                  </a:txBody>
                  <a:tcPr/>
                </a:tc>
                <a:tc>
                  <a:txBody>
                    <a:bodyPr/>
                    <a:lstStyle/>
                    <a:p>
                      <a:pPr algn="ctr"/>
                      <a:r>
                        <a:rPr lang="en-US" sz="2000" dirty="0" smtClean="0">
                          <a:latin typeface="Arial"/>
                          <a:cs typeface="Arial"/>
                        </a:rPr>
                        <a:t>-</a:t>
                      </a:r>
                      <a:endParaRPr lang="en-US" sz="2000" dirty="0">
                        <a:latin typeface="Arial"/>
                        <a:cs typeface="Arial"/>
                      </a:endParaRPr>
                    </a:p>
                  </a:txBody>
                  <a:tcPr/>
                </a:tc>
                <a:tc>
                  <a:txBody>
                    <a:bodyPr/>
                    <a:lstStyle/>
                    <a:p>
                      <a:pPr algn="ctr"/>
                      <a:r>
                        <a:rPr lang="en-US" sz="2000" dirty="0" smtClean="0">
                          <a:latin typeface="Arial"/>
                          <a:cs typeface="Arial"/>
                        </a:rPr>
                        <a:t>Variable</a:t>
                      </a:r>
                      <a:endParaRPr lang="en-US" sz="2000" dirty="0">
                        <a:latin typeface="Arial"/>
                        <a:cs typeface="Arial"/>
                      </a:endParaRPr>
                    </a:p>
                  </a:txBody>
                  <a:tcPr/>
                </a:tc>
                <a:tc>
                  <a:txBody>
                    <a:bodyPr/>
                    <a:lstStyle/>
                    <a:p>
                      <a:pPr algn="ctr"/>
                      <a:r>
                        <a:rPr lang="en-US" sz="2000" dirty="0" smtClean="0">
                          <a:latin typeface="Arial"/>
                          <a:cs typeface="Arial"/>
                        </a:rPr>
                        <a:t>-</a:t>
                      </a:r>
                      <a:endParaRPr lang="en-US" sz="2000" dirty="0">
                        <a:latin typeface="Arial"/>
                        <a:cs typeface="Arial"/>
                      </a:endParaRPr>
                    </a:p>
                  </a:txBody>
                  <a:tcPr/>
                </a:tc>
              </a:tr>
              <a:tr h="370840">
                <a:tc>
                  <a:txBody>
                    <a:bodyPr/>
                    <a:lstStyle/>
                    <a:p>
                      <a:r>
                        <a:rPr lang="en-US" sz="2000" b="1" dirty="0" smtClean="0">
                          <a:latin typeface="Arial"/>
                          <a:cs typeface="Arial"/>
                        </a:rPr>
                        <a:t>OUM</a:t>
                      </a:r>
                      <a:endParaRPr lang="en-US" sz="2000" b="1" dirty="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Variable</a:t>
                      </a:r>
                    </a:p>
                  </a:txBody>
                  <a:tcPr/>
                </a:tc>
                <a:tc>
                  <a:txBody>
                    <a:bodyPr/>
                    <a:lstStyle/>
                    <a:p>
                      <a:pPr algn="ctr"/>
                      <a:r>
                        <a:rPr lang="en-US" sz="2000" dirty="0" smtClean="0">
                          <a:latin typeface="Arial"/>
                          <a:cs typeface="Arial"/>
                        </a:rPr>
                        <a:t>Universal</a:t>
                      </a:r>
                      <a:endParaRPr lang="en-US" sz="2000" dirty="0">
                        <a:latin typeface="Arial"/>
                        <a:cs typeface="Arial"/>
                      </a:endParaRPr>
                    </a:p>
                  </a:txBody>
                  <a:tcPr/>
                </a:tc>
                <a:tc>
                  <a:txBody>
                    <a:bodyPr/>
                    <a:lstStyle/>
                    <a:p>
                      <a:pPr algn="ctr"/>
                      <a:r>
                        <a:rPr lang="en-US" sz="2000" dirty="0" smtClean="0">
                          <a:latin typeface="Arial"/>
                          <a:cs typeface="Arial"/>
                        </a:rPr>
                        <a:t>Universal</a:t>
                      </a:r>
                      <a:endParaRPr lang="en-US" sz="2000" dirty="0">
                        <a:latin typeface="Arial"/>
                        <a:cs typeface="Arial"/>
                      </a:endParaRPr>
                    </a:p>
                  </a:txBody>
                  <a:tcPr/>
                </a:tc>
              </a:tr>
              <a:tr h="370840">
                <a:tc>
                  <a:txBody>
                    <a:bodyPr/>
                    <a:lstStyle/>
                    <a:p>
                      <a:r>
                        <a:rPr lang="en-US" sz="2000" b="1" dirty="0" smtClean="0">
                          <a:latin typeface="Arial"/>
                          <a:cs typeface="Arial"/>
                        </a:rPr>
                        <a:t>OUMA</a:t>
                      </a:r>
                      <a:endParaRPr lang="en-US" sz="2000" b="1" dirty="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Variable</a:t>
                      </a:r>
                    </a:p>
                  </a:txBody>
                  <a:tcPr/>
                </a:tc>
                <a:tc>
                  <a:txBody>
                    <a:bodyPr/>
                    <a:lstStyle/>
                    <a:p>
                      <a:pPr algn="ctr"/>
                      <a:r>
                        <a:rPr lang="en-US" sz="2000" dirty="0" smtClean="0">
                          <a:latin typeface="Arial"/>
                          <a:cs typeface="Arial"/>
                        </a:rPr>
                        <a:t>Universal</a:t>
                      </a:r>
                      <a:endParaRPr lang="en-US" sz="2000" dirty="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Variable</a:t>
                      </a:r>
                    </a:p>
                  </a:txBody>
                  <a:tcPr/>
                </a:tc>
              </a:tr>
              <a:tr h="370840">
                <a:tc>
                  <a:txBody>
                    <a:bodyPr/>
                    <a:lstStyle/>
                    <a:p>
                      <a:r>
                        <a:rPr lang="en-US" sz="2000" b="1" dirty="0" smtClean="0">
                          <a:latin typeface="Arial"/>
                          <a:cs typeface="Arial"/>
                        </a:rPr>
                        <a:t>OUMV</a:t>
                      </a:r>
                      <a:endParaRPr lang="en-US" sz="2000" b="1" dirty="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Variable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Variable</a:t>
                      </a:r>
                    </a:p>
                  </a:txBody>
                  <a:tcPr/>
                </a:tc>
                <a:tc>
                  <a:txBody>
                    <a:bodyPr/>
                    <a:lstStyle/>
                    <a:p>
                      <a:pPr algn="ctr"/>
                      <a:r>
                        <a:rPr lang="en-US" sz="2000" dirty="0" smtClean="0">
                          <a:latin typeface="Arial"/>
                          <a:cs typeface="Arial"/>
                        </a:rPr>
                        <a:t>Universal</a:t>
                      </a:r>
                      <a:endParaRPr lang="en-US" sz="2000" dirty="0">
                        <a:latin typeface="Arial"/>
                        <a:cs typeface="Arial"/>
                      </a:endParaRPr>
                    </a:p>
                  </a:txBody>
                  <a:tcPr/>
                </a:tc>
              </a:tr>
              <a:tr h="370840">
                <a:tc>
                  <a:txBody>
                    <a:bodyPr/>
                    <a:lstStyle/>
                    <a:p>
                      <a:r>
                        <a:rPr lang="en-US" sz="2000" b="1" dirty="0" smtClean="0">
                          <a:latin typeface="Arial"/>
                          <a:cs typeface="Arial"/>
                        </a:rPr>
                        <a:t>OUMVA</a:t>
                      </a:r>
                      <a:endParaRPr lang="en-US" sz="2000" b="1" dirty="0">
                        <a:latin typeface="Arial"/>
                        <a:cs typeface="Aria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Variable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Variable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Variable</a:t>
                      </a:r>
                    </a:p>
                  </a:txBody>
                  <a:tcPr/>
                </a:tc>
              </a:tr>
            </a:tbl>
          </a:graphicData>
        </a:graphic>
      </p:graphicFrame>
      <p:pic>
        <p:nvPicPr>
          <p:cNvPr id="5" name="Picture 4" descr="Screen shot 2013-03-04 at 1.24.08 PM.png"/>
          <p:cNvPicPr>
            <a:picLocks noChangeAspect="1"/>
          </p:cNvPicPr>
          <p:nvPr/>
        </p:nvPicPr>
        <p:blipFill rotWithShape="1">
          <a:blip r:embed="rId2">
            <a:extLst>
              <a:ext uri="{28A0092B-C50C-407E-A947-70E740481C1C}">
                <a14:useLocalDpi xmlns:a14="http://schemas.microsoft.com/office/drawing/2010/main" val="0"/>
              </a:ext>
            </a:extLst>
          </a:blip>
          <a:srcRect b="66756"/>
          <a:stretch/>
        </p:blipFill>
        <p:spPr>
          <a:xfrm>
            <a:off x="1993900" y="5374639"/>
            <a:ext cx="5600700" cy="1364889"/>
          </a:xfrm>
          <a:prstGeom prst="rect">
            <a:avLst/>
          </a:prstGeom>
        </p:spPr>
      </p:pic>
    </p:spTree>
    <p:extLst>
      <p:ext uri="{BB962C8B-B14F-4D97-AF65-F5344CB8AC3E}">
        <p14:creationId xmlns:p14="http://schemas.microsoft.com/office/powerpoint/2010/main" val="6610276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9900" y="274638"/>
            <a:ext cx="8229600" cy="1143000"/>
          </a:xfrm>
          <a:solidFill>
            <a:srgbClr val="BC5806"/>
          </a:solidFill>
        </p:spPr>
        <p:txBody>
          <a:bodyPr>
            <a:normAutofit/>
          </a:bodyPr>
          <a:lstStyle/>
          <a:p>
            <a:r>
              <a:rPr lang="en-US" b="1" dirty="0" smtClean="0">
                <a:solidFill>
                  <a:schemeClr val="bg1"/>
                </a:solidFill>
                <a:latin typeface="Arial"/>
                <a:cs typeface="Arial"/>
                <a:sym typeface="Symbol" charset="0"/>
              </a:rPr>
              <a:t>Model Comparison</a:t>
            </a:r>
            <a:endParaRPr lang="en-US" b="1" dirty="0">
              <a:solidFill>
                <a:schemeClr val="bg1"/>
              </a:solidFill>
              <a:latin typeface="Arial"/>
              <a:cs typeface="Arial"/>
            </a:endParaRPr>
          </a:p>
        </p:txBody>
      </p:sp>
      <p:sp>
        <p:nvSpPr>
          <p:cNvPr id="6" name="Content Placeholder 2"/>
          <p:cNvSpPr>
            <a:spLocks noGrp="1"/>
          </p:cNvSpPr>
          <p:nvPr>
            <p:ph idx="1"/>
          </p:nvPr>
        </p:nvSpPr>
        <p:spPr>
          <a:xfrm>
            <a:off x="469900" y="1671638"/>
            <a:ext cx="8229600" cy="4525963"/>
          </a:xfrm>
          <a:ln>
            <a:noFill/>
          </a:ln>
        </p:spPr>
        <p:txBody>
          <a:bodyPr>
            <a:noAutofit/>
          </a:bodyPr>
          <a:lstStyle/>
          <a:p>
            <a:r>
              <a:rPr lang="en-US" b="1" dirty="0" smtClean="0">
                <a:latin typeface="Arial"/>
                <a:cs typeface="Arial"/>
              </a:rPr>
              <a:t>Model-fitting</a:t>
            </a:r>
          </a:p>
          <a:p>
            <a:pPr marL="0" indent="0">
              <a:buNone/>
            </a:pPr>
            <a:r>
              <a:rPr lang="en-US" sz="2800" dirty="0" smtClean="0">
                <a:latin typeface="Arial"/>
                <a:cs typeface="Arial"/>
              </a:rPr>
              <a:t>Use </a:t>
            </a:r>
            <a:r>
              <a:rPr lang="en-US" sz="2800" dirty="0" err="1" smtClean="0">
                <a:latin typeface="Arial"/>
                <a:cs typeface="Arial"/>
              </a:rPr>
              <a:t>AICc</a:t>
            </a:r>
            <a:r>
              <a:rPr lang="en-US" sz="2800" dirty="0" smtClean="0">
                <a:latin typeface="Arial"/>
                <a:cs typeface="Arial"/>
              </a:rPr>
              <a:t> or Likelihood ratio tests (with parametric bootstrapping) to determine which of the models fits the data best.</a:t>
            </a:r>
          </a:p>
          <a:p>
            <a:r>
              <a:rPr lang="en-US" b="1" dirty="0" smtClean="0">
                <a:latin typeface="Arial"/>
                <a:cs typeface="Arial"/>
              </a:rPr>
              <a:t>Model-averaging</a:t>
            </a:r>
          </a:p>
          <a:p>
            <a:pPr marL="0" indent="0">
              <a:buNone/>
            </a:pPr>
            <a:r>
              <a:rPr lang="en-US" sz="2800" dirty="0" smtClean="0">
                <a:latin typeface="Arial"/>
                <a:cs typeface="Arial"/>
              </a:rPr>
              <a:t>Calculate </a:t>
            </a:r>
            <a:r>
              <a:rPr lang="en-US" sz="2800" dirty="0" err="1" smtClean="0">
                <a:latin typeface="Arial"/>
                <a:cs typeface="Arial"/>
              </a:rPr>
              <a:t>Akaike</a:t>
            </a:r>
            <a:r>
              <a:rPr lang="en-US" sz="2800" dirty="0" smtClean="0">
                <a:latin typeface="Arial"/>
                <a:cs typeface="Arial"/>
              </a:rPr>
              <a:t> weights from the log likelihood and use them to average the parameters among all models weighted by the support for each model – be careful when combining BM &amp; OU…</a:t>
            </a:r>
            <a:endParaRPr lang="en-US" sz="2800" dirty="0">
              <a:latin typeface="Arial"/>
              <a:cs typeface="Arial"/>
            </a:endParaRPr>
          </a:p>
        </p:txBody>
      </p:sp>
    </p:spTree>
    <p:extLst>
      <p:ext uri="{BB962C8B-B14F-4D97-AF65-F5344CB8AC3E}">
        <p14:creationId xmlns:p14="http://schemas.microsoft.com/office/powerpoint/2010/main" val="3288498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5798</TotalTime>
  <Words>6248</Words>
  <Application>Microsoft Macintosh PowerPoint</Application>
  <PresentationFormat>On-screen Show (4:3)</PresentationFormat>
  <Paragraphs>1220</Paragraphs>
  <Slides>110</Slides>
  <Notes>39</Notes>
  <HiddenSlides>0</HiddenSlides>
  <MMClips>2</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Office Theme</vt:lpstr>
      <vt:lpstr>Continuous Trait Evolution </vt:lpstr>
      <vt:lpstr>OUTLINE</vt:lpstr>
      <vt:lpstr>OUTLINE</vt:lpstr>
      <vt:lpstr>A: Basic Models </vt:lpstr>
      <vt:lpstr>Brownian motion</vt:lpstr>
      <vt:lpstr>Brownian motion</vt:lpstr>
      <vt:lpstr>Brownian motion</vt:lpstr>
      <vt:lpstr>Brownian motion</vt:lpstr>
      <vt:lpstr>Brownian motion</vt:lpstr>
      <vt:lpstr>Brownian motion</vt:lpstr>
      <vt:lpstr>Brownian motion on a phylogeny</vt:lpstr>
      <vt:lpstr>Brownian motion on a phylogeny</vt:lpstr>
      <vt:lpstr>Brownian motion on a phylogeny</vt:lpstr>
      <vt:lpstr>Brownian motion on a phylogeny</vt:lpstr>
      <vt:lpstr>Brownian motion on a phylogeny</vt:lpstr>
      <vt:lpstr>Brownian motion on a phylogeny</vt:lpstr>
      <vt:lpstr>How to estimate 2 from tip data?</vt:lpstr>
      <vt:lpstr>How to estimate 2 from tip data?</vt:lpstr>
      <vt:lpstr>Brownian motion with a trend</vt:lpstr>
      <vt:lpstr>Brownian motion with a trend</vt:lpstr>
      <vt:lpstr>Brownian motion with a trend</vt:lpstr>
      <vt:lpstr>Ornstein-Uhlenbeck</vt:lpstr>
      <vt:lpstr>Ornstein-Uhlenbeck = Brownian motion when  is 0</vt:lpstr>
      <vt:lpstr>Ornstein-Uhlenbeck = Brownian motion when  is 0</vt:lpstr>
      <vt:lpstr>dX(t)   =   [ - X(t)]dt  + dB(t) </vt:lpstr>
      <vt:lpstr>dX(t)   =   [ - X(t)]dt  + dB(t) </vt:lpstr>
      <vt:lpstr>dX(t)   =   [ - X(t)]dt  + dB(t) </vt:lpstr>
      <vt:lpstr>dX(t)   =   [ - X(t)]dt  + dB(t) </vt:lpstr>
      <vt:lpstr>dX(t)   =   [ - X(t)]dt  + dB(t) </vt:lpstr>
      <vt:lpstr>dX(t)   =   [ - X(t)]dt  + dB(t) </vt:lpstr>
      <vt:lpstr>OU on a phylogeny</vt:lpstr>
      <vt:lpstr>OU on a phylogeny</vt:lpstr>
      <vt:lpstr>OU on a phylogeny</vt:lpstr>
      <vt:lpstr>OU on a phylogeny</vt:lpstr>
      <vt:lpstr>Early (AC) or Late burst (DC)</vt:lpstr>
      <vt:lpstr>Early or Late burst</vt:lpstr>
      <vt:lpstr>Early or Late burst</vt:lpstr>
      <vt:lpstr>Early and Late bursts on a phylogeny</vt:lpstr>
      <vt:lpstr>Additional Continuous trait Models on Phylogenies</vt:lpstr>
      <vt:lpstr>OUTLINE</vt:lpstr>
      <vt:lpstr>B: Using simple models</vt:lpstr>
      <vt:lpstr>1: Independent Contrasts</vt:lpstr>
      <vt:lpstr>1: Independent Contrasts</vt:lpstr>
      <vt:lpstr>1: Independent Contrasts</vt:lpstr>
      <vt:lpstr>1: Independent Contrasts</vt:lpstr>
      <vt:lpstr>1: Independent Contrasts</vt:lpstr>
      <vt:lpstr>1: Independent Contrasts</vt:lpstr>
      <vt:lpstr>1: Independent Contrasts</vt:lpstr>
      <vt:lpstr>1: Independent Contrasts</vt:lpstr>
      <vt:lpstr>1- 4: Tutorial</vt:lpstr>
      <vt:lpstr>Exercise Results: Model-fitting Trait 1</vt:lpstr>
      <vt:lpstr>Exercise Results: Model-fitting Trait 1</vt:lpstr>
      <vt:lpstr>Exercise Results: Model-fitting</vt:lpstr>
      <vt:lpstr>Exercise Results: Model-fitting Trait 2</vt:lpstr>
      <vt:lpstr>Exercise Results: Model-fitting Trait 2</vt:lpstr>
      <vt:lpstr>Exercise Results: Model-fitting Trait 2</vt:lpstr>
      <vt:lpstr>Exercise Results: Model-fitting</vt:lpstr>
      <vt:lpstr>Exercise Results: Model-fitting Trait 3</vt:lpstr>
      <vt:lpstr>Exercise Results: Model-fitting Trait 3</vt:lpstr>
      <vt:lpstr>Exercise Results: Model-fitting</vt:lpstr>
      <vt:lpstr>Exercise Results: Model-fitting Trait 4</vt:lpstr>
      <vt:lpstr>Exercise Results: Model-fitting Trait 4</vt:lpstr>
      <vt:lpstr>Exercise Results: Model-fitting</vt:lpstr>
      <vt:lpstr>Exercise Results: Model-fitting</vt:lpstr>
      <vt:lpstr>Exercise Results: Trait 1</vt:lpstr>
      <vt:lpstr>Exercise Results: Model-fitting</vt:lpstr>
      <vt:lpstr>Exercise Results: Trait 2</vt:lpstr>
      <vt:lpstr>Exercise Results: Trait 4</vt:lpstr>
      <vt:lpstr>Exercise Results: Trait 2 &amp; 4</vt:lpstr>
      <vt:lpstr>Exercise Results: Model-fitting</vt:lpstr>
      <vt:lpstr>Exercise Results: Model-fitting</vt:lpstr>
      <vt:lpstr>OUTLINE</vt:lpstr>
      <vt:lpstr>C: Multi-rate &amp; Peak Models</vt:lpstr>
      <vt:lpstr>C: Multi-rate &amp; Peak Models</vt:lpstr>
      <vt:lpstr>C: Multi-rate &amp; Peak Models</vt:lpstr>
      <vt:lpstr>C: Multi-rate &amp; Peak Models</vt:lpstr>
      <vt:lpstr>PowerPoint Presentation</vt:lpstr>
      <vt:lpstr>PowerPoint Presentation</vt:lpstr>
      <vt:lpstr>PowerPoint Presentation</vt:lpstr>
      <vt:lpstr>PowerPoint Presentation</vt:lpstr>
      <vt:lpstr>PowerPoint Presentation</vt:lpstr>
      <vt:lpstr>Different 2 on different branches </vt:lpstr>
      <vt:lpstr>Different 2 on different branches </vt:lpstr>
      <vt:lpstr>Different 2 on different branches </vt:lpstr>
      <vt:lpstr>Different 2 on different branches </vt:lpstr>
      <vt:lpstr>PowerPoint Presentation</vt:lpstr>
      <vt:lpstr>PowerPoint Presentation</vt:lpstr>
      <vt:lpstr>PowerPoint Presentation</vt:lpstr>
      <vt:lpstr>PowerPoint Presentation</vt:lpstr>
      <vt:lpstr>Different ,  and/or  on different branches </vt:lpstr>
      <vt:lpstr>Different ,  and/or  on different branches </vt:lpstr>
      <vt:lpstr>Different ,  and/or  on different branches </vt:lpstr>
      <vt:lpstr>Different ,  and/or  on different branches </vt:lpstr>
      <vt:lpstr>Different ,  and/or  on different branches </vt:lpstr>
      <vt:lpstr>Different ,  and/or  on different branches </vt:lpstr>
      <vt:lpstr>Different ,  and/or  on different branches in different states</vt:lpstr>
      <vt:lpstr>Different ,  and/or  in different time periods</vt:lpstr>
      <vt:lpstr>Different ,  and/or  on different branches: OUwie</vt:lpstr>
      <vt:lpstr>Model Comparison</vt:lpstr>
      <vt:lpstr>PowerPoint Presentation</vt:lpstr>
      <vt:lpstr>Hypothesis: Diet influences body size evolution such that herbivores have the highest optimal mass</vt:lpstr>
      <vt:lpstr>Practical Considerations</vt:lpstr>
      <vt:lpstr>Practical Considerations</vt:lpstr>
      <vt:lpstr>Additional methods  NO a priori hypotheses needed</vt:lpstr>
      <vt:lpstr>Additional methods  NO a priori hypotheses needed</vt:lpstr>
      <vt:lpstr>MACROEVOLUTIONARY EXPERIMENTAL DESIGN</vt:lpstr>
      <vt:lpstr>1. Questions to think about</vt:lpstr>
      <vt:lpstr>2. Questions to think about</vt:lpstr>
      <vt:lpstr>Reading List</vt:lpstr>
      <vt:lpstr>Reading List</vt:lpstr>
    </vt:vector>
  </TitlesOfParts>
  <Company>EVE UC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Models of Continuous Trait Evolution: Brownian motion, Ornstein-Ulhenbeck and their derivatives</dc:title>
  <dc:creator>Sam Price</dc:creator>
  <cp:lastModifiedBy>Sam Price</cp:lastModifiedBy>
  <cp:revision>142</cp:revision>
  <dcterms:created xsi:type="dcterms:W3CDTF">2014-07-15T17:49:49Z</dcterms:created>
  <dcterms:modified xsi:type="dcterms:W3CDTF">2015-03-12T20:57:22Z</dcterms:modified>
</cp:coreProperties>
</file>